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charts/chart39.xml" ContentType="application/vnd.openxmlformats-officedocument.drawingml.char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charts/chart28.xml" ContentType="application/vnd.openxmlformats-officedocument.drawingml.chart+xml"/>
  <Override PartName="/ppt/diagrams/quickStyle2.xml" ContentType="application/vnd.openxmlformats-officedocument.drawingml.diagramStyle+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charts/chart13.xml" ContentType="application/vnd.openxmlformats-officedocument.drawingml.chart+xml"/>
  <Override PartName="/ppt/charts/chart24.xml" ContentType="application/vnd.openxmlformats-officedocument.drawingml.chart+xml"/>
  <Override PartName="/ppt/notesSlides/notesSlide16.xml" ContentType="application/vnd.openxmlformats-officedocument.presentationml.notesSlide+xml"/>
  <Override PartName="/ppt/charts/chart42.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charts/chart31.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Override PartName="/ppt/notesSlides/notesSlide12.xml" ContentType="application/vnd.openxmlformats-officedocument.presentationml.notesSlide+xml"/>
  <Override PartName="/ppt/diagrams/layout1.xml" ContentType="application/vnd.openxmlformats-officedocument.drawingml.diagramLayout+xml"/>
  <Override PartName="/ppt/charts/chart3.xml" ContentType="application/vnd.openxmlformats-officedocument.drawingml.chart+xml"/>
  <Override PartName="/ppt/notesSlides/notesSlide7.xml" ContentType="application/vnd.openxmlformats-officedocument.presentationml.notesSlide+xml"/>
  <Default Extension="xlsx" ContentType="application/vnd.openxmlformats-officedocument.spreadsheetml.sheet"/>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chart29.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charts/chart18.xml" ContentType="application/vnd.openxmlformats-officedocument.drawingml.chart+xml"/>
  <Override PartName="/ppt/charts/chart36.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charts/chart25.xml" ContentType="application/vnd.openxmlformats-officedocument.drawingml.char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charts/chart14.xml" ContentType="application/vnd.openxmlformats-officedocument.drawingml.chart+xml"/>
  <Override PartName="/ppt/charts/chart32.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charts/chart30.xml" ContentType="application/vnd.openxmlformats-officedocument.drawingml.chart+xml"/>
  <Override PartName="/ppt/notesSlides/notesSlide13.xml" ContentType="application/vnd.openxmlformats-officedocument.presentationml.notesSlide+xml"/>
  <Override PartName="/ppt/charts/chart41.xml" ContentType="application/vnd.openxmlformats-officedocument.drawingml.chart+xml"/>
  <Default Extension="wdp" ContentType="image/vnd.ms-photo"/>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charts/chart37.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charts/chart26.xml" ContentType="application/vnd.openxmlformats-officedocument.drawingml.char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charts/chart15.xml" ContentType="application/vnd.openxmlformats-officedocument.drawingml.chart+xml"/>
  <Override PartName="/ppt/charts/chart33.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notesSlides/notesSlide14.xml" ContentType="application/vnd.openxmlformats-officedocument.presentationml.notesSlide+xml"/>
  <Override PartName="/ppt/charts/chart40.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charts/chart27.xml" ContentType="application/vnd.openxmlformats-officedocument.drawingml.chart+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38.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charts/chart16.xml" ContentType="application/vnd.openxmlformats-officedocument.drawingml.chart+xml"/>
  <Override PartName="/ppt/charts/chart34.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Override PartName="/ppt/notesSlides/notesSlide1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56"/>
  </p:notesMasterIdLst>
  <p:sldIdLst>
    <p:sldId id="256" r:id="rId3"/>
    <p:sldId id="363" r:id="rId4"/>
    <p:sldId id="289" r:id="rId5"/>
    <p:sldId id="361" r:id="rId6"/>
    <p:sldId id="312" r:id="rId7"/>
    <p:sldId id="314" r:id="rId8"/>
    <p:sldId id="315" r:id="rId9"/>
    <p:sldId id="316" r:id="rId10"/>
    <p:sldId id="317" r:id="rId11"/>
    <p:sldId id="318" r:id="rId12"/>
    <p:sldId id="319" r:id="rId13"/>
    <p:sldId id="320" r:id="rId14"/>
    <p:sldId id="321" r:id="rId15"/>
    <p:sldId id="322" r:id="rId16"/>
    <p:sldId id="362" r:id="rId17"/>
    <p:sldId id="323" r:id="rId18"/>
    <p:sldId id="324" r:id="rId19"/>
    <p:sldId id="326" r:id="rId20"/>
    <p:sldId id="327" r:id="rId21"/>
    <p:sldId id="329" r:id="rId22"/>
    <p:sldId id="331" r:id="rId23"/>
    <p:sldId id="332" r:id="rId24"/>
    <p:sldId id="333" r:id="rId25"/>
    <p:sldId id="334" r:id="rId26"/>
    <p:sldId id="382" r:id="rId27"/>
    <p:sldId id="351" r:id="rId28"/>
    <p:sldId id="378" r:id="rId29"/>
    <p:sldId id="365" r:id="rId30"/>
    <p:sldId id="335" r:id="rId31"/>
    <p:sldId id="341" r:id="rId32"/>
    <p:sldId id="344" r:id="rId33"/>
    <p:sldId id="313" r:id="rId34"/>
    <p:sldId id="381" r:id="rId35"/>
    <p:sldId id="370" r:id="rId36"/>
    <p:sldId id="371" r:id="rId37"/>
    <p:sldId id="372" r:id="rId38"/>
    <p:sldId id="373" r:id="rId39"/>
    <p:sldId id="374" r:id="rId40"/>
    <p:sldId id="375" r:id="rId41"/>
    <p:sldId id="376" r:id="rId42"/>
    <p:sldId id="377" r:id="rId43"/>
    <p:sldId id="350" r:id="rId44"/>
    <p:sldId id="364" r:id="rId45"/>
    <p:sldId id="328" r:id="rId46"/>
    <p:sldId id="336" r:id="rId47"/>
    <p:sldId id="337" r:id="rId48"/>
    <p:sldId id="339" r:id="rId49"/>
    <p:sldId id="366" r:id="rId50"/>
    <p:sldId id="367" r:id="rId51"/>
    <p:sldId id="368" r:id="rId52"/>
    <p:sldId id="369" r:id="rId53"/>
    <p:sldId id="379" r:id="rId54"/>
    <p:sldId id="380" r:id="rId55"/>
  </p:sldIdLst>
  <p:sldSz cx="9144000" cy="6858000" type="screen4x3"/>
  <p:notesSz cx="6858000" cy="9144000"/>
  <p:defaultTextStyle>
    <a:defPPr>
      <a:defRPr lang="en-US"/>
    </a:defPPr>
    <a:lvl1pPr marL="0" algn="l" defTabSz="979574" rtl="0" eaLnBrk="1" latinLnBrk="0" hangingPunct="1">
      <a:defRPr sz="1900" kern="1200">
        <a:solidFill>
          <a:schemeClr val="tx1"/>
        </a:solidFill>
        <a:latin typeface="+mn-lt"/>
        <a:ea typeface="+mn-ea"/>
        <a:cs typeface="+mn-cs"/>
      </a:defRPr>
    </a:lvl1pPr>
    <a:lvl2pPr marL="489786" algn="l" defTabSz="979574" rtl="0" eaLnBrk="1" latinLnBrk="0" hangingPunct="1">
      <a:defRPr sz="1900" kern="1200">
        <a:solidFill>
          <a:schemeClr val="tx1"/>
        </a:solidFill>
        <a:latin typeface="+mn-lt"/>
        <a:ea typeface="+mn-ea"/>
        <a:cs typeface="+mn-cs"/>
      </a:defRPr>
    </a:lvl2pPr>
    <a:lvl3pPr marL="979574" algn="l" defTabSz="979574" rtl="0" eaLnBrk="1" latinLnBrk="0" hangingPunct="1">
      <a:defRPr sz="1900" kern="1200">
        <a:solidFill>
          <a:schemeClr val="tx1"/>
        </a:solidFill>
        <a:latin typeface="+mn-lt"/>
        <a:ea typeface="+mn-ea"/>
        <a:cs typeface="+mn-cs"/>
      </a:defRPr>
    </a:lvl3pPr>
    <a:lvl4pPr marL="1469360" algn="l" defTabSz="979574" rtl="0" eaLnBrk="1" latinLnBrk="0" hangingPunct="1">
      <a:defRPr sz="1900" kern="1200">
        <a:solidFill>
          <a:schemeClr val="tx1"/>
        </a:solidFill>
        <a:latin typeface="+mn-lt"/>
        <a:ea typeface="+mn-ea"/>
        <a:cs typeface="+mn-cs"/>
      </a:defRPr>
    </a:lvl4pPr>
    <a:lvl5pPr marL="1959148" algn="l" defTabSz="979574" rtl="0" eaLnBrk="1" latinLnBrk="0" hangingPunct="1">
      <a:defRPr sz="1900" kern="1200">
        <a:solidFill>
          <a:schemeClr val="tx1"/>
        </a:solidFill>
        <a:latin typeface="+mn-lt"/>
        <a:ea typeface="+mn-ea"/>
        <a:cs typeface="+mn-cs"/>
      </a:defRPr>
    </a:lvl5pPr>
    <a:lvl6pPr marL="2448934" algn="l" defTabSz="979574" rtl="0" eaLnBrk="1" latinLnBrk="0" hangingPunct="1">
      <a:defRPr sz="1900" kern="1200">
        <a:solidFill>
          <a:schemeClr val="tx1"/>
        </a:solidFill>
        <a:latin typeface="+mn-lt"/>
        <a:ea typeface="+mn-ea"/>
        <a:cs typeface="+mn-cs"/>
      </a:defRPr>
    </a:lvl6pPr>
    <a:lvl7pPr marL="2938720" algn="l" defTabSz="979574" rtl="0" eaLnBrk="1" latinLnBrk="0" hangingPunct="1">
      <a:defRPr sz="1900" kern="1200">
        <a:solidFill>
          <a:schemeClr val="tx1"/>
        </a:solidFill>
        <a:latin typeface="+mn-lt"/>
        <a:ea typeface="+mn-ea"/>
        <a:cs typeface="+mn-cs"/>
      </a:defRPr>
    </a:lvl7pPr>
    <a:lvl8pPr marL="3428508" algn="l" defTabSz="979574" rtl="0" eaLnBrk="1" latinLnBrk="0" hangingPunct="1">
      <a:defRPr sz="1900" kern="1200">
        <a:solidFill>
          <a:schemeClr val="tx1"/>
        </a:solidFill>
        <a:latin typeface="+mn-lt"/>
        <a:ea typeface="+mn-ea"/>
        <a:cs typeface="+mn-cs"/>
      </a:defRPr>
    </a:lvl8pPr>
    <a:lvl9pPr marL="3918294" algn="l" defTabSz="979574"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33"/>
    <a:srgbClr val="E2C752"/>
    <a:srgbClr val="CC0099"/>
    <a:srgbClr val="867D0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441" autoAdjust="0"/>
    <p:restoredTop sz="96270" autoAdjust="0"/>
  </p:normalViewPr>
  <p:slideViewPr>
    <p:cSldViewPr>
      <p:cViewPr varScale="1">
        <p:scale>
          <a:sx n="73" d="100"/>
          <a:sy n="73" d="100"/>
        </p:scale>
        <p:origin x="-708" y="-102"/>
      </p:cViewPr>
      <p:guideLst>
        <p:guide orient="horz" pos="2161"/>
        <p:guide pos="2880"/>
      </p:guideLst>
    </p:cSldViewPr>
  </p:slideViewPr>
  <p:outlineViewPr>
    <p:cViewPr>
      <p:scale>
        <a:sx n="33" d="100"/>
        <a:sy n="33" d="100"/>
      </p:scale>
      <p:origin x="0" y="579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D:\Janwani%20-%20Urban%20Governance\PROJECT%20WORKS\Budget%20Analysis\For%20Mr.%20Ravikantji\All%20excel%20sheets\Graphs\Graph%201%20Page%201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Janwani%20-%20Urban%20Governance\PROJECT%20WORKS\Budget%20Analysis\For%20Mr.%20Ravikantji\All%20excel%20sheets\Graphs\Graph%201%20Page%2016.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Janwani%20-%20Urban%20Governance\PROJECT%20WORKS\Budget%20Analysis\For%20Mr.%20Ravikantji\All%20excel%20sheets\Graphs\Graph%201%20Page%2014.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Janwani%20-%20Urban%20Governance\PROJECT%20WORKS\Budget%20Analysis\For%20Mr.%20Ravikantji\All%20excel%20sheets\Graphs\Graph%201%20Page%2018.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Janwani%20-%20Urban%20Governance\PROJECT%20WORKS\Budget%20Analysis\For%20Mr.%20Ravikantji\All%20excel%20sheets\Graphs\Graph%201%20Page%2020.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Janwani%20-%20Urban%20Governance\PROJECT%20WORKS\Budget%20Analysis\For%20Mr.%20Ravikantji\All%20excel%20sheets\Tables\Table%201%20Page%2020.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Janwani%20-%20Urban%20Governance\PROJECT%20WORKS\Budget%20Analysis\For%20Mr.%20Ravikantji\All%20excel%20sheets\Tables\Table%201%20Page%2019.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Janwani%20-%20Urban%20Governance\PROJECT%20WORKS\Budget%20Analysis\For%20Mr.%20Ravikantji\All%20excel%20sheets\Graphs\Graph%201%20Page%2020.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Janwani%20-%20Urban%20Governance\PROJECT%20WORKS\Budget%20Analysis\For%20Mr.%20Ravikantji\All%20excel%20sheets\Graphs\Graph%201%20Page%2018.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Janwani%20-%20Urban%20Governance\PROJECT%20WORKS\Budget%20Analysis\For%20Mr.%20Ravikantji\All%20excel%20sheets\Tables\Table%201%20Page%2013.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Janwani%20-%20Urban%20Governance\PROJECT%20WORKS\Budget%20Analysis\For%20Mr.%20Ravikantji\All%20excel%20sheets\Tables\Table%201%20Page%201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Janwani%20-%20Urban%20Governance\PROJECT%20WORKS\Budget%20Analysis\For%20Mr.%20Ravikantji\All%20excel%20sheets\Graphs\Graph%201%20Page%2012.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Janwani%20-%20Urban%20Governance\PROJECT%20WORKS\Budget%20Analysis\For%20Mr.%20Ravikantji\All%20excel%20sheets\Tables\Table%201%20Page%2013.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Janwani%20-%20Urban%20Governance\PROJECT%20WORKS\Budget%20Analysis\For%20Mr.%20Ravikantji\All%20excel%20sheets\Graphs\Graph%201%20Page%203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Janwani%20-%20Urban%20Governance\PROJECT%20WORKS\Budget%20Analysis\For%20Mr.%20Ravikantji\All%20excel%20sheets\Graphs\Graph%201%20Page%2040.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Janwani%20-%20Urban%20Governance\PROJECT%20WORKS\Budget%20Analysis\For%20Mr.%20Ravikantji\All%20excel%20sheets\Graphs\Graph%201%20Page%2044.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Janwani%20-%20Urban%20Governance\PROJECT%20WORKS\Budget%20Analysis\For%20Mr.%20Ravikantji\All%20excel%20sheets\Graphs\Graph%201%20Page%2032.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Janwani%20-%20Urban%20Governance\PROJECT%20WORKS\Budget%20Analysis\For%20Mr.%20Ravikantji\All%20excel%20sheets\Tables\Table%201%20Page%2064.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Janwani%20-%20Urban%20Governance\PROJECT%20WORKS\Budget%20Analysis\Budget%202015-16\1516%20SC%20Budget%20Data-%20Working%20file.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Janwani%20-%20Urban%20Governance\PROJECT%20WORKS\Budget%20Analysis\Budget%202015-16\1516%20SC%20Budget%20Data-%20Working%20file.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Janwani%20-%20Urban%20Governance\PROJECT%20WORKS\Budget%20Analysis\Budget%202015-16\1516%20SC%20Budget%20Data-%20Working%20file.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Janwani%20-%20Urban%20Governance\PROJECT%20WORKS\Budget%20Analysis\For%20Mr.%20Ravikantji\All%20excel%20sheets\Tables\Table%201%20Page%205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Janwani%20-%20Urban%20Governance\PROJECT%20WORKS\Budget%20Analysis\For%20Mr.%20Ravikantji\All%20excel%20sheets\Graphs\Graph%201%20Page%2012.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C:\Users\avinash.singh\Desktop\Pune%20Budget%20Analysis%20-%20Base%20Data%20File.xlsx" TargetMode="External"/></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3.xml.rels><?xml version="1.0" encoding="UTF-8" standalone="yes"?>
<Relationships xmlns="http://schemas.openxmlformats.org/package/2006/relationships"><Relationship Id="rId1" Type="http://schemas.openxmlformats.org/officeDocument/2006/relationships/oleObject" Target="file:///C:\Users\avinash.singh\Desktop\Pune%20Budget%20Analysis%20-%20Base%20Data%20File.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ambar.nag\AppData\Local\Microsoft\Windows\Temporary%20Internet%20Files\Content.Outlook\PYHKOY18\ASICS%20Data.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avinash.singh\AppData\Local\Microsoft\Windows\Temporary%20Internet%20Files\Content.Outlook\CRNVF2RR\ASICS%20Data%20(2).xlsx" TargetMode="External"/></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Janwani%20-%20Urban%20Governance\PROJECT%20WORKS\Budget%20Analysis\For%20Mr.%20Ravikantji\All%20excel%20sheets\Graphs\Graph%201%20Page%2042.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D:\Janwani%20-%20Urban%20Governance\PROJECT%20WORKS\Budget%20Analysis\For%20Mr.%20Ravikantji\All%20excel%20sheets\Graphs\Graph%201%20Page%2068.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Janwani%20-%20Urban%20Governance\PROJECT%20WORKS\Budget%20Analysis\Budget%202015-16\1516%20SC%20Budget%20Data-%20Working%20file.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D:\Janwani%20-%20Urban%20Governance\PROJECT%20WORKS\Budget%20Analysis\For%20Mr.%20Ravikantji\All%20excel%20sheets\Tables\Table%201%20Page%204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Janwani%20-%20Urban%20Governance\PROJECT%20WORKS\Budget%20Analysis\For%20Mr.%20Ravikantji\All%20excel%20sheets\Tables\Table%201%20Page%2017.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D:\Janwani%20-%20Urban%20Governance\PROJECT%20WORKS\Budget%20Analysis\For%20Mr.%20Ravikantji\All%20excel%20sheets\Tables\Table%202%20Page%2049.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D:\Janwani%20-%20Urban%20Governance\PROJECT%20WORKS\Budget%20Analysis\For%20Mr.%20Ravikantji\All%20excel%20sheets\Tables\Table%201%20Page%2051.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D:\Janwani%20-%20Urban%20Governance\PROJECT%20WORKS\Budget%20Analysis\Budget%202015-16\1516%20SC%20Budget%20Data-%20Working%20fil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Janwani%20-%20Urban%20Governance\PROJECT%20WORKS\Budget%20Analysis\For%20Mr.%20Ravikantji\All%20excel%20sheets\Tables\Table%201%20Page%2017.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Janwani%20-%20Urban%20Governance\PROJECT%20WORKS\Budget%20Analysis\For%20Mr.%20Ravikantji\All%20excel%20sheets\Graphs\Graph%201%20Page%2014.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Janwani%20-%20Urban%20Governance\PROJECT%20WORKS\Budget%20Analysis\For%20Mr.%20Ravikantji\All%20excel%20sheets\Graphs\Graph%201%20Page%2016.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Janwani%20-%20Urban%20Governance\PROJECT%20WORKS\Budget%20Analysis\For%20Mr.%20Ravikantji\All%20excel%20sheets\Graphs\Graph%201%20Page%2016.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Janwani%20-%20Urban%20Governance\PROJECT%20WORKS\Budget%20Analysis\For%20Mr.%20Ravikantji\All%20excel%20sheets\Graphs\Graph%201%20Page%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IN"/>
  <c:chart>
    <c:autoTitleDeleted val="1"/>
    <c:plotArea>
      <c:layout/>
      <c:barChart>
        <c:barDir val="col"/>
        <c:grouping val="clustered"/>
        <c:ser>
          <c:idx val="0"/>
          <c:order val="0"/>
          <c:tx>
            <c:strRef>
              <c:f>Sheet1!$A$2</c:f>
              <c:strCache>
                <c:ptCount val="1"/>
                <c:pt idx="0">
                  <c:v>Revenue Income (B.E)</c:v>
                </c:pt>
              </c:strCache>
            </c:strRef>
          </c:tx>
          <c:dLbls>
            <c:dLbl>
              <c:idx val="0"/>
              <c:layout/>
              <c:dLblPos val="inBase"/>
              <c:showVal val="1"/>
              <c:showSerName val="1"/>
              <c:separator>
</c:separator>
            </c:dLbl>
            <c:delete val="1"/>
            <c:numFmt formatCode="#,##0" sourceLinked="0"/>
            <c:dLblPos val="inBase"/>
            <c:separator>
</c:separator>
          </c:dLbls>
          <c:cat>
            <c:strRef>
              <c:f>Sheet1!$G$1</c:f>
              <c:strCache>
                <c:ptCount val="1"/>
                <c:pt idx="0">
                  <c:v>2015-16</c:v>
                </c:pt>
              </c:strCache>
            </c:strRef>
          </c:cat>
          <c:val>
            <c:numRef>
              <c:f>Sheet1!$G$2</c:f>
              <c:numCache>
                <c:formatCode>0.0</c:formatCode>
                <c:ptCount val="1"/>
                <c:pt idx="0">
                  <c:v>4479.5</c:v>
                </c:pt>
              </c:numCache>
            </c:numRef>
          </c:val>
        </c:ser>
        <c:ser>
          <c:idx val="1"/>
          <c:order val="1"/>
          <c:tx>
            <c:v>Capital income</c:v>
          </c:tx>
          <c:dLbls>
            <c:dLbl>
              <c:idx val="0"/>
              <c:layout/>
              <c:showVal val="1"/>
              <c:showSerName val="1"/>
            </c:dLbl>
            <c:delete val="1"/>
          </c:dLbls>
          <c:cat>
            <c:strRef>
              <c:f>Sheet1!$G$1</c:f>
              <c:strCache>
                <c:ptCount val="1"/>
                <c:pt idx="0">
                  <c:v>2015-16</c:v>
                </c:pt>
              </c:strCache>
            </c:strRef>
          </c:cat>
          <c:val>
            <c:numLit>
              <c:formatCode>General</c:formatCode>
              <c:ptCount val="1"/>
              <c:pt idx="0">
                <c:v>0</c:v>
              </c:pt>
            </c:numLit>
          </c:val>
        </c:ser>
        <c:dLbls/>
        <c:axId val="65049344"/>
        <c:axId val="65050880"/>
      </c:barChart>
      <c:catAx>
        <c:axId val="65049344"/>
        <c:scaling>
          <c:orientation val="minMax"/>
        </c:scaling>
        <c:axPos val="b"/>
        <c:majorTickMark val="none"/>
        <c:tickLblPos val="nextTo"/>
        <c:crossAx val="65050880"/>
        <c:crosses val="autoZero"/>
        <c:auto val="1"/>
        <c:lblAlgn val="ctr"/>
        <c:lblOffset val="100"/>
      </c:catAx>
      <c:valAx>
        <c:axId val="65050880"/>
        <c:scaling>
          <c:orientation val="minMax"/>
        </c:scaling>
        <c:axPos val="l"/>
        <c:title>
          <c:tx>
            <c:rich>
              <a:bodyPr/>
              <a:lstStyle/>
              <a:p>
                <a:pPr>
                  <a:defRPr/>
                </a:pPr>
                <a:r>
                  <a:rPr lang="en-US"/>
                  <a:t>Amount in Rs. Cr</a:t>
                </a:r>
              </a:p>
            </c:rich>
          </c:tx>
          <c:layout/>
        </c:title>
        <c:numFmt formatCode="0" sourceLinked="0"/>
        <c:majorTickMark val="none"/>
        <c:tickLblPos val="nextTo"/>
        <c:crossAx val="65049344"/>
        <c:crosses val="autoZero"/>
        <c:crossBetween val="between"/>
      </c:valAx>
    </c:plotArea>
    <c:plotVisOnly val="1"/>
    <c:dispBlanksAs val="gap"/>
  </c:chart>
  <c:txPr>
    <a:bodyPr/>
    <a:lstStyle/>
    <a:p>
      <a:pPr>
        <a:defRPr sz="1600">
          <a:latin typeface="Garamond" pitchFamily="18" charset="0"/>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IN"/>
  <c:chart>
    <c:autoTitleDeleted val="1"/>
    <c:plotArea>
      <c:layout/>
      <c:barChart>
        <c:barDir val="col"/>
        <c:grouping val="clustered"/>
        <c:ser>
          <c:idx val="0"/>
          <c:order val="0"/>
          <c:tx>
            <c:strRef>
              <c:f>Sheet1!$A$14</c:f>
              <c:strCache>
                <c:ptCount val="1"/>
                <c:pt idx="0">
                  <c:v>Development charges and building permissions</c:v>
                </c:pt>
              </c:strCache>
            </c:strRef>
          </c:tx>
          <c:cat>
            <c:strRef>
              <c:f>Sheet1!$B$1:$E$1</c:f>
              <c:strCache>
                <c:ptCount val="4"/>
                <c:pt idx="0">
                  <c:v>2010-11(Actuals)</c:v>
                </c:pt>
                <c:pt idx="1">
                  <c:v>2011-12(Actuals)</c:v>
                </c:pt>
                <c:pt idx="2">
                  <c:v>2012-13(Actuals)</c:v>
                </c:pt>
                <c:pt idx="3">
                  <c:v>2013-14 (Actuals)</c:v>
                </c:pt>
              </c:strCache>
            </c:strRef>
          </c:cat>
          <c:val>
            <c:numRef>
              <c:f>Sheet1!$B$14:$E$14</c:f>
              <c:numCache>
                <c:formatCode>General</c:formatCode>
                <c:ptCount val="4"/>
                <c:pt idx="0">
                  <c:v>600</c:v>
                </c:pt>
                <c:pt idx="1">
                  <c:v>600</c:v>
                </c:pt>
                <c:pt idx="2">
                  <c:v>600</c:v>
                </c:pt>
                <c:pt idx="3">
                  <c:v>600</c:v>
                </c:pt>
              </c:numCache>
            </c:numRef>
          </c:val>
        </c:ser>
        <c:dLbls>
          <c:showVal val="1"/>
        </c:dLbls>
        <c:overlap val="-25"/>
        <c:axId val="74900992"/>
        <c:axId val="74902528"/>
      </c:barChart>
      <c:catAx>
        <c:axId val="74900992"/>
        <c:scaling>
          <c:orientation val="minMax"/>
        </c:scaling>
        <c:axPos val="b"/>
        <c:majorTickMark val="none"/>
        <c:tickLblPos val="nextTo"/>
        <c:crossAx val="74902528"/>
        <c:crosses val="autoZero"/>
        <c:auto val="1"/>
        <c:lblAlgn val="ctr"/>
        <c:lblOffset val="100"/>
      </c:catAx>
      <c:valAx>
        <c:axId val="74902528"/>
        <c:scaling>
          <c:orientation val="minMax"/>
        </c:scaling>
        <c:delete val="1"/>
        <c:axPos val="l"/>
        <c:numFmt formatCode="General" sourceLinked="1"/>
        <c:tickLblPos val="none"/>
        <c:crossAx val="74900992"/>
        <c:crosses val="autoZero"/>
        <c:crossBetween val="between"/>
      </c:valAx>
    </c:plotArea>
    <c:plotVisOnly val="1"/>
    <c:dispBlanksAs val="gap"/>
  </c:chart>
  <c:txPr>
    <a:bodyPr/>
    <a:lstStyle/>
    <a:p>
      <a:pPr>
        <a:defRPr sz="1400">
          <a:latin typeface="Garamond" pitchFamily="18" charset="0"/>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IN"/>
  <c:chart>
    <c:autoTitleDeleted val="1"/>
    <c:plotArea>
      <c:layout/>
      <c:barChart>
        <c:barDir val="col"/>
        <c:grouping val="clustered"/>
        <c:ser>
          <c:idx val="0"/>
          <c:order val="0"/>
          <c:tx>
            <c:strRef>
              <c:f>Sheet1!$A$14</c:f>
              <c:strCache>
                <c:ptCount val="1"/>
                <c:pt idx="0">
                  <c:v>Development charges and Builing permissions</c:v>
                </c:pt>
              </c:strCache>
            </c:strRef>
          </c:tx>
          <c:spPr>
            <a:solidFill>
              <a:srgbClr val="00B050"/>
            </a:solidFill>
          </c:spPr>
          <c:cat>
            <c:strRef>
              <c:f>Sheet1!$B$1:$G$1</c:f>
              <c:strCache>
                <c:ptCount val="6"/>
                <c:pt idx="0">
                  <c:v>2010-11(BE)</c:v>
                </c:pt>
                <c:pt idx="1">
                  <c:v>2011-12(BE)</c:v>
                </c:pt>
                <c:pt idx="2">
                  <c:v>2012-13(BE)</c:v>
                </c:pt>
                <c:pt idx="3">
                  <c:v>2013-14(BE)</c:v>
                </c:pt>
                <c:pt idx="4">
                  <c:v>2014-15(BE)</c:v>
                </c:pt>
                <c:pt idx="5">
                  <c:v>2015-16 (BE)</c:v>
                </c:pt>
              </c:strCache>
            </c:strRef>
          </c:cat>
          <c:val>
            <c:numRef>
              <c:f>Sheet1!$B$14:$G$14</c:f>
              <c:numCache>
                <c:formatCode>General</c:formatCode>
                <c:ptCount val="6"/>
                <c:pt idx="0">
                  <c:v>300</c:v>
                </c:pt>
                <c:pt idx="1">
                  <c:v>500</c:v>
                </c:pt>
                <c:pt idx="2">
                  <c:v>600</c:v>
                </c:pt>
                <c:pt idx="3">
                  <c:v>800</c:v>
                </c:pt>
                <c:pt idx="4">
                  <c:v>900</c:v>
                </c:pt>
                <c:pt idx="5">
                  <c:v>700</c:v>
                </c:pt>
              </c:numCache>
            </c:numRef>
          </c:val>
        </c:ser>
        <c:dLbls>
          <c:showVal val="1"/>
        </c:dLbls>
        <c:overlap val="-25"/>
        <c:axId val="75081984"/>
        <c:axId val="75096064"/>
      </c:barChart>
      <c:catAx>
        <c:axId val="75081984"/>
        <c:scaling>
          <c:orientation val="minMax"/>
        </c:scaling>
        <c:axPos val="b"/>
        <c:majorTickMark val="none"/>
        <c:tickLblPos val="nextTo"/>
        <c:crossAx val="75096064"/>
        <c:crosses val="autoZero"/>
        <c:auto val="1"/>
        <c:lblAlgn val="ctr"/>
        <c:lblOffset val="100"/>
      </c:catAx>
      <c:valAx>
        <c:axId val="75096064"/>
        <c:scaling>
          <c:orientation val="minMax"/>
        </c:scaling>
        <c:delete val="1"/>
        <c:axPos val="l"/>
        <c:numFmt formatCode="General" sourceLinked="1"/>
        <c:tickLblPos val="none"/>
        <c:crossAx val="75081984"/>
        <c:crosses val="autoZero"/>
        <c:crossBetween val="between"/>
      </c:valAx>
    </c:plotArea>
    <c:plotVisOnly val="1"/>
    <c:dispBlanksAs val="gap"/>
  </c:chart>
  <c:txPr>
    <a:bodyPr/>
    <a:lstStyle/>
    <a:p>
      <a:pPr>
        <a:defRPr sz="1400">
          <a:latin typeface="Garamond" pitchFamily="18" charset="0"/>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IN"/>
  <c:chart>
    <c:autoTitleDeleted val="1"/>
    <c:view3D>
      <c:rAngAx val="1"/>
    </c:view3D>
    <c:plotArea>
      <c:layout>
        <c:manualLayout>
          <c:layoutTarget val="inner"/>
          <c:xMode val="edge"/>
          <c:yMode val="edge"/>
          <c:x val="3.8461538461538498E-2"/>
          <c:y val="0"/>
          <c:w val="0.92628205128205088"/>
          <c:h val="0.93234467791404607"/>
        </c:manualLayout>
      </c:layout>
      <c:bar3DChart>
        <c:barDir val="col"/>
        <c:grouping val="stacked"/>
        <c:ser>
          <c:idx val="0"/>
          <c:order val="0"/>
          <c:tx>
            <c:strRef>
              <c:f>Sheet1!$A$2</c:f>
              <c:strCache>
                <c:ptCount val="1"/>
                <c:pt idx="0">
                  <c:v>Salary </c:v>
                </c:pt>
              </c:strCache>
            </c:strRef>
          </c:tx>
          <c:dLbls>
            <c:dLbl>
              <c:idx val="0"/>
              <c:layout/>
              <c:tx>
                <c:strRef>
                  <c:f>Sheet1!$B$11</c:f>
                  <c:strCache>
                    <c:ptCount val="1"/>
                    <c:pt idx="0">
                      <c:v>43%</c:v>
                    </c:pt>
                  </c:strCache>
                </c:strRef>
              </c:tx>
              <c:showVal val="1"/>
            </c:dLbl>
            <c:dLbl>
              <c:idx val="1"/>
              <c:layout/>
              <c:tx>
                <c:strRef>
                  <c:f>Sheet1!$C$11</c:f>
                  <c:strCache>
                    <c:ptCount val="1"/>
                    <c:pt idx="0">
                      <c:v>43%</c:v>
                    </c:pt>
                  </c:strCache>
                </c:strRef>
              </c:tx>
              <c:showVal val="1"/>
            </c:dLbl>
            <c:dLbl>
              <c:idx val="2"/>
              <c:layout/>
              <c:tx>
                <c:strRef>
                  <c:f>Sheet1!$D$11</c:f>
                  <c:strCache>
                    <c:ptCount val="1"/>
                    <c:pt idx="0">
                      <c:v>39%</c:v>
                    </c:pt>
                  </c:strCache>
                </c:strRef>
              </c:tx>
              <c:showVal val="1"/>
            </c:dLbl>
            <c:dLbl>
              <c:idx val="3"/>
              <c:layout/>
              <c:tx>
                <c:strRef>
                  <c:f>Sheet1!$E$11</c:f>
                  <c:strCache>
                    <c:ptCount val="1"/>
                    <c:pt idx="0">
                      <c:v>41%</c:v>
                    </c:pt>
                  </c:strCache>
                </c:strRef>
              </c:tx>
              <c:showVal val="1"/>
            </c:dLbl>
            <c:dLbl>
              <c:idx val="4"/>
              <c:layout/>
              <c:tx>
                <c:strRef>
                  <c:f>Sheet1!$F$11</c:f>
                  <c:strCache>
                    <c:ptCount val="1"/>
                    <c:pt idx="0">
                      <c:v>44%</c:v>
                    </c:pt>
                  </c:strCache>
                </c:strRef>
              </c:tx>
              <c:showVal val="1"/>
            </c:dLbl>
            <c:dLbl>
              <c:idx val="5"/>
              <c:layout/>
              <c:tx>
                <c:strRef>
                  <c:f>Sheet1!$G$11</c:f>
                  <c:strCache>
                    <c:ptCount val="1"/>
                    <c:pt idx="0">
                      <c:v>55%</c:v>
                    </c:pt>
                  </c:strCache>
                </c:strRef>
              </c:tx>
              <c:showVal val="1"/>
            </c:dLbl>
            <c:showVal val="1"/>
          </c:dLbls>
          <c:cat>
            <c:strRef>
              <c:f>Sheet1!$B$1:$G$1</c:f>
              <c:strCache>
                <c:ptCount val="6"/>
                <c:pt idx="0">
                  <c:v>2010-11</c:v>
                </c:pt>
                <c:pt idx="1">
                  <c:v>2011-12</c:v>
                </c:pt>
                <c:pt idx="2">
                  <c:v>2012-13</c:v>
                </c:pt>
                <c:pt idx="3">
                  <c:v>2013-14</c:v>
                </c:pt>
                <c:pt idx="4">
                  <c:v>2014-15</c:v>
                </c:pt>
                <c:pt idx="5">
                  <c:v>2015-16</c:v>
                </c:pt>
              </c:strCache>
            </c:strRef>
          </c:cat>
          <c:val>
            <c:numRef>
              <c:f>Sheet1!$B$2:$G$2</c:f>
              <c:numCache>
                <c:formatCode>0.0</c:formatCode>
                <c:ptCount val="6"/>
                <c:pt idx="0">
                  <c:v>514</c:v>
                </c:pt>
                <c:pt idx="1">
                  <c:v>573.91</c:v>
                </c:pt>
                <c:pt idx="2">
                  <c:v>683</c:v>
                </c:pt>
                <c:pt idx="3">
                  <c:v>818.7</c:v>
                </c:pt>
                <c:pt idx="4">
                  <c:v>832</c:v>
                </c:pt>
                <c:pt idx="5">
                  <c:v>1239.5</c:v>
                </c:pt>
              </c:numCache>
            </c:numRef>
          </c:val>
        </c:ser>
        <c:ser>
          <c:idx val="1"/>
          <c:order val="1"/>
          <c:tx>
            <c:strRef>
              <c:f>Sheet1!$A$3</c:f>
              <c:strCache>
                <c:ptCount val="1"/>
                <c:pt idx="0">
                  <c:v>O&amp;M</c:v>
                </c:pt>
              </c:strCache>
            </c:strRef>
          </c:tx>
          <c:dLbls>
            <c:dLbl>
              <c:idx val="0"/>
              <c:layout/>
              <c:tx>
                <c:strRef>
                  <c:f>Sheet1!$B$12</c:f>
                  <c:strCache>
                    <c:ptCount val="1"/>
                    <c:pt idx="0">
                      <c:v>11%</c:v>
                    </c:pt>
                  </c:strCache>
                </c:strRef>
              </c:tx>
              <c:showVal val="1"/>
            </c:dLbl>
            <c:dLbl>
              <c:idx val="1"/>
              <c:layout/>
              <c:tx>
                <c:strRef>
                  <c:f>Sheet1!$C$12</c:f>
                  <c:strCache>
                    <c:ptCount val="1"/>
                    <c:pt idx="0">
                      <c:v>10%</c:v>
                    </c:pt>
                  </c:strCache>
                </c:strRef>
              </c:tx>
              <c:showVal val="1"/>
            </c:dLbl>
            <c:dLbl>
              <c:idx val="2"/>
              <c:layout/>
              <c:tx>
                <c:strRef>
                  <c:f>Sheet1!$D$12</c:f>
                  <c:strCache>
                    <c:ptCount val="1"/>
                    <c:pt idx="0">
                      <c:v>9%</c:v>
                    </c:pt>
                  </c:strCache>
                </c:strRef>
              </c:tx>
              <c:showVal val="1"/>
            </c:dLbl>
            <c:dLbl>
              <c:idx val="3"/>
              <c:layout/>
              <c:tx>
                <c:strRef>
                  <c:f>Sheet1!$E$12</c:f>
                  <c:strCache>
                    <c:ptCount val="1"/>
                    <c:pt idx="0">
                      <c:v>8%</c:v>
                    </c:pt>
                  </c:strCache>
                </c:strRef>
              </c:tx>
              <c:showVal val="1"/>
            </c:dLbl>
            <c:dLbl>
              <c:idx val="4"/>
              <c:layout/>
              <c:tx>
                <c:strRef>
                  <c:f>Sheet1!$F$12</c:f>
                  <c:strCache>
                    <c:ptCount val="1"/>
                    <c:pt idx="0">
                      <c:v>9%</c:v>
                    </c:pt>
                  </c:strCache>
                </c:strRef>
              </c:tx>
              <c:showVal val="1"/>
            </c:dLbl>
            <c:dLbl>
              <c:idx val="5"/>
              <c:layout/>
              <c:tx>
                <c:strRef>
                  <c:f>Sheet1!$G$12</c:f>
                  <c:strCache>
                    <c:ptCount val="1"/>
                    <c:pt idx="0">
                      <c:v>7%</c:v>
                    </c:pt>
                  </c:strCache>
                </c:strRef>
              </c:tx>
              <c:showVal val="1"/>
            </c:dLbl>
            <c:showVal val="1"/>
          </c:dLbls>
          <c:cat>
            <c:strRef>
              <c:f>Sheet1!$B$1:$G$1</c:f>
              <c:strCache>
                <c:ptCount val="6"/>
                <c:pt idx="0">
                  <c:v>2010-11</c:v>
                </c:pt>
                <c:pt idx="1">
                  <c:v>2011-12</c:v>
                </c:pt>
                <c:pt idx="2">
                  <c:v>2012-13</c:v>
                </c:pt>
                <c:pt idx="3">
                  <c:v>2013-14</c:v>
                </c:pt>
                <c:pt idx="4">
                  <c:v>2014-15</c:v>
                </c:pt>
                <c:pt idx="5">
                  <c:v>2015-16</c:v>
                </c:pt>
              </c:strCache>
            </c:strRef>
          </c:cat>
          <c:val>
            <c:numRef>
              <c:f>Sheet1!$B$3:$G$3</c:f>
              <c:numCache>
                <c:formatCode>0.0</c:formatCode>
                <c:ptCount val="6"/>
                <c:pt idx="0">
                  <c:v>128.81</c:v>
                </c:pt>
                <c:pt idx="1">
                  <c:v>131.88000000000014</c:v>
                </c:pt>
                <c:pt idx="2">
                  <c:v>148.71999999999977</c:v>
                </c:pt>
                <c:pt idx="3">
                  <c:v>168.28</c:v>
                </c:pt>
                <c:pt idx="4">
                  <c:v>164.52</c:v>
                </c:pt>
                <c:pt idx="5">
                  <c:v>161</c:v>
                </c:pt>
              </c:numCache>
            </c:numRef>
          </c:val>
        </c:ser>
        <c:ser>
          <c:idx val="2"/>
          <c:order val="2"/>
          <c:tx>
            <c:strRef>
              <c:f>Sheet1!$A$4</c:f>
              <c:strCache>
                <c:ptCount val="1"/>
                <c:pt idx="0">
                  <c:v>Depreciation</c:v>
                </c:pt>
              </c:strCache>
            </c:strRef>
          </c:tx>
          <c:dLbls>
            <c:dLbl>
              <c:idx val="0"/>
              <c:layout/>
              <c:tx>
                <c:strRef>
                  <c:f>Sheet1!$B$13</c:f>
                  <c:strCache>
                    <c:ptCount val="1"/>
                    <c:pt idx="0">
                      <c:v>0%</c:v>
                    </c:pt>
                  </c:strCache>
                </c:strRef>
              </c:tx>
              <c:showVal val="1"/>
            </c:dLbl>
            <c:dLbl>
              <c:idx val="1"/>
              <c:layout/>
              <c:tx>
                <c:strRef>
                  <c:f>Sheet1!$C$13</c:f>
                  <c:strCache>
                    <c:ptCount val="1"/>
                    <c:pt idx="0">
                      <c:v>0%</c:v>
                    </c:pt>
                  </c:strCache>
                </c:strRef>
              </c:tx>
              <c:showVal val="1"/>
            </c:dLbl>
            <c:dLbl>
              <c:idx val="2"/>
              <c:layout/>
              <c:tx>
                <c:strRef>
                  <c:f>Sheet1!$D$13</c:f>
                  <c:strCache>
                    <c:ptCount val="1"/>
                    <c:pt idx="0">
                      <c:v>0%</c:v>
                    </c:pt>
                  </c:strCache>
                </c:strRef>
              </c:tx>
              <c:showVal val="1"/>
            </c:dLbl>
            <c:dLbl>
              <c:idx val="3"/>
              <c:layout/>
              <c:tx>
                <c:strRef>
                  <c:f>Sheet1!$E$13</c:f>
                  <c:strCache>
                    <c:ptCount val="1"/>
                    <c:pt idx="0">
                      <c:v>0%</c:v>
                    </c:pt>
                  </c:strCache>
                </c:strRef>
              </c:tx>
              <c:showVal val="1"/>
            </c:dLbl>
            <c:dLbl>
              <c:idx val="4"/>
              <c:layout/>
              <c:tx>
                <c:strRef>
                  <c:f>Sheet1!$F$13</c:f>
                  <c:strCache>
                    <c:ptCount val="1"/>
                    <c:pt idx="0">
                      <c:v>0%</c:v>
                    </c:pt>
                  </c:strCache>
                </c:strRef>
              </c:tx>
              <c:showVal val="1"/>
            </c:dLbl>
            <c:dLbl>
              <c:idx val="5"/>
              <c:layout/>
              <c:tx>
                <c:strRef>
                  <c:f>Sheet1!$G$13</c:f>
                  <c:strCache>
                    <c:ptCount val="1"/>
                    <c:pt idx="0">
                      <c:v>1%</c:v>
                    </c:pt>
                  </c:strCache>
                </c:strRef>
              </c:tx>
              <c:showVal val="1"/>
            </c:dLbl>
            <c:showVal val="1"/>
          </c:dLbls>
          <c:cat>
            <c:strRef>
              <c:f>Sheet1!$B$1:$G$1</c:f>
              <c:strCache>
                <c:ptCount val="6"/>
                <c:pt idx="0">
                  <c:v>2010-11</c:v>
                </c:pt>
                <c:pt idx="1">
                  <c:v>2011-12</c:v>
                </c:pt>
                <c:pt idx="2">
                  <c:v>2012-13</c:v>
                </c:pt>
                <c:pt idx="3">
                  <c:v>2013-14</c:v>
                </c:pt>
                <c:pt idx="4">
                  <c:v>2014-15</c:v>
                </c:pt>
                <c:pt idx="5">
                  <c:v>2015-16</c:v>
                </c:pt>
              </c:strCache>
            </c:strRef>
          </c:cat>
          <c:val>
            <c:numRef>
              <c:f>Sheet1!$B$4:$G$4</c:f>
              <c:numCache>
                <c:formatCode>0.0</c:formatCode>
                <c:ptCount val="6"/>
                <c:pt idx="0">
                  <c:v>5.0999999999999996</c:v>
                </c:pt>
                <c:pt idx="1">
                  <c:v>5.2700000000000014</c:v>
                </c:pt>
                <c:pt idx="2">
                  <c:v>6.38</c:v>
                </c:pt>
                <c:pt idx="3">
                  <c:v>6.4700000000000024</c:v>
                </c:pt>
                <c:pt idx="4">
                  <c:v>9.120000000000001</c:v>
                </c:pt>
                <c:pt idx="5">
                  <c:v>12.07</c:v>
                </c:pt>
              </c:numCache>
            </c:numRef>
          </c:val>
        </c:ser>
        <c:ser>
          <c:idx val="3"/>
          <c:order val="3"/>
          <c:tx>
            <c:strRef>
              <c:f>Sheet1!$A$5</c:f>
              <c:strCache>
                <c:ptCount val="1"/>
                <c:pt idx="0">
                  <c:v>Other</c:v>
                </c:pt>
              </c:strCache>
            </c:strRef>
          </c:tx>
          <c:dLbls>
            <c:dLbl>
              <c:idx val="0"/>
              <c:layout/>
              <c:tx>
                <c:strRef>
                  <c:f>Sheet1!$B$14</c:f>
                  <c:strCache>
                    <c:ptCount val="1"/>
                    <c:pt idx="0">
                      <c:v>37%</c:v>
                    </c:pt>
                  </c:strCache>
                </c:strRef>
              </c:tx>
              <c:showVal val="1"/>
            </c:dLbl>
            <c:dLbl>
              <c:idx val="1"/>
              <c:layout/>
              <c:tx>
                <c:strRef>
                  <c:f>Sheet1!$C$14</c:f>
                  <c:strCache>
                    <c:ptCount val="1"/>
                    <c:pt idx="0">
                      <c:v>40%</c:v>
                    </c:pt>
                  </c:strCache>
                </c:strRef>
              </c:tx>
              <c:showVal val="1"/>
            </c:dLbl>
            <c:dLbl>
              <c:idx val="2"/>
              <c:layout/>
              <c:tx>
                <c:strRef>
                  <c:f>Sheet1!$D$14</c:f>
                  <c:strCache>
                    <c:ptCount val="1"/>
                    <c:pt idx="0">
                      <c:v>38%</c:v>
                    </c:pt>
                  </c:strCache>
                </c:strRef>
              </c:tx>
              <c:showVal val="1"/>
            </c:dLbl>
            <c:dLbl>
              <c:idx val="3"/>
              <c:layout/>
              <c:tx>
                <c:strRef>
                  <c:f>Sheet1!$E$14</c:f>
                  <c:strCache>
                    <c:ptCount val="1"/>
                    <c:pt idx="0">
                      <c:v>39%</c:v>
                    </c:pt>
                  </c:strCache>
                </c:strRef>
              </c:tx>
              <c:showVal val="1"/>
            </c:dLbl>
            <c:dLbl>
              <c:idx val="4"/>
              <c:layout/>
              <c:tx>
                <c:strRef>
                  <c:f>Sheet1!$F$14</c:f>
                  <c:strCache>
                    <c:ptCount val="1"/>
                    <c:pt idx="0">
                      <c:v>39%</c:v>
                    </c:pt>
                  </c:strCache>
                </c:strRef>
              </c:tx>
              <c:showVal val="1"/>
            </c:dLbl>
            <c:dLbl>
              <c:idx val="5"/>
              <c:layout/>
              <c:tx>
                <c:strRef>
                  <c:f>Sheet1!$G$14</c:f>
                  <c:strCache>
                    <c:ptCount val="1"/>
                    <c:pt idx="0">
                      <c:v>29%</c:v>
                    </c:pt>
                  </c:strCache>
                </c:strRef>
              </c:tx>
              <c:showVal val="1"/>
            </c:dLbl>
            <c:showVal val="1"/>
          </c:dLbls>
          <c:cat>
            <c:strRef>
              <c:f>Sheet1!$B$1:$G$1</c:f>
              <c:strCache>
                <c:ptCount val="6"/>
                <c:pt idx="0">
                  <c:v>2010-11</c:v>
                </c:pt>
                <c:pt idx="1">
                  <c:v>2011-12</c:v>
                </c:pt>
                <c:pt idx="2">
                  <c:v>2012-13</c:v>
                </c:pt>
                <c:pt idx="3">
                  <c:v>2013-14</c:v>
                </c:pt>
                <c:pt idx="4">
                  <c:v>2014-15</c:v>
                </c:pt>
                <c:pt idx="5">
                  <c:v>2015-16</c:v>
                </c:pt>
              </c:strCache>
            </c:strRef>
          </c:cat>
          <c:val>
            <c:numRef>
              <c:f>Sheet1!$B$5:$G$5</c:f>
              <c:numCache>
                <c:formatCode>0.0</c:formatCode>
                <c:ptCount val="6"/>
                <c:pt idx="0">
                  <c:v>452.83</c:v>
                </c:pt>
                <c:pt idx="1">
                  <c:v>538.80000000000007</c:v>
                </c:pt>
                <c:pt idx="2">
                  <c:v>666.72</c:v>
                </c:pt>
                <c:pt idx="3">
                  <c:v>785.87</c:v>
                </c:pt>
                <c:pt idx="4">
                  <c:v>745.3</c:v>
                </c:pt>
                <c:pt idx="5">
                  <c:v>658.37</c:v>
                </c:pt>
              </c:numCache>
            </c:numRef>
          </c:val>
        </c:ser>
        <c:ser>
          <c:idx val="4"/>
          <c:order val="4"/>
          <c:tx>
            <c:strRef>
              <c:f>Sheet1!$A$6</c:f>
              <c:strCache>
                <c:ptCount val="1"/>
                <c:pt idx="0">
                  <c:v>Works to be done by ward office</c:v>
                </c:pt>
              </c:strCache>
            </c:strRef>
          </c:tx>
          <c:dLbls>
            <c:dLbl>
              <c:idx val="0"/>
              <c:layout/>
              <c:tx>
                <c:strRef>
                  <c:f>Sheet1!$B$15</c:f>
                  <c:strCache>
                    <c:ptCount val="1"/>
                    <c:pt idx="0">
                      <c:v>0%</c:v>
                    </c:pt>
                  </c:strCache>
                </c:strRef>
              </c:tx>
              <c:showVal val="1"/>
            </c:dLbl>
            <c:dLbl>
              <c:idx val="1"/>
              <c:layout/>
              <c:tx>
                <c:strRef>
                  <c:f>Sheet1!$C$15</c:f>
                  <c:strCache>
                    <c:ptCount val="1"/>
                    <c:pt idx="0">
                      <c:v>0%</c:v>
                    </c:pt>
                  </c:strCache>
                </c:strRef>
              </c:tx>
              <c:showVal val="1"/>
            </c:dLbl>
            <c:dLbl>
              <c:idx val="2"/>
              <c:layout/>
              <c:tx>
                <c:strRef>
                  <c:f>Sheet1!$D$15</c:f>
                  <c:strCache>
                    <c:ptCount val="1"/>
                    <c:pt idx="0">
                      <c:v>6%</c:v>
                    </c:pt>
                  </c:strCache>
                </c:strRef>
              </c:tx>
              <c:showVal val="1"/>
            </c:dLbl>
            <c:dLbl>
              <c:idx val="3"/>
              <c:layout/>
              <c:tx>
                <c:strRef>
                  <c:f>Sheet1!$E$15</c:f>
                  <c:strCache>
                    <c:ptCount val="1"/>
                    <c:pt idx="0">
                      <c:v>4%</c:v>
                    </c:pt>
                  </c:strCache>
                </c:strRef>
              </c:tx>
              <c:showVal val="1"/>
            </c:dLbl>
            <c:dLbl>
              <c:idx val="4"/>
              <c:layout/>
              <c:tx>
                <c:strRef>
                  <c:f>Sheet1!$F$15</c:f>
                  <c:strCache>
                    <c:ptCount val="1"/>
                    <c:pt idx="0">
                      <c:v>4%</c:v>
                    </c:pt>
                  </c:strCache>
                </c:strRef>
              </c:tx>
              <c:showVal val="1"/>
            </c:dLbl>
            <c:dLbl>
              <c:idx val="5"/>
              <c:layout/>
              <c:tx>
                <c:strRef>
                  <c:f>Sheet1!$G$15</c:f>
                  <c:strCache>
                    <c:ptCount val="1"/>
                    <c:pt idx="0">
                      <c:v>2%</c:v>
                    </c:pt>
                  </c:strCache>
                </c:strRef>
              </c:tx>
              <c:showVal val="1"/>
            </c:dLbl>
            <c:showVal val="1"/>
          </c:dLbls>
          <c:cat>
            <c:strRef>
              <c:f>Sheet1!$B$1:$G$1</c:f>
              <c:strCache>
                <c:ptCount val="6"/>
                <c:pt idx="0">
                  <c:v>2010-11</c:v>
                </c:pt>
                <c:pt idx="1">
                  <c:v>2011-12</c:v>
                </c:pt>
                <c:pt idx="2">
                  <c:v>2012-13</c:v>
                </c:pt>
                <c:pt idx="3">
                  <c:v>2013-14</c:v>
                </c:pt>
                <c:pt idx="4">
                  <c:v>2014-15</c:v>
                </c:pt>
                <c:pt idx="5">
                  <c:v>2015-16</c:v>
                </c:pt>
              </c:strCache>
            </c:strRef>
          </c:cat>
          <c:val>
            <c:numRef>
              <c:f>Sheet1!$B$6:$G$6</c:f>
              <c:numCache>
                <c:formatCode>0.0</c:formatCode>
                <c:ptCount val="6"/>
                <c:pt idx="0">
                  <c:v>0</c:v>
                </c:pt>
                <c:pt idx="1">
                  <c:v>0</c:v>
                </c:pt>
                <c:pt idx="2">
                  <c:v>98.05</c:v>
                </c:pt>
                <c:pt idx="3">
                  <c:v>80.2</c:v>
                </c:pt>
                <c:pt idx="4">
                  <c:v>66.61999999999999</c:v>
                </c:pt>
                <c:pt idx="5">
                  <c:v>54.58</c:v>
                </c:pt>
              </c:numCache>
            </c:numRef>
          </c:val>
        </c:ser>
        <c:ser>
          <c:idx val="5"/>
          <c:order val="5"/>
          <c:tx>
            <c:strRef>
              <c:f>Sheet1!$A$7</c:f>
              <c:strCache>
                <c:ptCount val="1"/>
                <c:pt idx="0">
                  <c:v>Loan Repayments</c:v>
                </c:pt>
              </c:strCache>
            </c:strRef>
          </c:tx>
          <c:dLbls>
            <c:dLbl>
              <c:idx val="0"/>
              <c:layout>
                <c:manualLayout>
                  <c:x val="-5.1470588235294101E-2"/>
                  <c:y val="-7.7594560478748322E-3"/>
                </c:manualLayout>
              </c:layout>
              <c:tx>
                <c:strRef>
                  <c:f>Sheet1!$B$16</c:f>
                  <c:strCache>
                    <c:ptCount val="1"/>
                    <c:pt idx="0">
                      <c:v>6%</c:v>
                    </c:pt>
                  </c:strCache>
                </c:strRef>
              </c:tx>
              <c:showVal val="1"/>
            </c:dLbl>
            <c:dLbl>
              <c:idx val="1"/>
              <c:layout>
                <c:manualLayout>
                  <c:x val="9.277413240011663E-2"/>
                  <c:y val="-1.9297331311002704E-2"/>
                </c:manualLayout>
              </c:layout>
              <c:tx>
                <c:strRef>
                  <c:f>Sheet1!$C$16</c:f>
                  <c:strCache>
                    <c:ptCount val="1"/>
                    <c:pt idx="0">
                      <c:v>4%</c:v>
                    </c:pt>
                  </c:strCache>
                </c:strRef>
              </c:tx>
              <c:showVal val="1"/>
            </c:dLbl>
            <c:dLbl>
              <c:idx val="2"/>
              <c:layout/>
              <c:tx>
                <c:strRef>
                  <c:f>Sheet1!$D$16</c:f>
                  <c:strCache>
                    <c:ptCount val="1"/>
                    <c:pt idx="0">
                      <c:v>5%</c:v>
                    </c:pt>
                  </c:strCache>
                </c:strRef>
              </c:tx>
              <c:showVal val="1"/>
            </c:dLbl>
            <c:dLbl>
              <c:idx val="3"/>
              <c:layout/>
              <c:tx>
                <c:strRef>
                  <c:f>Sheet1!$E$16</c:f>
                  <c:strCache>
                    <c:ptCount val="1"/>
                    <c:pt idx="0">
                      <c:v>5%</c:v>
                    </c:pt>
                  </c:strCache>
                </c:strRef>
              </c:tx>
              <c:showVal val="1"/>
            </c:dLbl>
            <c:dLbl>
              <c:idx val="4"/>
              <c:layout/>
              <c:tx>
                <c:strRef>
                  <c:f>Sheet1!$F$16</c:f>
                  <c:strCache>
                    <c:ptCount val="1"/>
                    <c:pt idx="0">
                      <c:v>3%</c:v>
                    </c:pt>
                  </c:strCache>
                </c:strRef>
              </c:tx>
              <c:showVal val="1"/>
            </c:dLbl>
            <c:dLbl>
              <c:idx val="5"/>
              <c:layout/>
              <c:tx>
                <c:strRef>
                  <c:f>Sheet1!$G$16</c:f>
                  <c:strCache>
                    <c:ptCount val="1"/>
                    <c:pt idx="0">
                      <c:v>4%</c:v>
                    </c:pt>
                  </c:strCache>
                </c:strRef>
              </c:tx>
              <c:showVal val="1"/>
            </c:dLbl>
            <c:showVal val="1"/>
          </c:dLbls>
          <c:cat>
            <c:strRef>
              <c:f>Sheet1!$B$1:$G$1</c:f>
              <c:strCache>
                <c:ptCount val="6"/>
                <c:pt idx="0">
                  <c:v>2010-11</c:v>
                </c:pt>
                <c:pt idx="1">
                  <c:v>2011-12</c:v>
                </c:pt>
                <c:pt idx="2">
                  <c:v>2012-13</c:v>
                </c:pt>
                <c:pt idx="3">
                  <c:v>2013-14</c:v>
                </c:pt>
                <c:pt idx="4">
                  <c:v>2014-15</c:v>
                </c:pt>
                <c:pt idx="5">
                  <c:v>2015-16</c:v>
                </c:pt>
              </c:strCache>
            </c:strRef>
          </c:cat>
          <c:val>
            <c:numRef>
              <c:f>Sheet1!$B$7:$G$7</c:f>
              <c:numCache>
                <c:formatCode>0.0</c:formatCode>
                <c:ptCount val="6"/>
                <c:pt idx="0">
                  <c:v>75.61999999999999</c:v>
                </c:pt>
                <c:pt idx="1">
                  <c:v>58.33</c:v>
                </c:pt>
                <c:pt idx="2">
                  <c:v>91.02</c:v>
                </c:pt>
                <c:pt idx="3">
                  <c:v>93.73</c:v>
                </c:pt>
                <c:pt idx="4">
                  <c:v>51.309999999999995</c:v>
                </c:pt>
                <c:pt idx="5">
                  <c:v>83.56</c:v>
                </c:pt>
              </c:numCache>
            </c:numRef>
          </c:val>
        </c:ser>
        <c:ser>
          <c:idx val="6"/>
          <c:order val="6"/>
          <c:tx>
            <c:strRef>
              <c:f>Sheet1!$A$8</c:f>
              <c:strCache>
                <c:ptCount val="1"/>
                <c:pt idx="0">
                  <c:v>Ward level works</c:v>
                </c:pt>
              </c:strCache>
            </c:strRef>
          </c:tx>
          <c:dLbls>
            <c:dLbl>
              <c:idx val="0"/>
              <c:layout>
                <c:manualLayout>
                  <c:x val="1.1233530360017713E-17"/>
                  <c:y val="-2.3278368143624505E-2"/>
                </c:manualLayout>
              </c:layout>
              <c:tx>
                <c:strRef>
                  <c:f>Sheet1!$B$17</c:f>
                  <c:strCache>
                    <c:ptCount val="1"/>
                    <c:pt idx="0">
                      <c:v>3%</c:v>
                    </c:pt>
                  </c:strCache>
                </c:strRef>
              </c:tx>
              <c:showVal val="1"/>
            </c:dLbl>
            <c:dLbl>
              <c:idx val="1"/>
              <c:layout>
                <c:manualLayout>
                  <c:x val="0"/>
                  <c:y val="-1.8105397445041301E-2"/>
                </c:manualLayout>
              </c:layout>
              <c:tx>
                <c:strRef>
                  <c:f>Sheet1!$C$17</c:f>
                  <c:strCache>
                    <c:ptCount val="1"/>
                    <c:pt idx="0">
                      <c:v>3%</c:v>
                    </c:pt>
                  </c:strCache>
                </c:strRef>
              </c:tx>
              <c:showVal val="1"/>
            </c:dLbl>
            <c:dLbl>
              <c:idx val="2"/>
              <c:layout>
                <c:manualLayout>
                  <c:x val="7.3529411764705907E-3"/>
                  <c:y val="-2.8451338842207713E-2"/>
                </c:manualLayout>
              </c:layout>
              <c:tx>
                <c:strRef>
                  <c:f>Sheet1!$D$17</c:f>
                  <c:strCache>
                    <c:ptCount val="1"/>
                    <c:pt idx="0">
                      <c:v>2%</c:v>
                    </c:pt>
                  </c:strCache>
                </c:strRef>
              </c:tx>
              <c:showVal val="1"/>
            </c:dLbl>
            <c:dLbl>
              <c:idx val="3"/>
              <c:layout>
                <c:manualLayout>
                  <c:x val="1.4705882352941204E-2"/>
                  <c:y val="-2.8451338842207612E-2"/>
                </c:manualLayout>
              </c:layout>
              <c:tx>
                <c:strRef>
                  <c:f>Sheet1!$E$17</c:f>
                  <c:strCache>
                    <c:ptCount val="1"/>
                    <c:pt idx="0">
                      <c:v>2%</c:v>
                    </c:pt>
                  </c:strCache>
                </c:strRef>
              </c:tx>
              <c:showVal val="1"/>
            </c:dLbl>
            <c:dLbl>
              <c:idx val="4"/>
              <c:layout>
                <c:manualLayout>
                  <c:x val="7.3529411764705907E-3"/>
                  <c:y val="-2.58648534929161E-2"/>
                </c:manualLayout>
              </c:layout>
              <c:tx>
                <c:strRef>
                  <c:f>Sheet1!$F$17</c:f>
                  <c:strCache>
                    <c:ptCount val="1"/>
                    <c:pt idx="0">
                      <c:v>2%</c:v>
                    </c:pt>
                  </c:strCache>
                </c:strRef>
              </c:tx>
              <c:showVal val="1"/>
            </c:dLbl>
            <c:dLbl>
              <c:idx val="5"/>
              <c:layout>
                <c:manualLayout>
                  <c:x val="7.3529411764705907E-3"/>
                  <c:y val="-3.1037824191499301E-2"/>
                </c:manualLayout>
              </c:layout>
              <c:tx>
                <c:strRef>
                  <c:f>Sheet1!$G$17</c:f>
                  <c:strCache>
                    <c:ptCount val="1"/>
                    <c:pt idx="0">
                      <c:v>1%</c:v>
                    </c:pt>
                  </c:strCache>
                </c:strRef>
              </c:tx>
              <c:showVal val="1"/>
            </c:dLbl>
            <c:showVal val="1"/>
          </c:dLbls>
          <c:cat>
            <c:strRef>
              <c:f>Sheet1!$B$1:$G$1</c:f>
              <c:strCache>
                <c:ptCount val="6"/>
                <c:pt idx="0">
                  <c:v>2010-11</c:v>
                </c:pt>
                <c:pt idx="1">
                  <c:v>2011-12</c:v>
                </c:pt>
                <c:pt idx="2">
                  <c:v>2012-13</c:v>
                </c:pt>
                <c:pt idx="3">
                  <c:v>2013-14</c:v>
                </c:pt>
                <c:pt idx="4">
                  <c:v>2014-15</c:v>
                </c:pt>
                <c:pt idx="5">
                  <c:v>2015-16</c:v>
                </c:pt>
              </c:strCache>
            </c:strRef>
          </c:cat>
          <c:val>
            <c:numRef>
              <c:f>Sheet1!$B$8:$G$8</c:f>
              <c:numCache>
                <c:formatCode>0.0</c:formatCode>
                <c:ptCount val="6"/>
                <c:pt idx="0">
                  <c:v>32.299999999999997</c:v>
                </c:pt>
                <c:pt idx="1">
                  <c:v>36.799999999999997</c:v>
                </c:pt>
                <c:pt idx="2">
                  <c:v>38.4</c:v>
                </c:pt>
                <c:pt idx="3">
                  <c:v>36.4</c:v>
                </c:pt>
                <c:pt idx="4">
                  <c:v>32.4</c:v>
                </c:pt>
                <c:pt idx="5">
                  <c:v>30.919999999999987</c:v>
                </c:pt>
              </c:numCache>
            </c:numRef>
          </c:val>
        </c:ser>
        <c:dLbls>
          <c:showVal val="1"/>
        </c:dLbls>
        <c:gapWidth val="95"/>
        <c:gapDepth val="95"/>
        <c:shape val="box"/>
        <c:axId val="75234304"/>
        <c:axId val="75277056"/>
        <c:axId val="0"/>
      </c:bar3DChart>
      <c:catAx>
        <c:axId val="75234304"/>
        <c:scaling>
          <c:orientation val="minMax"/>
        </c:scaling>
        <c:axPos val="b"/>
        <c:majorTickMark val="none"/>
        <c:tickLblPos val="nextTo"/>
        <c:crossAx val="75277056"/>
        <c:crosses val="autoZero"/>
        <c:auto val="1"/>
        <c:lblAlgn val="ctr"/>
        <c:lblOffset val="100"/>
      </c:catAx>
      <c:valAx>
        <c:axId val="75277056"/>
        <c:scaling>
          <c:orientation val="minMax"/>
        </c:scaling>
        <c:axPos val="l"/>
        <c:numFmt formatCode="0" sourceLinked="0"/>
        <c:tickLblPos val="nextTo"/>
        <c:crossAx val="75234304"/>
        <c:crosses val="autoZero"/>
        <c:crossBetween val="between"/>
      </c:valAx>
    </c:plotArea>
    <c:plotVisOnly val="1"/>
    <c:dispBlanksAs val="gap"/>
  </c:chart>
  <c:txPr>
    <a:bodyPr/>
    <a:lstStyle/>
    <a:p>
      <a:pPr>
        <a:defRPr sz="1100">
          <a:latin typeface="Garamond" pitchFamily="18" charset="0"/>
        </a:defRPr>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IN"/>
  <c:chart>
    <c:autoTitleDeleted val="1"/>
    <c:view3D>
      <c:rAngAx val="1"/>
    </c:view3D>
    <c:plotArea>
      <c:layout/>
      <c:bar3DChart>
        <c:barDir val="col"/>
        <c:grouping val="stacked"/>
        <c:ser>
          <c:idx val="0"/>
          <c:order val="0"/>
          <c:tx>
            <c:strRef>
              <c:f>Sheet1!$A$2</c:f>
              <c:strCache>
                <c:ptCount val="1"/>
                <c:pt idx="0">
                  <c:v>Salary </c:v>
                </c:pt>
              </c:strCache>
            </c:strRef>
          </c:tx>
          <c:dLbls>
            <c:dLbl>
              <c:idx val="0"/>
              <c:layout/>
              <c:tx>
                <c:strRef>
                  <c:f>Sheet1!$B$12</c:f>
                  <c:strCache>
                    <c:ptCount val="1"/>
                    <c:pt idx="0">
                      <c:v>52%</c:v>
                    </c:pt>
                  </c:strCache>
                </c:strRef>
              </c:tx>
              <c:showVal val="1"/>
            </c:dLbl>
            <c:dLbl>
              <c:idx val="1"/>
              <c:layout/>
              <c:tx>
                <c:strRef>
                  <c:f>Sheet1!$C$12</c:f>
                  <c:strCache>
                    <c:ptCount val="1"/>
                    <c:pt idx="0">
                      <c:v>51%</c:v>
                    </c:pt>
                  </c:strCache>
                </c:strRef>
              </c:tx>
              <c:showVal val="1"/>
            </c:dLbl>
            <c:dLbl>
              <c:idx val="2"/>
              <c:layout/>
              <c:tx>
                <c:strRef>
                  <c:f>Sheet1!$D$12</c:f>
                  <c:strCache>
                    <c:ptCount val="1"/>
                    <c:pt idx="0">
                      <c:v>48%</c:v>
                    </c:pt>
                  </c:strCache>
                </c:strRef>
              </c:tx>
              <c:showVal val="1"/>
            </c:dLbl>
            <c:dLbl>
              <c:idx val="3"/>
              <c:layout/>
              <c:tx>
                <c:strRef>
                  <c:f>Sheet1!$E$12</c:f>
                  <c:strCache>
                    <c:ptCount val="1"/>
                    <c:pt idx="0">
                      <c:v>47%</c:v>
                    </c:pt>
                  </c:strCache>
                </c:strRef>
              </c:tx>
              <c:showVal val="1"/>
            </c:dLbl>
            <c:showVal val="1"/>
          </c:dLbls>
          <c:cat>
            <c:strRef>
              <c:f>Sheet1!$B$1:$E$1</c:f>
              <c:strCache>
                <c:ptCount val="4"/>
                <c:pt idx="0">
                  <c:v>2010-11</c:v>
                </c:pt>
                <c:pt idx="1">
                  <c:v>2011-12</c:v>
                </c:pt>
                <c:pt idx="2">
                  <c:v>2012-13</c:v>
                </c:pt>
                <c:pt idx="3">
                  <c:v>2013-14</c:v>
                </c:pt>
              </c:strCache>
            </c:strRef>
          </c:cat>
          <c:val>
            <c:numRef>
              <c:f>Sheet1!$B$2:$E$2</c:f>
              <c:numCache>
                <c:formatCode>General</c:formatCode>
                <c:ptCount val="4"/>
                <c:pt idx="0">
                  <c:v>598.15</c:v>
                </c:pt>
                <c:pt idx="1">
                  <c:v>658.5</c:v>
                </c:pt>
                <c:pt idx="2">
                  <c:v>747.8</c:v>
                </c:pt>
                <c:pt idx="3" formatCode="0.0">
                  <c:v>822.24</c:v>
                </c:pt>
              </c:numCache>
            </c:numRef>
          </c:val>
        </c:ser>
        <c:ser>
          <c:idx val="1"/>
          <c:order val="1"/>
          <c:tx>
            <c:strRef>
              <c:f>Sheet1!$A$3</c:f>
              <c:strCache>
                <c:ptCount val="1"/>
                <c:pt idx="0">
                  <c:v>O&amp;M</c:v>
                </c:pt>
              </c:strCache>
            </c:strRef>
          </c:tx>
          <c:dLbls>
            <c:dLbl>
              <c:idx val="0"/>
              <c:layout/>
              <c:tx>
                <c:strRef>
                  <c:f>Sheet1!$B$13</c:f>
                  <c:strCache>
                    <c:ptCount val="1"/>
                    <c:pt idx="0">
                      <c:v>10%</c:v>
                    </c:pt>
                  </c:strCache>
                </c:strRef>
              </c:tx>
              <c:showVal val="1"/>
            </c:dLbl>
            <c:dLbl>
              <c:idx val="1"/>
              <c:layout/>
              <c:tx>
                <c:strRef>
                  <c:f>Sheet1!$C$13</c:f>
                  <c:strCache>
                    <c:ptCount val="1"/>
                    <c:pt idx="0">
                      <c:v>10%</c:v>
                    </c:pt>
                  </c:strCache>
                </c:strRef>
              </c:tx>
              <c:showVal val="1"/>
            </c:dLbl>
            <c:dLbl>
              <c:idx val="2"/>
              <c:layout/>
              <c:tx>
                <c:strRef>
                  <c:f>Sheet1!$D$13</c:f>
                  <c:strCache>
                    <c:ptCount val="1"/>
                    <c:pt idx="0">
                      <c:v>9%</c:v>
                    </c:pt>
                  </c:strCache>
                </c:strRef>
              </c:tx>
              <c:showVal val="1"/>
            </c:dLbl>
            <c:dLbl>
              <c:idx val="3"/>
              <c:layout/>
              <c:tx>
                <c:strRef>
                  <c:f>Sheet1!$E$13</c:f>
                  <c:strCache>
                    <c:ptCount val="1"/>
                    <c:pt idx="0">
                      <c:v>9%</c:v>
                    </c:pt>
                  </c:strCache>
                </c:strRef>
              </c:tx>
              <c:showVal val="1"/>
            </c:dLbl>
            <c:showVal val="1"/>
          </c:dLbls>
          <c:cat>
            <c:strRef>
              <c:f>Sheet1!$B$1:$E$1</c:f>
              <c:strCache>
                <c:ptCount val="4"/>
                <c:pt idx="0">
                  <c:v>2010-11</c:v>
                </c:pt>
                <c:pt idx="1">
                  <c:v>2011-12</c:v>
                </c:pt>
                <c:pt idx="2">
                  <c:v>2012-13</c:v>
                </c:pt>
                <c:pt idx="3">
                  <c:v>2013-14</c:v>
                </c:pt>
              </c:strCache>
            </c:strRef>
          </c:cat>
          <c:val>
            <c:numRef>
              <c:f>Sheet1!$B$3:$E$3</c:f>
              <c:numCache>
                <c:formatCode>General</c:formatCode>
                <c:ptCount val="4"/>
                <c:pt idx="0">
                  <c:v>111.4</c:v>
                </c:pt>
                <c:pt idx="1">
                  <c:v>129.69999999999999</c:v>
                </c:pt>
                <c:pt idx="2">
                  <c:v>147.30000000000001</c:v>
                </c:pt>
                <c:pt idx="3" formatCode="0.0">
                  <c:v>165.66</c:v>
                </c:pt>
              </c:numCache>
            </c:numRef>
          </c:val>
        </c:ser>
        <c:ser>
          <c:idx val="2"/>
          <c:order val="2"/>
          <c:tx>
            <c:strRef>
              <c:f>Sheet1!$A$4</c:f>
              <c:strCache>
                <c:ptCount val="1"/>
                <c:pt idx="0">
                  <c:v>Depreciation</c:v>
                </c:pt>
              </c:strCache>
            </c:strRef>
          </c:tx>
          <c:dLbls>
            <c:dLbl>
              <c:idx val="0"/>
              <c:layout/>
              <c:tx>
                <c:strRef>
                  <c:f>Sheet1!$B$14</c:f>
                  <c:strCache>
                    <c:ptCount val="1"/>
                    <c:pt idx="0">
                      <c:v>0%</c:v>
                    </c:pt>
                  </c:strCache>
                </c:strRef>
              </c:tx>
              <c:showVal val="1"/>
            </c:dLbl>
            <c:dLbl>
              <c:idx val="1"/>
              <c:layout/>
              <c:tx>
                <c:strRef>
                  <c:f>Sheet1!$C$14</c:f>
                  <c:strCache>
                    <c:ptCount val="1"/>
                    <c:pt idx="0">
                      <c:v>0%</c:v>
                    </c:pt>
                  </c:strCache>
                </c:strRef>
              </c:tx>
              <c:showVal val="1"/>
            </c:dLbl>
            <c:dLbl>
              <c:idx val="2"/>
              <c:layout/>
              <c:tx>
                <c:strRef>
                  <c:f>Sheet1!$D$14</c:f>
                  <c:strCache>
                    <c:ptCount val="1"/>
                    <c:pt idx="0">
                      <c:v>0%</c:v>
                    </c:pt>
                  </c:strCache>
                </c:strRef>
              </c:tx>
              <c:showVal val="1"/>
            </c:dLbl>
            <c:dLbl>
              <c:idx val="3"/>
              <c:layout/>
              <c:tx>
                <c:strRef>
                  <c:f>Sheet1!$E$14</c:f>
                  <c:strCache>
                    <c:ptCount val="1"/>
                    <c:pt idx="0">
                      <c:v>0%</c:v>
                    </c:pt>
                  </c:strCache>
                </c:strRef>
              </c:tx>
              <c:showVal val="1"/>
            </c:dLbl>
            <c:showVal val="1"/>
          </c:dLbls>
          <c:cat>
            <c:strRef>
              <c:f>Sheet1!$B$1:$E$1</c:f>
              <c:strCache>
                <c:ptCount val="4"/>
                <c:pt idx="0">
                  <c:v>2010-11</c:v>
                </c:pt>
                <c:pt idx="1">
                  <c:v>2011-12</c:v>
                </c:pt>
                <c:pt idx="2">
                  <c:v>2012-13</c:v>
                </c:pt>
                <c:pt idx="3">
                  <c:v>2013-14</c:v>
                </c:pt>
              </c:strCache>
            </c:strRef>
          </c:cat>
          <c:val>
            <c:numRef>
              <c:f>Sheet1!$B$4:$E$4</c:f>
              <c:numCache>
                <c:formatCode>General</c:formatCode>
                <c:ptCount val="4"/>
                <c:pt idx="0">
                  <c:v>5.0999999999999996</c:v>
                </c:pt>
                <c:pt idx="1">
                  <c:v>5.3</c:v>
                </c:pt>
                <c:pt idx="2">
                  <c:v>6.4</c:v>
                </c:pt>
                <c:pt idx="3" formatCode="0.0">
                  <c:v>6.4700000000000024</c:v>
                </c:pt>
              </c:numCache>
            </c:numRef>
          </c:val>
        </c:ser>
        <c:ser>
          <c:idx val="3"/>
          <c:order val="3"/>
          <c:tx>
            <c:strRef>
              <c:f>Sheet1!$A$5</c:f>
              <c:strCache>
                <c:ptCount val="1"/>
                <c:pt idx="0">
                  <c:v>Other</c:v>
                </c:pt>
              </c:strCache>
            </c:strRef>
          </c:tx>
          <c:dLbls>
            <c:dLbl>
              <c:idx val="0"/>
              <c:layout/>
              <c:tx>
                <c:strRef>
                  <c:f>Sheet1!$B$15</c:f>
                  <c:strCache>
                    <c:ptCount val="1"/>
                    <c:pt idx="0">
                      <c:v>32%</c:v>
                    </c:pt>
                  </c:strCache>
                </c:strRef>
              </c:tx>
              <c:showVal val="1"/>
            </c:dLbl>
            <c:dLbl>
              <c:idx val="1"/>
              <c:layout/>
              <c:tx>
                <c:strRef>
                  <c:f>Sheet1!$C$15</c:f>
                  <c:strCache>
                    <c:ptCount val="1"/>
                    <c:pt idx="0">
                      <c:v>34%</c:v>
                    </c:pt>
                  </c:strCache>
                </c:strRef>
              </c:tx>
              <c:showVal val="1"/>
            </c:dLbl>
            <c:dLbl>
              <c:idx val="2"/>
              <c:layout/>
              <c:tx>
                <c:strRef>
                  <c:f>Sheet1!$D$15</c:f>
                  <c:strCache>
                    <c:ptCount val="1"/>
                    <c:pt idx="0">
                      <c:v>35%</c:v>
                    </c:pt>
                  </c:strCache>
                </c:strRef>
              </c:tx>
              <c:showVal val="1"/>
            </c:dLbl>
            <c:dLbl>
              <c:idx val="3"/>
              <c:layout/>
              <c:tx>
                <c:strRef>
                  <c:f>Sheet1!$E$15</c:f>
                  <c:strCache>
                    <c:ptCount val="1"/>
                    <c:pt idx="0">
                      <c:v>37%</c:v>
                    </c:pt>
                  </c:strCache>
                </c:strRef>
              </c:tx>
              <c:showVal val="1"/>
            </c:dLbl>
            <c:showVal val="1"/>
          </c:dLbls>
          <c:cat>
            <c:strRef>
              <c:f>Sheet1!$B$1:$E$1</c:f>
              <c:strCache>
                <c:ptCount val="4"/>
                <c:pt idx="0">
                  <c:v>2010-11</c:v>
                </c:pt>
                <c:pt idx="1">
                  <c:v>2011-12</c:v>
                </c:pt>
                <c:pt idx="2">
                  <c:v>2012-13</c:v>
                </c:pt>
                <c:pt idx="3">
                  <c:v>2013-14</c:v>
                </c:pt>
              </c:strCache>
            </c:strRef>
          </c:cat>
          <c:val>
            <c:numRef>
              <c:f>Sheet1!$B$5:$E$5</c:f>
              <c:numCache>
                <c:formatCode>General</c:formatCode>
                <c:ptCount val="4"/>
                <c:pt idx="0">
                  <c:v>370.35</c:v>
                </c:pt>
                <c:pt idx="1">
                  <c:v>442.7</c:v>
                </c:pt>
                <c:pt idx="2">
                  <c:v>544.6</c:v>
                </c:pt>
                <c:pt idx="3" formatCode="0.0">
                  <c:v>644.66000000000008</c:v>
                </c:pt>
              </c:numCache>
            </c:numRef>
          </c:val>
        </c:ser>
        <c:ser>
          <c:idx val="4"/>
          <c:order val="4"/>
          <c:tx>
            <c:strRef>
              <c:f>Sheet1!$A$6</c:f>
              <c:strCache>
                <c:ptCount val="1"/>
                <c:pt idx="0">
                  <c:v>Works to be done by ward office</c:v>
                </c:pt>
              </c:strCache>
            </c:strRef>
          </c:tx>
          <c:dLbls>
            <c:dLbl>
              <c:idx val="0"/>
              <c:layout>
                <c:manualLayout>
                  <c:x val="3.7664783427495296E-2"/>
                  <c:y val="6.5146579804560307E-3"/>
                </c:manualLayout>
              </c:layout>
              <c:tx>
                <c:strRef>
                  <c:f>Sheet1!$B$16</c:f>
                  <c:strCache>
                    <c:ptCount val="1"/>
                    <c:pt idx="0">
                      <c:v>0%</c:v>
                    </c:pt>
                  </c:strCache>
                </c:strRef>
              </c:tx>
              <c:showVal val="1"/>
            </c:dLbl>
            <c:dLbl>
              <c:idx val="1"/>
              <c:layout>
                <c:manualLayout>
                  <c:x val="3.7664783427495296E-2"/>
                  <c:y val="8.6862106406080421E-3"/>
                </c:manualLayout>
              </c:layout>
              <c:tx>
                <c:strRef>
                  <c:f>Sheet1!$C$16</c:f>
                  <c:strCache>
                    <c:ptCount val="1"/>
                    <c:pt idx="0">
                      <c:v>0%</c:v>
                    </c:pt>
                  </c:strCache>
                </c:strRef>
              </c:tx>
              <c:showVal val="1"/>
            </c:dLbl>
            <c:dLbl>
              <c:idx val="2"/>
              <c:layout/>
              <c:tx>
                <c:strRef>
                  <c:f>Sheet1!$D$16</c:f>
                  <c:strCache>
                    <c:ptCount val="1"/>
                    <c:pt idx="0">
                      <c:v>2%</c:v>
                    </c:pt>
                  </c:strCache>
                </c:strRef>
              </c:tx>
              <c:showVal val="1"/>
            </c:dLbl>
            <c:dLbl>
              <c:idx val="3"/>
              <c:layout/>
              <c:tx>
                <c:strRef>
                  <c:f>Sheet1!$E$17</c:f>
                  <c:strCache>
                    <c:ptCount val="1"/>
                    <c:pt idx="0">
                      <c:v>2%</c:v>
                    </c:pt>
                  </c:strCache>
                </c:strRef>
              </c:tx>
              <c:showVal val="1"/>
            </c:dLbl>
            <c:showVal val="1"/>
          </c:dLbls>
          <c:cat>
            <c:strRef>
              <c:f>Sheet1!$B$1:$E$1</c:f>
              <c:strCache>
                <c:ptCount val="4"/>
                <c:pt idx="0">
                  <c:v>2010-11</c:v>
                </c:pt>
                <c:pt idx="1">
                  <c:v>2011-12</c:v>
                </c:pt>
                <c:pt idx="2">
                  <c:v>2012-13</c:v>
                </c:pt>
                <c:pt idx="3">
                  <c:v>2013-14</c:v>
                </c:pt>
              </c:strCache>
            </c:strRef>
          </c:cat>
          <c:val>
            <c:numRef>
              <c:f>Sheet1!$B$6:$E$6</c:f>
              <c:numCache>
                <c:formatCode>General</c:formatCode>
                <c:ptCount val="4"/>
                <c:pt idx="0">
                  <c:v>0</c:v>
                </c:pt>
                <c:pt idx="1">
                  <c:v>0</c:v>
                </c:pt>
                <c:pt idx="2">
                  <c:v>24.5</c:v>
                </c:pt>
                <c:pt idx="3" formatCode="0.0">
                  <c:v>55</c:v>
                </c:pt>
              </c:numCache>
            </c:numRef>
          </c:val>
        </c:ser>
        <c:ser>
          <c:idx val="5"/>
          <c:order val="5"/>
          <c:tx>
            <c:strRef>
              <c:f>Sheet1!$A$7</c:f>
              <c:strCache>
                <c:ptCount val="1"/>
                <c:pt idx="0">
                  <c:v>Loan Repayments and interest</c:v>
                </c:pt>
              </c:strCache>
            </c:strRef>
          </c:tx>
          <c:dLbls>
            <c:dLbl>
              <c:idx val="0"/>
              <c:layout/>
              <c:tx>
                <c:strRef>
                  <c:f>Sheet1!$B$17</c:f>
                  <c:strCache>
                    <c:ptCount val="1"/>
                    <c:pt idx="0">
                      <c:v>3%</c:v>
                    </c:pt>
                  </c:strCache>
                </c:strRef>
              </c:tx>
              <c:showVal val="1"/>
            </c:dLbl>
            <c:dLbl>
              <c:idx val="1"/>
              <c:layout/>
              <c:tx>
                <c:strRef>
                  <c:f>Sheet1!$C$17</c:f>
                  <c:strCache>
                    <c:ptCount val="1"/>
                    <c:pt idx="0">
                      <c:v>3%</c:v>
                    </c:pt>
                  </c:strCache>
                </c:strRef>
              </c:tx>
              <c:showVal val="1"/>
            </c:dLbl>
            <c:dLbl>
              <c:idx val="2"/>
              <c:layout/>
              <c:tx>
                <c:strRef>
                  <c:f>Sheet1!$D$17</c:f>
                  <c:strCache>
                    <c:ptCount val="1"/>
                    <c:pt idx="0">
                      <c:v>3%</c:v>
                    </c:pt>
                  </c:strCache>
                </c:strRef>
              </c:tx>
              <c:showVal val="1"/>
            </c:dLbl>
            <c:dLbl>
              <c:idx val="3"/>
              <c:layout/>
              <c:tx>
                <c:strRef>
                  <c:f>Sheet1!$E$17</c:f>
                  <c:strCache>
                    <c:ptCount val="1"/>
                    <c:pt idx="0">
                      <c:v>2%</c:v>
                    </c:pt>
                  </c:strCache>
                </c:strRef>
              </c:tx>
              <c:showVal val="1"/>
            </c:dLbl>
            <c:showVal val="1"/>
          </c:dLbls>
          <c:cat>
            <c:strRef>
              <c:f>Sheet1!$B$1:$E$1</c:f>
              <c:strCache>
                <c:ptCount val="4"/>
                <c:pt idx="0">
                  <c:v>2010-11</c:v>
                </c:pt>
                <c:pt idx="1">
                  <c:v>2011-12</c:v>
                </c:pt>
                <c:pt idx="2">
                  <c:v>2012-13</c:v>
                </c:pt>
                <c:pt idx="3">
                  <c:v>2013-14</c:v>
                </c:pt>
              </c:strCache>
            </c:strRef>
          </c:cat>
          <c:val>
            <c:numRef>
              <c:f>Sheet1!$B$7:$E$7</c:f>
              <c:numCache>
                <c:formatCode>General</c:formatCode>
                <c:ptCount val="4"/>
                <c:pt idx="0">
                  <c:v>38.700000000000003</c:v>
                </c:pt>
                <c:pt idx="1">
                  <c:v>38.200000000000003</c:v>
                </c:pt>
                <c:pt idx="2">
                  <c:v>40.200000000000003</c:v>
                </c:pt>
                <c:pt idx="3" formatCode="0.0">
                  <c:v>38.549999999999997</c:v>
                </c:pt>
              </c:numCache>
            </c:numRef>
          </c:val>
        </c:ser>
        <c:ser>
          <c:idx val="6"/>
          <c:order val="6"/>
          <c:tx>
            <c:strRef>
              <c:f>Sheet1!$A$8</c:f>
              <c:strCache>
                <c:ptCount val="1"/>
                <c:pt idx="0">
                  <c:v>Ward level works</c:v>
                </c:pt>
              </c:strCache>
            </c:strRef>
          </c:tx>
          <c:dLbls>
            <c:dLbl>
              <c:idx val="0"/>
              <c:layout>
                <c:manualLayout>
                  <c:x val="7.5329566854990615E-3"/>
                  <c:y val="-1.9543973941368104E-2"/>
                </c:manualLayout>
              </c:layout>
              <c:tx>
                <c:strRef>
                  <c:f>Sheet1!$B$18</c:f>
                  <c:strCache>
                    <c:ptCount val="1"/>
                    <c:pt idx="0">
                      <c:v>2%</c:v>
                    </c:pt>
                  </c:strCache>
                </c:strRef>
              </c:tx>
              <c:showVal val="1"/>
            </c:dLbl>
            <c:dLbl>
              <c:idx val="1"/>
              <c:layout>
                <c:manualLayout>
                  <c:x val="1.0043942247332101E-2"/>
                  <c:y val="-2.8230184581976098E-2"/>
                </c:manualLayout>
              </c:layout>
              <c:tx>
                <c:strRef>
                  <c:f>Sheet1!$C$18</c:f>
                  <c:strCache>
                    <c:ptCount val="1"/>
                    <c:pt idx="0">
                      <c:v>2%</c:v>
                    </c:pt>
                  </c:strCache>
                </c:strRef>
              </c:tx>
              <c:showVal val="1"/>
            </c:dLbl>
            <c:dLbl>
              <c:idx val="2"/>
              <c:layout>
                <c:manualLayout>
                  <c:x val="2.7620841180163305E-2"/>
                  <c:y val="-2.3887079261672099E-2"/>
                </c:manualLayout>
              </c:layout>
              <c:tx>
                <c:strRef>
                  <c:f>Sheet1!$D$18</c:f>
                  <c:strCache>
                    <c:ptCount val="1"/>
                    <c:pt idx="0">
                      <c:v>2%</c:v>
                    </c:pt>
                  </c:strCache>
                </c:strRef>
              </c:tx>
              <c:showVal val="1"/>
            </c:dLbl>
            <c:dLbl>
              <c:idx val="3"/>
              <c:layout>
                <c:manualLayout>
                  <c:x val="3.7664783427495296E-2"/>
                  <c:y val="-1.9543973941368104E-2"/>
                </c:manualLayout>
              </c:layout>
              <c:tx>
                <c:strRef>
                  <c:f>Sheet1!$E$18</c:f>
                  <c:strCache>
                    <c:ptCount val="1"/>
                    <c:pt idx="0">
                      <c:v>2%</c:v>
                    </c:pt>
                  </c:strCache>
                </c:strRef>
              </c:tx>
              <c:showVal val="1"/>
            </c:dLbl>
            <c:showVal val="1"/>
          </c:dLbls>
          <c:cat>
            <c:strRef>
              <c:f>Sheet1!$B$1:$E$1</c:f>
              <c:strCache>
                <c:ptCount val="4"/>
                <c:pt idx="0">
                  <c:v>2010-11</c:v>
                </c:pt>
                <c:pt idx="1">
                  <c:v>2011-12</c:v>
                </c:pt>
                <c:pt idx="2">
                  <c:v>2012-13</c:v>
                </c:pt>
                <c:pt idx="3">
                  <c:v>2013-14</c:v>
                </c:pt>
              </c:strCache>
            </c:strRef>
          </c:cat>
          <c:val>
            <c:numRef>
              <c:f>Sheet1!$B$8:$E$8</c:f>
              <c:numCache>
                <c:formatCode>General</c:formatCode>
                <c:ptCount val="4"/>
                <c:pt idx="0">
                  <c:v>17.399999999999999</c:v>
                </c:pt>
                <c:pt idx="1">
                  <c:v>21.2</c:v>
                </c:pt>
                <c:pt idx="2">
                  <c:v>24.5</c:v>
                </c:pt>
                <c:pt idx="3" formatCode="0.0">
                  <c:v>26.919999999999987</c:v>
                </c:pt>
              </c:numCache>
            </c:numRef>
          </c:val>
        </c:ser>
        <c:dLbls>
          <c:showVal val="1"/>
        </c:dLbls>
        <c:gapWidth val="95"/>
        <c:gapDepth val="95"/>
        <c:shape val="box"/>
        <c:axId val="75328896"/>
        <c:axId val="75351168"/>
        <c:axId val="0"/>
      </c:bar3DChart>
      <c:catAx>
        <c:axId val="75328896"/>
        <c:scaling>
          <c:orientation val="minMax"/>
        </c:scaling>
        <c:axPos val="b"/>
        <c:majorTickMark val="none"/>
        <c:tickLblPos val="nextTo"/>
        <c:crossAx val="75351168"/>
        <c:crosses val="autoZero"/>
        <c:auto val="1"/>
        <c:lblAlgn val="ctr"/>
        <c:lblOffset val="100"/>
      </c:catAx>
      <c:valAx>
        <c:axId val="75351168"/>
        <c:scaling>
          <c:orientation val="minMax"/>
        </c:scaling>
        <c:axPos val="l"/>
        <c:numFmt formatCode="General" sourceLinked="1"/>
        <c:tickLblPos val="nextTo"/>
        <c:crossAx val="75328896"/>
        <c:crosses val="autoZero"/>
        <c:crossBetween val="between"/>
      </c:valAx>
    </c:plotArea>
    <c:legend>
      <c:legendPos val="b"/>
      <c:layout>
        <c:manualLayout>
          <c:xMode val="edge"/>
          <c:yMode val="edge"/>
          <c:x val="0"/>
          <c:y val="0.77409078402295695"/>
          <c:w val="1"/>
          <c:h val="0.20847996278039604"/>
        </c:manualLayout>
      </c:layout>
    </c:legend>
    <c:plotVisOnly val="1"/>
    <c:dispBlanksAs val="gap"/>
  </c:chart>
  <c:txPr>
    <a:bodyPr/>
    <a:lstStyle/>
    <a:p>
      <a:pPr>
        <a:defRPr sz="1100">
          <a:latin typeface="Garamond" pitchFamily="18" charset="0"/>
        </a:defRPr>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IN"/>
  <c:chart>
    <c:autoTitleDeleted val="1"/>
    <c:plotArea>
      <c:layout/>
      <c:barChart>
        <c:barDir val="col"/>
        <c:grouping val="clustered"/>
        <c:ser>
          <c:idx val="0"/>
          <c:order val="0"/>
          <c:tx>
            <c:strRef>
              <c:f>Sheet1!$A$8</c:f>
              <c:strCache>
                <c:ptCount val="1"/>
                <c:pt idx="0">
                  <c:v>Salary</c:v>
                </c:pt>
              </c:strCache>
            </c:strRef>
          </c:tx>
          <c:spPr>
            <a:solidFill>
              <a:srgbClr val="92D050"/>
            </a:solidFill>
          </c:spPr>
          <c:cat>
            <c:strRef>
              <c:f>Sheet1!$B$1:$E$1</c:f>
              <c:strCache>
                <c:ptCount val="4"/>
                <c:pt idx="0">
                  <c:v>2010-11 Actuals </c:v>
                </c:pt>
                <c:pt idx="1">
                  <c:v>2011-12 Actuals </c:v>
                </c:pt>
                <c:pt idx="2">
                  <c:v>2012-13 Actuals </c:v>
                </c:pt>
                <c:pt idx="3">
                  <c:v>2013-14 Actuals </c:v>
                </c:pt>
              </c:strCache>
            </c:strRef>
          </c:cat>
          <c:val>
            <c:numRef>
              <c:f>Sheet1!$B$8:$E$8</c:f>
              <c:numCache>
                <c:formatCode>General</c:formatCode>
                <c:ptCount val="4"/>
                <c:pt idx="0">
                  <c:v>600</c:v>
                </c:pt>
                <c:pt idx="1">
                  <c:v>700</c:v>
                </c:pt>
                <c:pt idx="2">
                  <c:v>700</c:v>
                </c:pt>
                <c:pt idx="3">
                  <c:v>800</c:v>
                </c:pt>
              </c:numCache>
            </c:numRef>
          </c:val>
        </c:ser>
        <c:dLbls>
          <c:showVal val="1"/>
        </c:dLbls>
        <c:overlap val="-25"/>
        <c:axId val="65705088"/>
        <c:axId val="65706624"/>
      </c:barChart>
      <c:catAx>
        <c:axId val="65705088"/>
        <c:scaling>
          <c:orientation val="minMax"/>
        </c:scaling>
        <c:axPos val="b"/>
        <c:majorTickMark val="none"/>
        <c:tickLblPos val="nextTo"/>
        <c:crossAx val="65706624"/>
        <c:crosses val="autoZero"/>
        <c:auto val="1"/>
        <c:lblAlgn val="ctr"/>
        <c:lblOffset val="100"/>
      </c:catAx>
      <c:valAx>
        <c:axId val="65706624"/>
        <c:scaling>
          <c:orientation val="minMax"/>
        </c:scaling>
        <c:delete val="1"/>
        <c:axPos val="l"/>
        <c:numFmt formatCode="General" sourceLinked="1"/>
        <c:tickLblPos val="none"/>
        <c:crossAx val="65705088"/>
        <c:crosses val="autoZero"/>
        <c:crossBetween val="between"/>
      </c:valAx>
    </c:plotArea>
    <c:plotVisOnly val="1"/>
    <c:dispBlanksAs val="gap"/>
  </c:chart>
  <c:txPr>
    <a:bodyPr/>
    <a:lstStyle/>
    <a:p>
      <a:pPr>
        <a:defRPr sz="1400">
          <a:latin typeface="Garamond" pitchFamily="18" charset="0"/>
        </a:defRPr>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IN"/>
  <c:chart>
    <c:autoTitleDeleted val="1"/>
    <c:plotArea>
      <c:layout/>
      <c:barChart>
        <c:barDir val="col"/>
        <c:grouping val="clustered"/>
        <c:ser>
          <c:idx val="0"/>
          <c:order val="0"/>
          <c:tx>
            <c:strRef>
              <c:f>Sheet1!$A$9</c:f>
              <c:strCache>
                <c:ptCount val="1"/>
                <c:pt idx="0">
                  <c:v>Salary</c:v>
                </c:pt>
              </c:strCache>
            </c:strRef>
          </c:tx>
          <c:spPr>
            <a:solidFill>
              <a:srgbClr val="0070C0"/>
            </a:solidFill>
          </c:spPr>
          <c:cat>
            <c:multiLvlStrRef>
              <c:f>Sheet1!$B$1:$G$2</c:f>
              <c:multiLvlStrCache>
                <c:ptCount val="6"/>
                <c:lvl>
                  <c:pt idx="0">
                    <c:v>B.E</c:v>
                  </c:pt>
                  <c:pt idx="1">
                    <c:v>B.E</c:v>
                  </c:pt>
                  <c:pt idx="2">
                    <c:v>B.E</c:v>
                  </c:pt>
                  <c:pt idx="3">
                    <c:v>B.E</c:v>
                  </c:pt>
                  <c:pt idx="4">
                    <c:v>B.E</c:v>
                  </c:pt>
                  <c:pt idx="5">
                    <c:v>B.E</c:v>
                  </c:pt>
                </c:lvl>
                <c:lvl>
                  <c:pt idx="0">
                    <c:v>2010-11</c:v>
                  </c:pt>
                  <c:pt idx="1">
                    <c:v>2011-12</c:v>
                  </c:pt>
                  <c:pt idx="2">
                    <c:v>2012-13</c:v>
                  </c:pt>
                  <c:pt idx="3">
                    <c:v>2013-14</c:v>
                  </c:pt>
                  <c:pt idx="4">
                    <c:v>2014-15</c:v>
                  </c:pt>
                  <c:pt idx="5">
                    <c:v>2015-16</c:v>
                  </c:pt>
                </c:lvl>
              </c:multiLvlStrCache>
            </c:multiLvlStrRef>
          </c:cat>
          <c:val>
            <c:numRef>
              <c:f>Sheet1!$B$9:$G$9</c:f>
              <c:numCache>
                <c:formatCode>General</c:formatCode>
                <c:ptCount val="6"/>
                <c:pt idx="0">
                  <c:v>500</c:v>
                </c:pt>
                <c:pt idx="1">
                  <c:v>600</c:v>
                </c:pt>
                <c:pt idx="2">
                  <c:v>700</c:v>
                </c:pt>
                <c:pt idx="3">
                  <c:v>800</c:v>
                </c:pt>
                <c:pt idx="4">
                  <c:v>800</c:v>
                </c:pt>
                <c:pt idx="5">
                  <c:v>1200</c:v>
                </c:pt>
              </c:numCache>
            </c:numRef>
          </c:val>
        </c:ser>
        <c:dLbls>
          <c:showVal val="1"/>
        </c:dLbls>
        <c:overlap val="-25"/>
        <c:axId val="65730432"/>
        <c:axId val="65731968"/>
      </c:barChart>
      <c:catAx>
        <c:axId val="65730432"/>
        <c:scaling>
          <c:orientation val="minMax"/>
        </c:scaling>
        <c:axPos val="b"/>
        <c:majorTickMark val="none"/>
        <c:tickLblPos val="nextTo"/>
        <c:crossAx val="65731968"/>
        <c:crosses val="autoZero"/>
        <c:auto val="1"/>
        <c:lblAlgn val="ctr"/>
        <c:lblOffset val="100"/>
      </c:catAx>
      <c:valAx>
        <c:axId val="65731968"/>
        <c:scaling>
          <c:orientation val="minMax"/>
        </c:scaling>
        <c:delete val="1"/>
        <c:axPos val="l"/>
        <c:numFmt formatCode="General" sourceLinked="1"/>
        <c:tickLblPos val="none"/>
        <c:crossAx val="65730432"/>
        <c:crosses val="autoZero"/>
        <c:crossBetween val="between"/>
      </c:valAx>
    </c:plotArea>
    <c:plotVisOnly val="1"/>
    <c:dispBlanksAs val="gap"/>
  </c:chart>
  <c:txPr>
    <a:bodyPr/>
    <a:lstStyle/>
    <a:p>
      <a:pPr>
        <a:defRPr sz="1400">
          <a:latin typeface="Garamond" pitchFamily="18" charset="0"/>
        </a:defRPr>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IN"/>
  <c:chart>
    <c:autoTitleDeleted val="1"/>
    <c:plotArea>
      <c:layout/>
      <c:barChart>
        <c:barDir val="col"/>
        <c:grouping val="clustered"/>
        <c:ser>
          <c:idx val="0"/>
          <c:order val="0"/>
          <c:tx>
            <c:strRef>
              <c:f>Sheet1!$A$23</c:f>
              <c:strCache>
                <c:ptCount val="1"/>
                <c:pt idx="0">
                  <c:v>O&amp;M</c:v>
                </c:pt>
              </c:strCache>
            </c:strRef>
          </c:tx>
          <c:spPr>
            <a:solidFill>
              <a:schemeClr val="accent3">
                <a:lumMod val="75000"/>
              </a:schemeClr>
            </a:solidFill>
          </c:spPr>
          <c:cat>
            <c:strRef>
              <c:f>Sheet1!$B$1:$E$1</c:f>
              <c:strCache>
                <c:ptCount val="4"/>
                <c:pt idx="0">
                  <c:v>2010-11</c:v>
                </c:pt>
                <c:pt idx="1">
                  <c:v>2011-12</c:v>
                </c:pt>
                <c:pt idx="2">
                  <c:v>2012-13</c:v>
                </c:pt>
                <c:pt idx="3">
                  <c:v>2013-14</c:v>
                </c:pt>
              </c:strCache>
            </c:strRef>
          </c:cat>
          <c:val>
            <c:numRef>
              <c:f>Sheet1!$B$23:$E$23</c:f>
              <c:numCache>
                <c:formatCode>General</c:formatCode>
                <c:ptCount val="4"/>
                <c:pt idx="0">
                  <c:v>100</c:v>
                </c:pt>
                <c:pt idx="1">
                  <c:v>100</c:v>
                </c:pt>
                <c:pt idx="2">
                  <c:v>100</c:v>
                </c:pt>
                <c:pt idx="3">
                  <c:v>200</c:v>
                </c:pt>
              </c:numCache>
            </c:numRef>
          </c:val>
        </c:ser>
        <c:dLbls>
          <c:showVal val="1"/>
        </c:dLbls>
        <c:overlap val="-25"/>
        <c:axId val="75790976"/>
        <c:axId val="75800960"/>
      </c:barChart>
      <c:catAx>
        <c:axId val="75790976"/>
        <c:scaling>
          <c:orientation val="minMax"/>
        </c:scaling>
        <c:axPos val="b"/>
        <c:majorTickMark val="none"/>
        <c:tickLblPos val="nextTo"/>
        <c:crossAx val="75800960"/>
        <c:crosses val="autoZero"/>
        <c:auto val="1"/>
        <c:lblAlgn val="ctr"/>
        <c:lblOffset val="100"/>
      </c:catAx>
      <c:valAx>
        <c:axId val="75800960"/>
        <c:scaling>
          <c:orientation val="minMax"/>
        </c:scaling>
        <c:delete val="1"/>
        <c:axPos val="l"/>
        <c:numFmt formatCode="General" sourceLinked="1"/>
        <c:tickLblPos val="none"/>
        <c:crossAx val="75790976"/>
        <c:crosses val="autoZero"/>
        <c:crossBetween val="between"/>
      </c:valAx>
    </c:plotArea>
    <c:plotVisOnly val="1"/>
    <c:dispBlanksAs val="gap"/>
  </c:chart>
  <c:txPr>
    <a:bodyPr/>
    <a:lstStyle/>
    <a:p>
      <a:pPr>
        <a:defRPr sz="1400">
          <a:latin typeface="Garamond" pitchFamily="18" charset="0"/>
        </a:defRPr>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IN"/>
  <c:chart>
    <c:autoTitleDeleted val="1"/>
    <c:plotArea>
      <c:layout/>
      <c:barChart>
        <c:barDir val="col"/>
        <c:grouping val="clustered"/>
        <c:ser>
          <c:idx val="0"/>
          <c:order val="0"/>
          <c:tx>
            <c:strRef>
              <c:f>Sheet1!$A$29</c:f>
              <c:strCache>
                <c:ptCount val="1"/>
                <c:pt idx="0">
                  <c:v>O&amp;M</c:v>
                </c:pt>
              </c:strCache>
            </c:strRef>
          </c:tx>
          <c:cat>
            <c:strRef>
              <c:f>Sheet1!$B$1:$G$1</c:f>
              <c:strCache>
                <c:ptCount val="6"/>
                <c:pt idx="0">
                  <c:v>2010-11</c:v>
                </c:pt>
                <c:pt idx="1">
                  <c:v>2011-12</c:v>
                </c:pt>
                <c:pt idx="2">
                  <c:v>2012-13</c:v>
                </c:pt>
                <c:pt idx="3">
                  <c:v>2013-14</c:v>
                </c:pt>
                <c:pt idx="4">
                  <c:v>2014-15</c:v>
                </c:pt>
                <c:pt idx="5">
                  <c:v>2015-16</c:v>
                </c:pt>
              </c:strCache>
            </c:strRef>
          </c:cat>
          <c:val>
            <c:numRef>
              <c:f>Sheet1!$B$29:$G$29</c:f>
              <c:numCache>
                <c:formatCode>General</c:formatCode>
                <c:ptCount val="6"/>
                <c:pt idx="0">
                  <c:v>100</c:v>
                </c:pt>
                <c:pt idx="1">
                  <c:v>100</c:v>
                </c:pt>
                <c:pt idx="2">
                  <c:v>100</c:v>
                </c:pt>
                <c:pt idx="3">
                  <c:v>200</c:v>
                </c:pt>
                <c:pt idx="4">
                  <c:v>200</c:v>
                </c:pt>
                <c:pt idx="5">
                  <c:v>200</c:v>
                </c:pt>
              </c:numCache>
            </c:numRef>
          </c:val>
        </c:ser>
        <c:dLbls>
          <c:showVal val="1"/>
        </c:dLbls>
        <c:overlap val="-25"/>
        <c:axId val="75812224"/>
        <c:axId val="75596928"/>
      </c:barChart>
      <c:catAx>
        <c:axId val="75812224"/>
        <c:scaling>
          <c:orientation val="minMax"/>
        </c:scaling>
        <c:axPos val="b"/>
        <c:majorTickMark val="none"/>
        <c:tickLblPos val="nextTo"/>
        <c:crossAx val="75596928"/>
        <c:crosses val="autoZero"/>
        <c:auto val="1"/>
        <c:lblAlgn val="ctr"/>
        <c:lblOffset val="100"/>
      </c:catAx>
      <c:valAx>
        <c:axId val="75596928"/>
        <c:scaling>
          <c:orientation val="minMax"/>
        </c:scaling>
        <c:delete val="1"/>
        <c:axPos val="l"/>
        <c:numFmt formatCode="General" sourceLinked="1"/>
        <c:tickLblPos val="none"/>
        <c:crossAx val="75812224"/>
        <c:crosses val="autoZero"/>
        <c:crossBetween val="between"/>
      </c:valAx>
    </c:plotArea>
    <c:plotVisOnly val="1"/>
    <c:dispBlanksAs val="gap"/>
  </c:chart>
  <c:txPr>
    <a:bodyPr/>
    <a:lstStyle/>
    <a:p>
      <a:pPr>
        <a:defRPr sz="1400">
          <a:latin typeface="Garamond" pitchFamily="18" charset="0"/>
        </a:defRPr>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n-IN"/>
  <c:style val="5"/>
  <c:chart>
    <c:autoTitleDeleted val="1"/>
    <c:plotArea>
      <c:layout/>
      <c:barChart>
        <c:barDir val="col"/>
        <c:grouping val="clustered"/>
        <c:ser>
          <c:idx val="0"/>
          <c:order val="0"/>
          <c:tx>
            <c:strRef>
              <c:f>Sheet1!$A$39</c:f>
              <c:strCache>
                <c:ptCount val="1"/>
                <c:pt idx="0">
                  <c:v>Capital Expenditure</c:v>
                </c:pt>
              </c:strCache>
            </c:strRef>
          </c:tx>
          <c:cat>
            <c:strRef>
              <c:f>(Sheet1!$B$1,Sheet1!$D$1,Sheet1!$F$1,Sheet1!$H$1,Sheet1!$J$1,Sheet1!$K$1)</c:f>
              <c:strCache>
                <c:ptCount val="6"/>
                <c:pt idx="0">
                  <c:v>2010-11</c:v>
                </c:pt>
                <c:pt idx="1">
                  <c:v>2011-12</c:v>
                </c:pt>
                <c:pt idx="2">
                  <c:v>2012-13</c:v>
                </c:pt>
                <c:pt idx="3">
                  <c:v>2013-14</c:v>
                </c:pt>
                <c:pt idx="4">
                  <c:v>2014-15</c:v>
                </c:pt>
                <c:pt idx="5">
                  <c:v>2015-16</c:v>
                </c:pt>
              </c:strCache>
            </c:strRef>
          </c:cat>
          <c:val>
            <c:numRef>
              <c:f>(Sheet1!$B$39,Sheet1!$D$39,Sheet1!$F$39,Sheet1!$H$39,Sheet1!$J$39,Sheet1!$K$39)</c:f>
              <c:numCache>
                <c:formatCode>General</c:formatCode>
                <c:ptCount val="6"/>
                <c:pt idx="0">
                  <c:v>2000</c:v>
                </c:pt>
                <c:pt idx="1">
                  <c:v>1900</c:v>
                </c:pt>
                <c:pt idx="2">
                  <c:v>1900</c:v>
                </c:pt>
                <c:pt idx="3">
                  <c:v>2200</c:v>
                </c:pt>
                <c:pt idx="4">
                  <c:v>2200</c:v>
                </c:pt>
                <c:pt idx="5">
                  <c:v>2200</c:v>
                </c:pt>
              </c:numCache>
            </c:numRef>
          </c:val>
        </c:ser>
        <c:dLbls>
          <c:showVal val="1"/>
        </c:dLbls>
        <c:overlap val="-25"/>
        <c:axId val="75834112"/>
        <c:axId val="75835648"/>
      </c:barChart>
      <c:catAx>
        <c:axId val="75834112"/>
        <c:scaling>
          <c:orientation val="minMax"/>
        </c:scaling>
        <c:axPos val="b"/>
        <c:majorTickMark val="none"/>
        <c:tickLblPos val="nextTo"/>
        <c:crossAx val="75835648"/>
        <c:crosses val="autoZero"/>
        <c:auto val="1"/>
        <c:lblAlgn val="ctr"/>
        <c:lblOffset val="100"/>
      </c:catAx>
      <c:valAx>
        <c:axId val="75835648"/>
        <c:scaling>
          <c:orientation val="minMax"/>
        </c:scaling>
        <c:delete val="1"/>
        <c:axPos val="l"/>
        <c:numFmt formatCode="General" sourceLinked="1"/>
        <c:tickLblPos val="none"/>
        <c:crossAx val="75834112"/>
        <c:crosses val="autoZero"/>
        <c:crossBetween val="between"/>
      </c:valAx>
    </c:plotArea>
    <c:plotVisOnly val="1"/>
    <c:dispBlanksAs val="gap"/>
  </c:chart>
  <c:txPr>
    <a:bodyPr/>
    <a:lstStyle/>
    <a:p>
      <a:pPr>
        <a:defRPr sz="1400">
          <a:latin typeface="Garamond" pitchFamily="18" charset="0"/>
        </a:defRPr>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n-IN"/>
  <c:chart>
    <c:autoTitleDeleted val="1"/>
    <c:plotArea>
      <c:layout/>
      <c:barChart>
        <c:barDir val="col"/>
        <c:grouping val="clustered"/>
        <c:ser>
          <c:idx val="0"/>
          <c:order val="0"/>
          <c:tx>
            <c:strRef>
              <c:f>Sheet1!$A$39</c:f>
              <c:strCache>
                <c:ptCount val="1"/>
                <c:pt idx="0">
                  <c:v>Capital Expenditure</c:v>
                </c:pt>
              </c:strCache>
            </c:strRef>
          </c:tx>
          <c:spPr>
            <a:solidFill>
              <a:srgbClr val="92D050"/>
            </a:solidFill>
          </c:spPr>
          <c:cat>
            <c:strRef>
              <c:f>(Sheet1!$B$1,Sheet1!$D$1,Sheet1!$F$1,Sheet1!$H$1)</c:f>
              <c:strCache>
                <c:ptCount val="4"/>
                <c:pt idx="0">
                  <c:v>2010-11</c:v>
                </c:pt>
                <c:pt idx="1">
                  <c:v>2011-12</c:v>
                </c:pt>
                <c:pt idx="2">
                  <c:v>2012-13</c:v>
                </c:pt>
                <c:pt idx="3">
                  <c:v>2013-14</c:v>
                </c:pt>
              </c:strCache>
            </c:strRef>
          </c:cat>
          <c:val>
            <c:numRef>
              <c:f>(Sheet1!$C$39,Sheet1!$E$39,Sheet1!$G$39,Sheet1!$I$39)</c:f>
              <c:numCache>
                <c:formatCode>General</c:formatCode>
                <c:ptCount val="4"/>
                <c:pt idx="0">
                  <c:v>700</c:v>
                </c:pt>
                <c:pt idx="1">
                  <c:v>1200</c:v>
                </c:pt>
                <c:pt idx="2">
                  <c:v>1300</c:v>
                </c:pt>
                <c:pt idx="3">
                  <c:v>1400</c:v>
                </c:pt>
              </c:numCache>
            </c:numRef>
          </c:val>
        </c:ser>
        <c:dLbls>
          <c:showVal val="1"/>
        </c:dLbls>
        <c:overlap val="-25"/>
        <c:axId val="75867648"/>
        <c:axId val="75869184"/>
      </c:barChart>
      <c:catAx>
        <c:axId val="75867648"/>
        <c:scaling>
          <c:orientation val="minMax"/>
        </c:scaling>
        <c:axPos val="b"/>
        <c:majorTickMark val="none"/>
        <c:tickLblPos val="nextTo"/>
        <c:crossAx val="75869184"/>
        <c:crosses val="autoZero"/>
        <c:auto val="1"/>
        <c:lblAlgn val="ctr"/>
        <c:lblOffset val="100"/>
      </c:catAx>
      <c:valAx>
        <c:axId val="75869184"/>
        <c:scaling>
          <c:orientation val="minMax"/>
        </c:scaling>
        <c:delete val="1"/>
        <c:axPos val="l"/>
        <c:numFmt formatCode="General" sourceLinked="1"/>
        <c:tickLblPos val="none"/>
        <c:crossAx val="75867648"/>
        <c:crosses val="autoZero"/>
        <c:crossBetween val="between"/>
      </c:valAx>
    </c:plotArea>
    <c:plotVisOnly val="1"/>
    <c:dispBlanksAs val="gap"/>
  </c:chart>
  <c:txPr>
    <a:bodyPr/>
    <a:lstStyle/>
    <a:p>
      <a:pPr>
        <a:defRPr sz="1400">
          <a:latin typeface="Garamond" pitchFamily="18"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IN"/>
  <c:chart>
    <c:autoTitleDeleted val="1"/>
    <c:plotArea>
      <c:layout/>
      <c:barChart>
        <c:barDir val="col"/>
        <c:grouping val="clustered"/>
        <c:ser>
          <c:idx val="0"/>
          <c:order val="0"/>
          <c:tx>
            <c:strRef>
              <c:f>Sheet1!$A$4</c:f>
              <c:strCache>
                <c:ptCount val="1"/>
                <c:pt idx="0">
                  <c:v>Revenue Expenditure(B.E)</c:v>
                </c:pt>
              </c:strCache>
            </c:strRef>
          </c:tx>
          <c:dLbls>
            <c:dLbl>
              <c:idx val="0"/>
              <c:layout/>
              <c:tx>
                <c:rich>
                  <a:bodyPr/>
                  <a:lstStyle/>
                  <a:p>
                    <a:r>
                      <a:rPr lang="en-US"/>
                      <a:t>Revenue Expenditure(BE)
2,240</a:t>
                    </a:r>
                  </a:p>
                </c:rich>
              </c:tx>
              <c:dLblPos val="inBase"/>
              <c:showVal val="1"/>
              <c:showSerName val="1"/>
              <c:separator>
</c:separator>
            </c:dLbl>
            <c:delete val="1"/>
            <c:numFmt formatCode="#,##0" sourceLinked="0"/>
            <c:dLblPos val="inBase"/>
            <c:separator>
</c:separator>
          </c:dLbls>
          <c:cat>
            <c:strRef>
              <c:f>Sheet1!$G$1</c:f>
              <c:strCache>
                <c:ptCount val="1"/>
                <c:pt idx="0">
                  <c:v>2015-16</c:v>
                </c:pt>
              </c:strCache>
            </c:strRef>
          </c:cat>
          <c:val>
            <c:numRef>
              <c:f>Sheet1!$G$4</c:f>
              <c:numCache>
                <c:formatCode>0.0</c:formatCode>
                <c:ptCount val="1"/>
                <c:pt idx="0">
                  <c:v>2239.98</c:v>
                </c:pt>
              </c:numCache>
            </c:numRef>
          </c:val>
        </c:ser>
        <c:ser>
          <c:idx val="1"/>
          <c:order val="1"/>
          <c:tx>
            <c:strRef>
              <c:f>Sheet1!$A$6</c:f>
              <c:strCache>
                <c:ptCount val="1"/>
                <c:pt idx="0">
                  <c:v>Capital Expenditure(B.E)</c:v>
                </c:pt>
              </c:strCache>
            </c:strRef>
          </c:tx>
          <c:dLbls>
            <c:dLbl>
              <c:idx val="0"/>
              <c:layout>
                <c:manualLayout>
                  <c:x val="0"/>
                  <c:y val="0.21053368328958899"/>
                </c:manualLayout>
              </c:layout>
              <c:tx>
                <c:rich>
                  <a:bodyPr/>
                  <a:lstStyle/>
                  <a:p>
                    <a:r>
                      <a:rPr lang="en-US"/>
                      <a:t>Capital Expenditure(BE)
2,240</a:t>
                    </a:r>
                  </a:p>
                </c:rich>
              </c:tx>
              <c:dLblPos val="outEnd"/>
              <c:showVal val="1"/>
              <c:showSerName val="1"/>
              <c:separator>
</c:separator>
            </c:dLbl>
            <c:delete val="1"/>
            <c:numFmt formatCode="#,##0" sourceLinked="0"/>
            <c:dLblPos val="inBase"/>
            <c:separator>
</c:separator>
          </c:dLbls>
          <c:cat>
            <c:strRef>
              <c:f>Sheet1!$G$1</c:f>
              <c:strCache>
                <c:ptCount val="1"/>
                <c:pt idx="0">
                  <c:v>2015-16</c:v>
                </c:pt>
              </c:strCache>
            </c:strRef>
          </c:cat>
          <c:val>
            <c:numRef>
              <c:f>Sheet1!$G$6</c:f>
              <c:numCache>
                <c:formatCode>0.0</c:formatCode>
                <c:ptCount val="1"/>
                <c:pt idx="0">
                  <c:v>2239.5</c:v>
                </c:pt>
              </c:numCache>
            </c:numRef>
          </c:val>
        </c:ser>
        <c:dLbls/>
        <c:gapWidth val="139"/>
        <c:overlap val="-30"/>
        <c:axId val="65080320"/>
        <c:axId val="65114880"/>
      </c:barChart>
      <c:catAx>
        <c:axId val="65080320"/>
        <c:scaling>
          <c:orientation val="minMax"/>
        </c:scaling>
        <c:axPos val="b"/>
        <c:majorTickMark val="none"/>
        <c:tickLblPos val="nextTo"/>
        <c:crossAx val="65114880"/>
        <c:crosses val="autoZero"/>
        <c:auto val="1"/>
        <c:lblAlgn val="ctr"/>
        <c:lblOffset val="100"/>
      </c:catAx>
      <c:valAx>
        <c:axId val="65114880"/>
        <c:scaling>
          <c:orientation val="minMax"/>
          <c:max val="5000"/>
          <c:min val="0"/>
        </c:scaling>
        <c:axPos val="l"/>
        <c:title>
          <c:tx>
            <c:rich>
              <a:bodyPr/>
              <a:lstStyle/>
              <a:p>
                <a:pPr>
                  <a:defRPr/>
                </a:pPr>
                <a:r>
                  <a:rPr lang="en-US" dirty="0" smtClean="0"/>
                  <a:t>Amount in </a:t>
                </a:r>
                <a:r>
                  <a:rPr lang="en-US" dirty="0" err="1" smtClean="0"/>
                  <a:t>Rs</a:t>
                </a:r>
                <a:r>
                  <a:rPr lang="en-US" dirty="0" smtClean="0"/>
                  <a:t>. Cr</a:t>
                </a:r>
                <a:endParaRPr lang="en-US" dirty="0"/>
              </a:p>
            </c:rich>
          </c:tx>
          <c:layout/>
        </c:title>
        <c:numFmt formatCode="0" sourceLinked="0"/>
        <c:majorTickMark val="none"/>
        <c:tickLblPos val="nextTo"/>
        <c:crossAx val="65080320"/>
        <c:crosses val="autoZero"/>
        <c:crossBetween val="between"/>
      </c:valAx>
    </c:plotArea>
    <c:plotVisOnly val="1"/>
    <c:dispBlanksAs val="gap"/>
  </c:chart>
  <c:txPr>
    <a:bodyPr/>
    <a:lstStyle/>
    <a:p>
      <a:pPr>
        <a:defRPr sz="1600">
          <a:latin typeface="Garamond" pitchFamily="18" charset="0"/>
        </a:defRPr>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en-IN"/>
  <c:chart>
    <c:autoTitleDeleted val="1"/>
    <c:plotArea>
      <c:layout/>
      <c:barChart>
        <c:barDir val="col"/>
        <c:grouping val="clustered"/>
        <c:ser>
          <c:idx val="0"/>
          <c:order val="0"/>
          <c:tx>
            <c:strRef>
              <c:f>Sheet1!$A$39</c:f>
              <c:strCache>
                <c:ptCount val="1"/>
                <c:pt idx="0">
                  <c:v>Capital Expenditure</c:v>
                </c:pt>
              </c:strCache>
            </c:strRef>
          </c:tx>
          <c:dPt>
            <c:idx val="1"/>
            <c:spPr>
              <a:solidFill>
                <a:schemeClr val="accent3">
                  <a:lumMod val="75000"/>
                </a:schemeClr>
              </a:solidFill>
            </c:spPr>
          </c:dPt>
          <c:dPt>
            <c:idx val="3"/>
            <c:spPr>
              <a:solidFill>
                <a:schemeClr val="accent3">
                  <a:lumMod val="75000"/>
                </a:schemeClr>
              </a:solidFill>
            </c:spPr>
          </c:dPt>
          <c:dPt>
            <c:idx val="5"/>
            <c:spPr>
              <a:solidFill>
                <a:schemeClr val="accent3">
                  <a:lumMod val="75000"/>
                </a:schemeClr>
              </a:solidFill>
            </c:spPr>
          </c:dPt>
          <c:dPt>
            <c:idx val="7"/>
            <c:spPr>
              <a:solidFill>
                <a:schemeClr val="accent3">
                  <a:lumMod val="75000"/>
                </a:schemeClr>
              </a:solidFill>
            </c:spPr>
          </c:dPt>
          <c:cat>
            <c:multiLvlStrRef>
              <c:f>Sheet1!$B$1:$K$2</c:f>
              <c:multiLvlStrCache>
                <c:ptCount val="10"/>
                <c:lvl>
                  <c:pt idx="0">
                    <c:v>Budgeted</c:v>
                  </c:pt>
                  <c:pt idx="1">
                    <c:v>Actuals</c:v>
                  </c:pt>
                  <c:pt idx="2">
                    <c:v>Budgeted</c:v>
                  </c:pt>
                  <c:pt idx="3">
                    <c:v>Actuals</c:v>
                  </c:pt>
                  <c:pt idx="4">
                    <c:v>Budgeted</c:v>
                  </c:pt>
                  <c:pt idx="5">
                    <c:v>Actuals</c:v>
                  </c:pt>
                  <c:pt idx="6">
                    <c:v>Budgeted</c:v>
                  </c:pt>
                  <c:pt idx="7">
                    <c:v>Actuals</c:v>
                  </c:pt>
                  <c:pt idx="8">
                    <c:v>Budgeted</c:v>
                  </c:pt>
                  <c:pt idx="9">
                    <c:v>Budgeted</c:v>
                  </c:pt>
                </c:lvl>
                <c:lvl>
                  <c:pt idx="0">
                    <c:v>2010-11</c:v>
                  </c:pt>
                  <c:pt idx="2">
                    <c:v>2011-12</c:v>
                  </c:pt>
                  <c:pt idx="4">
                    <c:v>2012-13</c:v>
                  </c:pt>
                  <c:pt idx="6">
                    <c:v>2013-14</c:v>
                  </c:pt>
                  <c:pt idx="8">
                    <c:v>2014-15</c:v>
                  </c:pt>
                  <c:pt idx="9">
                    <c:v>2015-16</c:v>
                  </c:pt>
                </c:lvl>
              </c:multiLvlStrCache>
            </c:multiLvlStrRef>
          </c:cat>
          <c:val>
            <c:numRef>
              <c:f>Sheet1!$B$39:$K$39</c:f>
              <c:numCache>
                <c:formatCode>General</c:formatCode>
                <c:ptCount val="10"/>
                <c:pt idx="0">
                  <c:v>2000</c:v>
                </c:pt>
                <c:pt idx="1">
                  <c:v>700</c:v>
                </c:pt>
                <c:pt idx="2">
                  <c:v>1900</c:v>
                </c:pt>
                <c:pt idx="3">
                  <c:v>1200</c:v>
                </c:pt>
                <c:pt idx="4">
                  <c:v>1900</c:v>
                </c:pt>
                <c:pt idx="5">
                  <c:v>1300</c:v>
                </c:pt>
                <c:pt idx="6">
                  <c:v>2200</c:v>
                </c:pt>
                <c:pt idx="7">
                  <c:v>1400</c:v>
                </c:pt>
                <c:pt idx="8">
                  <c:v>2200</c:v>
                </c:pt>
                <c:pt idx="9">
                  <c:v>2200</c:v>
                </c:pt>
              </c:numCache>
            </c:numRef>
          </c:val>
        </c:ser>
        <c:dLbls>
          <c:showVal val="1"/>
        </c:dLbls>
        <c:overlap val="-25"/>
        <c:axId val="75784960"/>
        <c:axId val="75786496"/>
      </c:barChart>
      <c:catAx>
        <c:axId val="75784960"/>
        <c:scaling>
          <c:orientation val="minMax"/>
        </c:scaling>
        <c:axPos val="b"/>
        <c:majorTickMark val="none"/>
        <c:tickLblPos val="nextTo"/>
        <c:crossAx val="75786496"/>
        <c:crosses val="autoZero"/>
        <c:auto val="1"/>
        <c:lblAlgn val="ctr"/>
        <c:lblOffset val="100"/>
      </c:catAx>
      <c:valAx>
        <c:axId val="75786496"/>
        <c:scaling>
          <c:orientation val="minMax"/>
        </c:scaling>
        <c:delete val="1"/>
        <c:axPos val="l"/>
        <c:numFmt formatCode="General" sourceLinked="1"/>
        <c:majorTickMark val="none"/>
        <c:tickLblPos val="none"/>
        <c:crossAx val="75784960"/>
        <c:crosses val="autoZero"/>
        <c:crossBetween val="between"/>
      </c:valAx>
    </c:plotArea>
    <c:plotVisOnly val="1"/>
    <c:dispBlanksAs val="gap"/>
  </c:chart>
  <c:txPr>
    <a:bodyPr/>
    <a:lstStyle/>
    <a:p>
      <a:pPr>
        <a:defRPr sz="1400">
          <a:latin typeface="Garamond" pitchFamily="18" charset="0"/>
        </a:defRPr>
      </a:pPr>
      <a:endParaRPr lang="en-US"/>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en-IN"/>
  <c:chart>
    <c:autoTitleDeleted val="1"/>
    <c:plotArea>
      <c:layout>
        <c:manualLayout>
          <c:layoutTarget val="inner"/>
          <c:xMode val="edge"/>
          <c:yMode val="edge"/>
          <c:x val="8.6956521739130523E-3"/>
          <c:y val="3.9808490311260207E-2"/>
          <c:w val="0.70500616227319512"/>
          <c:h val="0.93029967230997024"/>
        </c:manualLayout>
      </c:layout>
      <c:barChart>
        <c:barDir val="col"/>
        <c:grouping val="stacked"/>
        <c:ser>
          <c:idx val="0"/>
          <c:order val="0"/>
          <c:tx>
            <c:strRef>
              <c:f>Sheet1!$A$3</c:f>
              <c:strCache>
                <c:ptCount val="1"/>
                <c:pt idx="0">
                  <c:v>General Administration and  Tax Collection</c:v>
                </c:pt>
              </c:strCache>
            </c:strRef>
          </c:tx>
          <c:cat>
            <c:multiLvlStrRef>
              <c:f>Sheet1!$B$1:$G$2</c:f>
              <c:multiLvlStrCache>
                <c:ptCount val="6"/>
                <c:lvl>
                  <c:pt idx="0">
                    <c:v>Actual</c:v>
                  </c:pt>
                  <c:pt idx="1">
                    <c:v>Actual</c:v>
                  </c:pt>
                  <c:pt idx="2">
                    <c:v>Actual</c:v>
                  </c:pt>
                  <c:pt idx="3">
                    <c:v>Actuals</c:v>
                  </c:pt>
                  <c:pt idx="4">
                    <c:v>Revised</c:v>
                  </c:pt>
                  <c:pt idx="5">
                    <c:v>Budgeted</c:v>
                  </c:pt>
                </c:lvl>
                <c:lvl>
                  <c:pt idx="0">
                    <c:v>2010-11</c:v>
                  </c:pt>
                  <c:pt idx="1">
                    <c:v>2011-12</c:v>
                  </c:pt>
                  <c:pt idx="2">
                    <c:v>2012-13</c:v>
                  </c:pt>
                  <c:pt idx="3">
                    <c:v>2013-14</c:v>
                  </c:pt>
                  <c:pt idx="4">
                    <c:v>2014-15</c:v>
                  </c:pt>
                  <c:pt idx="5">
                    <c:v>2015-16</c:v>
                  </c:pt>
                </c:lvl>
              </c:multiLvlStrCache>
            </c:multiLvlStrRef>
          </c:cat>
          <c:val>
            <c:numRef>
              <c:f>Sheet1!$B$3:$G$3</c:f>
              <c:numCache>
                <c:formatCode>0</c:formatCode>
                <c:ptCount val="6"/>
                <c:pt idx="0">
                  <c:v>1145.8</c:v>
                </c:pt>
                <c:pt idx="1">
                  <c:v>1345.8</c:v>
                </c:pt>
                <c:pt idx="2">
                  <c:v>1518.4</c:v>
                </c:pt>
                <c:pt idx="3">
                  <c:v>1470.7892456</c:v>
                </c:pt>
                <c:pt idx="4">
                  <c:v>2034.7</c:v>
                </c:pt>
                <c:pt idx="5">
                  <c:v>2045.9495257000012</c:v>
                </c:pt>
              </c:numCache>
            </c:numRef>
          </c:val>
        </c:ser>
        <c:ser>
          <c:idx val="1"/>
          <c:order val="1"/>
          <c:tx>
            <c:strRef>
              <c:f>Sheet1!$A$4</c:f>
              <c:strCache>
                <c:ptCount val="1"/>
                <c:pt idx="0">
                  <c:v>Planning and Regulation</c:v>
                </c:pt>
              </c:strCache>
            </c:strRef>
          </c:tx>
          <c:cat>
            <c:multiLvlStrRef>
              <c:f>Sheet1!$B$1:$G$2</c:f>
              <c:multiLvlStrCache>
                <c:ptCount val="6"/>
                <c:lvl>
                  <c:pt idx="0">
                    <c:v>Actual</c:v>
                  </c:pt>
                  <c:pt idx="1">
                    <c:v>Actual</c:v>
                  </c:pt>
                  <c:pt idx="2">
                    <c:v>Actual</c:v>
                  </c:pt>
                  <c:pt idx="3">
                    <c:v>Actuals</c:v>
                  </c:pt>
                  <c:pt idx="4">
                    <c:v>Revised</c:v>
                  </c:pt>
                  <c:pt idx="5">
                    <c:v>Budgeted</c:v>
                  </c:pt>
                </c:lvl>
                <c:lvl>
                  <c:pt idx="0">
                    <c:v>2010-11</c:v>
                  </c:pt>
                  <c:pt idx="1">
                    <c:v>2011-12</c:v>
                  </c:pt>
                  <c:pt idx="2">
                    <c:v>2012-13</c:v>
                  </c:pt>
                  <c:pt idx="3">
                    <c:v>2013-14</c:v>
                  </c:pt>
                  <c:pt idx="4">
                    <c:v>2014-15</c:v>
                  </c:pt>
                  <c:pt idx="5">
                    <c:v>2015-16</c:v>
                  </c:pt>
                </c:lvl>
              </c:multiLvlStrCache>
            </c:multiLvlStrRef>
          </c:cat>
          <c:val>
            <c:numRef>
              <c:f>Sheet1!$B$4:$G$4</c:f>
              <c:numCache>
                <c:formatCode>0</c:formatCode>
                <c:ptCount val="6"/>
                <c:pt idx="0">
                  <c:v>547.79999999999995</c:v>
                </c:pt>
                <c:pt idx="1">
                  <c:v>547.70000000000005</c:v>
                </c:pt>
                <c:pt idx="2">
                  <c:v>540</c:v>
                </c:pt>
                <c:pt idx="3">
                  <c:v>781.36255919999826</c:v>
                </c:pt>
                <c:pt idx="4">
                  <c:v>882.3</c:v>
                </c:pt>
                <c:pt idx="5">
                  <c:v>983.93999999999937</c:v>
                </c:pt>
              </c:numCache>
            </c:numRef>
          </c:val>
        </c:ser>
        <c:ser>
          <c:idx val="2"/>
          <c:order val="2"/>
          <c:tx>
            <c:strRef>
              <c:f>Sheet1!$A$5</c:f>
              <c:strCache>
                <c:ptCount val="1"/>
                <c:pt idx="0">
                  <c:v>Water &amp; Sewerage Service</c:v>
                </c:pt>
              </c:strCache>
            </c:strRef>
          </c:tx>
          <c:cat>
            <c:multiLvlStrRef>
              <c:f>Sheet1!$B$1:$G$2</c:f>
              <c:multiLvlStrCache>
                <c:ptCount val="6"/>
                <c:lvl>
                  <c:pt idx="0">
                    <c:v>Actual</c:v>
                  </c:pt>
                  <c:pt idx="1">
                    <c:v>Actual</c:v>
                  </c:pt>
                  <c:pt idx="2">
                    <c:v>Actual</c:v>
                  </c:pt>
                  <c:pt idx="3">
                    <c:v>Actuals</c:v>
                  </c:pt>
                  <c:pt idx="4">
                    <c:v>Revised</c:v>
                  </c:pt>
                  <c:pt idx="5">
                    <c:v>Budgeted</c:v>
                  </c:pt>
                </c:lvl>
                <c:lvl>
                  <c:pt idx="0">
                    <c:v>2010-11</c:v>
                  </c:pt>
                  <c:pt idx="1">
                    <c:v>2011-12</c:v>
                  </c:pt>
                  <c:pt idx="2">
                    <c:v>2012-13</c:v>
                  </c:pt>
                  <c:pt idx="3">
                    <c:v>2013-14</c:v>
                  </c:pt>
                  <c:pt idx="4">
                    <c:v>2014-15</c:v>
                  </c:pt>
                  <c:pt idx="5">
                    <c:v>2015-16</c:v>
                  </c:pt>
                </c:lvl>
              </c:multiLvlStrCache>
            </c:multiLvlStrRef>
          </c:cat>
          <c:val>
            <c:numRef>
              <c:f>Sheet1!$B$5:$G$5</c:f>
              <c:numCache>
                <c:formatCode>0</c:formatCode>
                <c:ptCount val="6"/>
                <c:pt idx="0">
                  <c:v>295.8</c:v>
                </c:pt>
                <c:pt idx="1">
                  <c:v>333.6</c:v>
                </c:pt>
                <c:pt idx="2">
                  <c:v>592.1</c:v>
                </c:pt>
                <c:pt idx="3">
                  <c:v>349.31</c:v>
                </c:pt>
                <c:pt idx="4">
                  <c:v>696.5</c:v>
                </c:pt>
                <c:pt idx="5">
                  <c:v>723.3629392999992</c:v>
                </c:pt>
              </c:numCache>
            </c:numRef>
          </c:val>
        </c:ser>
        <c:ser>
          <c:idx val="3"/>
          <c:order val="3"/>
          <c:tx>
            <c:strRef>
              <c:f>Sheet1!$A$6</c:f>
              <c:strCache>
                <c:ptCount val="1"/>
                <c:pt idx="0">
                  <c:v>Public Health</c:v>
                </c:pt>
              </c:strCache>
            </c:strRef>
          </c:tx>
          <c:dLbls>
            <c:delete val="1"/>
          </c:dLbls>
          <c:cat>
            <c:multiLvlStrRef>
              <c:f>Sheet1!$B$1:$G$2</c:f>
              <c:multiLvlStrCache>
                <c:ptCount val="6"/>
                <c:lvl>
                  <c:pt idx="0">
                    <c:v>Actual</c:v>
                  </c:pt>
                  <c:pt idx="1">
                    <c:v>Actual</c:v>
                  </c:pt>
                  <c:pt idx="2">
                    <c:v>Actual</c:v>
                  </c:pt>
                  <c:pt idx="3">
                    <c:v>Actuals</c:v>
                  </c:pt>
                  <c:pt idx="4">
                    <c:v>Revised</c:v>
                  </c:pt>
                  <c:pt idx="5">
                    <c:v>Budgeted</c:v>
                  </c:pt>
                </c:lvl>
                <c:lvl>
                  <c:pt idx="0">
                    <c:v>2010-11</c:v>
                  </c:pt>
                  <c:pt idx="1">
                    <c:v>2011-12</c:v>
                  </c:pt>
                  <c:pt idx="2">
                    <c:v>2012-13</c:v>
                  </c:pt>
                  <c:pt idx="3">
                    <c:v>2013-14</c:v>
                  </c:pt>
                  <c:pt idx="4">
                    <c:v>2014-15</c:v>
                  </c:pt>
                  <c:pt idx="5">
                    <c:v>2015-16</c:v>
                  </c:pt>
                </c:lvl>
              </c:multiLvlStrCache>
            </c:multiLvlStrRef>
          </c:cat>
          <c:val>
            <c:numRef>
              <c:f>Sheet1!$B$6:$G$6</c:f>
              <c:numCache>
                <c:formatCode>0</c:formatCode>
                <c:ptCount val="6"/>
                <c:pt idx="0">
                  <c:v>13.5</c:v>
                </c:pt>
                <c:pt idx="1">
                  <c:v>7.3</c:v>
                </c:pt>
                <c:pt idx="2">
                  <c:v>8.4</c:v>
                </c:pt>
                <c:pt idx="3">
                  <c:v>8.4287813000000007</c:v>
                </c:pt>
                <c:pt idx="4">
                  <c:v>10.199999999999999</c:v>
                </c:pt>
                <c:pt idx="5">
                  <c:v>12.010999999999999</c:v>
                </c:pt>
              </c:numCache>
            </c:numRef>
          </c:val>
        </c:ser>
        <c:ser>
          <c:idx val="4"/>
          <c:order val="4"/>
          <c:tx>
            <c:strRef>
              <c:f>Sheet1!$A$7</c:f>
              <c:strCache>
                <c:ptCount val="1"/>
                <c:pt idx="0">
                  <c:v>Sanitation and Solid Waste Management</c:v>
                </c:pt>
              </c:strCache>
            </c:strRef>
          </c:tx>
          <c:dLbls>
            <c:delete val="1"/>
          </c:dLbls>
          <c:cat>
            <c:multiLvlStrRef>
              <c:f>Sheet1!$B$1:$G$2</c:f>
              <c:multiLvlStrCache>
                <c:ptCount val="6"/>
                <c:lvl>
                  <c:pt idx="0">
                    <c:v>Actual</c:v>
                  </c:pt>
                  <c:pt idx="1">
                    <c:v>Actual</c:v>
                  </c:pt>
                  <c:pt idx="2">
                    <c:v>Actual</c:v>
                  </c:pt>
                  <c:pt idx="3">
                    <c:v>Actuals</c:v>
                  </c:pt>
                  <c:pt idx="4">
                    <c:v>Revised</c:v>
                  </c:pt>
                  <c:pt idx="5">
                    <c:v>Budgeted</c:v>
                  </c:pt>
                </c:lvl>
                <c:lvl>
                  <c:pt idx="0">
                    <c:v>2010-11</c:v>
                  </c:pt>
                  <c:pt idx="1">
                    <c:v>2011-12</c:v>
                  </c:pt>
                  <c:pt idx="2">
                    <c:v>2012-13</c:v>
                  </c:pt>
                  <c:pt idx="3">
                    <c:v>2013-14</c:v>
                  </c:pt>
                  <c:pt idx="4">
                    <c:v>2014-15</c:v>
                  </c:pt>
                  <c:pt idx="5">
                    <c:v>2015-16</c:v>
                  </c:pt>
                </c:lvl>
              </c:multiLvlStrCache>
            </c:multiLvlStrRef>
          </c:cat>
          <c:val>
            <c:numRef>
              <c:f>Sheet1!$B$7:$G$7</c:f>
              <c:numCache>
                <c:formatCode>0</c:formatCode>
                <c:ptCount val="6"/>
                <c:pt idx="0">
                  <c:v>19.399999999999999</c:v>
                </c:pt>
                <c:pt idx="1">
                  <c:v>16.8</c:v>
                </c:pt>
                <c:pt idx="2">
                  <c:v>14.1</c:v>
                </c:pt>
                <c:pt idx="3">
                  <c:v>7.0231364999999943</c:v>
                </c:pt>
                <c:pt idx="4">
                  <c:v>21</c:v>
                </c:pt>
                <c:pt idx="5">
                  <c:v>27.919999999999987</c:v>
                </c:pt>
              </c:numCache>
            </c:numRef>
          </c:val>
        </c:ser>
        <c:ser>
          <c:idx val="5"/>
          <c:order val="5"/>
          <c:tx>
            <c:strRef>
              <c:f>Sheet1!$A$8</c:f>
              <c:strCache>
                <c:ptCount val="1"/>
                <c:pt idx="0">
                  <c:v>Public works &amp; Civic Amenities</c:v>
                </c:pt>
              </c:strCache>
            </c:strRef>
          </c:tx>
          <c:dLbls>
            <c:delete val="1"/>
          </c:dLbls>
          <c:cat>
            <c:multiLvlStrRef>
              <c:f>Sheet1!$B$1:$G$2</c:f>
              <c:multiLvlStrCache>
                <c:ptCount val="6"/>
                <c:lvl>
                  <c:pt idx="0">
                    <c:v>Actual</c:v>
                  </c:pt>
                  <c:pt idx="1">
                    <c:v>Actual</c:v>
                  </c:pt>
                  <c:pt idx="2">
                    <c:v>Actual</c:v>
                  </c:pt>
                  <c:pt idx="3">
                    <c:v>Actuals</c:v>
                  </c:pt>
                  <c:pt idx="4">
                    <c:v>Revised</c:v>
                  </c:pt>
                  <c:pt idx="5">
                    <c:v>Budgeted</c:v>
                  </c:pt>
                </c:lvl>
                <c:lvl>
                  <c:pt idx="0">
                    <c:v>2010-11</c:v>
                  </c:pt>
                  <c:pt idx="1">
                    <c:v>2011-12</c:v>
                  </c:pt>
                  <c:pt idx="2">
                    <c:v>2012-13</c:v>
                  </c:pt>
                  <c:pt idx="3">
                    <c:v>2013-14</c:v>
                  </c:pt>
                  <c:pt idx="4">
                    <c:v>2014-15</c:v>
                  </c:pt>
                  <c:pt idx="5">
                    <c:v>2015-16</c:v>
                  </c:pt>
                </c:lvl>
              </c:multiLvlStrCache>
            </c:multiLvlStrRef>
          </c:cat>
          <c:val>
            <c:numRef>
              <c:f>Sheet1!$B$8:$G$8</c:f>
              <c:numCache>
                <c:formatCode>0</c:formatCode>
                <c:ptCount val="6"/>
                <c:pt idx="0">
                  <c:v>109.4</c:v>
                </c:pt>
                <c:pt idx="1">
                  <c:v>124.3</c:v>
                </c:pt>
                <c:pt idx="2">
                  <c:v>134.19999999999999</c:v>
                </c:pt>
                <c:pt idx="3">
                  <c:v>134.30046110000001</c:v>
                </c:pt>
                <c:pt idx="4">
                  <c:v>147.69999999999999</c:v>
                </c:pt>
                <c:pt idx="5">
                  <c:v>212.95100000000014</c:v>
                </c:pt>
              </c:numCache>
            </c:numRef>
          </c:val>
        </c:ser>
        <c:ser>
          <c:idx val="6"/>
          <c:order val="6"/>
          <c:tx>
            <c:strRef>
              <c:f>Sheet1!$A$9</c:f>
              <c:strCache>
                <c:ptCount val="1"/>
                <c:pt idx="0">
                  <c:v>Urban Forestry, Recreational Infrastructure &amp; Culture</c:v>
                </c:pt>
              </c:strCache>
            </c:strRef>
          </c:tx>
          <c:dLbls>
            <c:delete val="1"/>
          </c:dLbls>
          <c:cat>
            <c:multiLvlStrRef>
              <c:f>Sheet1!$B$1:$G$2</c:f>
              <c:multiLvlStrCache>
                <c:ptCount val="6"/>
                <c:lvl>
                  <c:pt idx="0">
                    <c:v>Actual</c:v>
                  </c:pt>
                  <c:pt idx="1">
                    <c:v>Actual</c:v>
                  </c:pt>
                  <c:pt idx="2">
                    <c:v>Actual</c:v>
                  </c:pt>
                  <c:pt idx="3">
                    <c:v>Actuals</c:v>
                  </c:pt>
                  <c:pt idx="4">
                    <c:v>Revised</c:v>
                  </c:pt>
                  <c:pt idx="5">
                    <c:v>Budgeted</c:v>
                  </c:pt>
                </c:lvl>
                <c:lvl>
                  <c:pt idx="0">
                    <c:v>2010-11</c:v>
                  </c:pt>
                  <c:pt idx="1">
                    <c:v>2011-12</c:v>
                  </c:pt>
                  <c:pt idx="2">
                    <c:v>2012-13</c:v>
                  </c:pt>
                  <c:pt idx="3">
                    <c:v>2013-14</c:v>
                  </c:pt>
                  <c:pt idx="4">
                    <c:v>2014-15</c:v>
                  </c:pt>
                  <c:pt idx="5">
                    <c:v>2015-16</c:v>
                  </c:pt>
                </c:lvl>
              </c:multiLvlStrCache>
            </c:multiLvlStrRef>
          </c:cat>
          <c:val>
            <c:numRef>
              <c:f>Sheet1!$B$9:$G$9</c:f>
              <c:numCache>
                <c:formatCode>0</c:formatCode>
                <c:ptCount val="6"/>
                <c:pt idx="0">
                  <c:v>4.5999999999999996</c:v>
                </c:pt>
                <c:pt idx="1">
                  <c:v>4.5</c:v>
                </c:pt>
                <c:pt idx="2">
                  <c:v>5.4</c:v>
                </c:pt>
                <c:pt idx="3">
                  <c:v>7.2497282000000034</c:v>
                </c:pt>
                <c:pt idx="4">
                  <c:v>7.8</c:v>
                </c:pt>
                <c:pt idx="5">
                  <c:v>11.83384</c:v>
                </c:pt>
              </c:numCache>
            </c:numRef>
          </c:val>
        </c:ser>
        <c:ser>
          <c:idx val="7"/>
          <c:order val="7"/>
          <c:tx>
            <c:strRef>
              <c:f>Sheet1!$A$10</c:f>
              <c:strCache>
                <c:ptCount val="1"/>
                <c:pt idx="0">
                  <c:v>Urban Poverty Alleviation and Social Welfare</c:v>
                </c:pt>
              </c:strCache>
            </c:strRef>
          </c:tx>
          <c:dLbls>
            <c:delete val="1"/>
          </c:dLbls>
          <c:cat>
            <c:multiLvlStrRef>
              <c:f>Sheet1!$B$1:$G$2</c:f>
              <c:multiLvlStrCache>
                <c:ptCount val="6"/>
                <c:lvl>
                  <c:pt idx="0">
                    <c:v>Actual</c:v>
                  </c:pt>
                  <c:pt idx="1">
                    <c:v>Actual</c:v>
                  </c:pt>
                  <c:pt idx="2">
                    <c:v>Actual</c:v>
                  </c:pt>
                  <c:pt idx="3">
                    <c:v>Actuals</c:v>
                  </c:pt>
                  <c:pt idx="4">
                    <c:v>Revised</c:v>
                  </c:pt>
                  <c:pt idx="5">
                    <c:v>Budgeted</c:v>
                  </c:pt>
                </c:lvl>
                <c:lvl>
                  <c:pt idx="0">
                    <c:v>2010-11</c:v>
                  </c:pt>
                  <c:pt idx="1">
                    <c:v>2011-12</c:v>
                  </c:pt>
                  <c:pt idx="2">
                    <c:v>2012-13</c:v>
                  </c:pt>
                  <c:pt idx="3">
                    <c:v>2013-14</c:v>
                  </c:pt>
                  <c:pt idx="4">
                    <c:v>2014-15</c:v>
                  </c:pt>
                  <c:pt idx="5">
                    <c:v>2015-16</c:v>
                  </c:pt>
                </c:lvl>
              </c:multiLvlStrCache>
            </c:multiLvlStrRef>
          </c:cat>
          <c:val>
            <c:numRef>
              <c:f>Sheet1!$B$10:$G$10</c:f>
              <c:numCache>
                <c:formatCode>0</c:formatCode>
                <c:ptCount val="6"/>
                <c:pt idx="0">
                  <c:v>10.199999999999999</c:v>
                </c:pt>
                <c:pt idx="1">
                  <c:v>13.9</c:v>
                </c:pt>
                <c:pt idx="2">
                  <c:v>3</c:v>
                </c:pt>
                <c:pt idx="3">
                  <c:v>-5.203763100000006</c:v>
                </c:pt>
                <c:pt idx="4">
                  <c:v>3.6</c:v>
                </c:pt>
                <c:pt idx="5">
                  <c:v>18.664999999999999</c:v>
                </c:pt>
              </c:numCache>
            </c:numRef>
          </c:val>
        </c:ser>
        <c:ser>
          <c:idx val="8"/>
          <c:order val="8"/>
          <c:tx>
            <c:strRef>
              <c:f>Sheet1!$A$11</c:f>
              <c:strCache>
                <c:ptCount val="1"/>
                <c:pt idx="0">
                  <c:v>Public Education</c:v>
                </c:pt>
              </c:strCache>
            </c:strRef>
          </c:tx>
          <c:dLbls>
            <c:delete val="1"/>
          </c:dLbls>
          <c:cat>
            <c:multiLvlStrRef>
              <c:f>Sheet1!$B$1:$G$2</c:f>
              <c:multiLvlStrCache>
                <c:ptCount val="6"/>
                <c:lvl>
                  <c:pt idx="0">
                    <c:v>Actual</c:v>
                  </c:pt>
                  <c:pt idx="1">
                    <c:v>Actual</c:v>
                  </c:pt>
                  <c:pt idx="2">
                    <c:v>Actual</c:v>
                  </c:pt>
                  <c:pt idx="3">
                    <c:v>Actuals</c:v>
                  </c:pt>
                  <c:pt idx="4">
                    <c:v>Revised</c:v>
                  </c:pt>
                  <c:pt idx="5">
                    <c:v>Budgeted</c:v>
                  </c:pt>
                </c:lvl>
                <c:lvl>
                  <c:pt idx="0">
                    <c:v>2010-11</c:v>
                  </c:pt>
                  <c:pt idx="1">
                    <c:v>2011-12</c:v>
                  </c:pt>
                  <c:pt idx="2">
                    <c:v>2012-13</c:v>
                  </c:pt>
                  <c:pt idx="3">
                    <c:v>2013-14</c:v>
                  </c:pt>
                  <c:pt idx="4">
                    <c:v>2014-15</c:v>
                  </c:pt>
                  <c:pt idx="5">
                    <c:v>2015-16</c:v>
                  </c:pt>
                </c:lvl>
              </c:multiLvlStrCache>
            </c:multiLvlStrRef>
          </c:cat>
          <c:val>
            <c:numRef>
              <c:f>Sheet1!$B$11:$G$11</c:f>
              <c:numCache>
                <c:formatCode>0</c:formatCode>
                <c:ptCount val="6"/>
                <c:pt idx="0">
                  <c:v>67.5</c:v>
                </c:pt>
                <c:pt idx="1">
                  <c:v>80</c:v>
                </c:pt>
                <c:pt idx="2">
                  <c:v>88.8</c:v>
                </c:pt>
                <c:pt idx="3">
                  <c:v>96.753705299999979</c:v>
                </c:pt>
                <c:pt idx="4">
                  <c:v>111.3</c:v>
                </c:pt>
                <c:pt idx="5">
                  <c:v>131.69287429999977</c:v>
                </c:pt>
              </c:numCache>
            </c:numRef>
          </c:val>
        </c:ser>
        <c:ser>
          <c:idx val="9"/>
          <c:order val="9"/>
          <c:tx>
            <c:strRef>
              <c:f>Sheet1!$A$12</c:f>
              <c:strCache>
                <c:ptCount val="1"/>
                <c:pt idx="0">
                  <c:v>Other Services and Support Functions</c:v>
                </c:pt>
              </c:strCache>
            </c:strRef>
          </c:tx>
          <c:cat>
            <c:multiLvlStrRef>
              <c:f>Sheet1!$B$1:$G$2</c:f>
              <c:multiLvlStrCache>
                <c:ptCount val="6"/>
                <c:lvl>
                  <c:pt idx="0">
                    <c:v>Actual</c:v>
                  </c:pt>
                  <c:pt idx="1">
                    <c:v>Actual</c:v>
                  </c:pt>
                  <c:pt idx="2">
                    <c:v>Actual</c:v>
                  </c:pt>
                  <c:pt idx="3">
                    <c:v>Actuals</c:v>
                  </c:pt>
                  <c:pt idx="4">
                    <c:v>Revised</c:v>
                  </c:pt>
                  <c:pt idx="5">
                    <c:v>Budgeted</c:v>
                  </c:pt>
                </c:lvl>
                <c:lvl>
                  <c:pt idx="0">
                    <c:v>2010-11</c:v>
                  </c:pt>
                  <c:pt idx="1">
                    <c:v>2011-12</c:v>
                  </c:pt>
                  <c:pt idx="2">
                    <c:v>2012-13</c:v>
                  </c:pt>
                  <c:pt idx="3">
                    <c:v>2013-14</c:v>
                  </c:pt>
                  <c:pt idx="4">
                    <c:v>2014-15</c:v>
                  </c:pt>
                  <c:pt idx="5">
                    <c:v>2015-16</c:v>
                  </c:pt>
                </c:lvl>
              </c:multiLvlStrCache>
            </c:multiLvlStrRef>
          </c:cat>
          <c:val>
            <c:numRef>
              <c:f>Sheet1!$B$12:$G$12</c:f>
              <c:numCache>
                <c:formatCode>0</c:formatCode>
                <c:ptCount val="6"/>
                <c:pt idx="0">
                  <c:v>75.599999999999994</c:v>
                </c:pt>
                <c:pt idx="1">
                  <c:v>88.8</c:v>
                </c:pt>
                <c:pt idx="2">
                  <c:v>101.8</c:v>
                </c:pt>
                <c:pt idx="3">
                  <c:v>90.510350900000006</c:v>
                </c:pt>
                <c:pt idx="4">
                  <c:v>185.1</c:v>
                </c:pt>
                <c:pt idx="5">
                  <c:v>315.36676</c:v>
                </c:pt>
              </c:numCache>
            </c:numRef>
          </c:val>
        </c:ser>
        <c:dLbls>
          <c:showVal val="1"/>
        </c:dLbls>
        <c:gapWidth val="95"/>
        <c:overlap val="100"/>
        <c:axId val="75970816"/>
        <c:axId val="75980800"/>
      </c:barChart>
      <c:catAx>
        <c:axId val="75970816"/>
        <c:scaling>
          <c:orientation val="minMax"/>
        </c:scaling>
        <c:axPos val="b"/>
        <c:majorTickMark val="none"/>
        <c:tickLblPos val="nextTo"/>
        <c:crossAx val="75980800"/>
        <c:crosses val="autoZero"/>
        <c:auto val="1"/>
        <c:lblAlgn val="ctr"/>
        <c:lblOffset val="100"/>
      </c:catAx>
      <c:valAx>
        <c:axId val="75980800"/>
        <c:scaling>
          <c:orientation val="minMax"/>
        </c:scaling>
        <c:delete val="1"/>
        <c:axPos val="l"/>
        <c:numFmt formatCode="0" sourceLinked="1"/>
        <c:tickLblPos val="none"/>
        <c:crossAx val="75970816"/>
        <c:crosses val="autoZero"/>
        <c:crossBetween val="between"/>
      </c:valAx>
    </c:plotArea>
    <c:legend>
      <c:legendPos val="r"/>
      <c:layout>
        <c:manualLayout>
          <c:xMode val="edge"/>
          <c:yMode val="edge"/>
          <c:x val="0.70500616227319512"/>
          <c:y val="0.11045247554203"/>
          <c:w val="0.28629818555289305"/>
          <c:h val="0.77909488394084614"/>
        </c:manualLayout>
      </c:layout>
    </c:legend>
    <c:plotVisOnly val="1"/>
    <c:dispBlanksAs val="gap"/>
  </c:chart>
  <c:txPr>
    <a:bodyPr/>
    <a:lstStyle/>
    <a:p>
      <a:pPr>
        <a:defRPr sz="1400">
          <a:latin typeface="Garamond" pitchFamily="18" charset="0"/>
        </a:defRPr>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en-IN"/>
  <c:chart>
    <c:autoTitleDeleted val="1"/>
    <c:plotArea>
      <c:layout>
        <c:manualLayout>
          <c:layoutTarget val="inner"/>
          <c:xMode val="edge"/>
          <c:yMode val="edge"/>
          <c:x val="1.5942028985507301E-2"/>
          <c:y val="2.4499655479075299E-2"/>
          <c:w val="0.68036848111377402"/>
          <c:h val="0.85503604711299497"/>
        </c:manualLayout>
      </c:layout>
      <c:barChart>
        <c:barDir val="col"/>
        <c:grouping val="stacked"/>
        <c:ser>
          <c:idx val="0"/>
          <c:order val="0"/>
          <c:tx>
            <c:strRef>
              <c:f>Sheet1!$A$3</c:f>
              <c:strCache>
                <c:ptCount val="1"/>
                <c:pt idx="0">
                  <c:v>General Administration</c:v>
                </c:pt>
              </c:strCache>
            </c:strRef>
          </c:tx>
          <c:cat>
            <c:multiLvlStrRef>
              <c:f>Sheet1!$B$1:$G$2</c:f>
              <c:multiLvlStrCache>
                <c:ptCount val="6"/>
                <c:lvl>
                  <c:pt idx="0">
                    <c:v>Actuals</c:v>
                  </c:pt>
                  <c:pt idx="1">
                    <c:v>Actuals</c:v>
                  </c:pt>
                  <c:pt idx="2">
                    <c:v>Actuals</c:v>
                  </c:pt>
                  <c:pt idx="3">
                    <c:v>Actuals</c:v>
                  </c:pt>
                  <c:pt idx="4">
                    <c:v>Revised</c:v>
                  </c:pt>
                  <c:pt idx="5">
                    <c:v>Budgeted</c:v>
                  </c:pt>
                </c:lvl>
                <c:lvl>
                  <c:pt idx="0">
                    <c:v>2010-11</c:v>
                  </c:pt>
                  <c:pt idx="1">
                    <c:v>2011-12</c:v>
                  </c:pt>
                  <c:pt idx="2">
                    <c:v>2012-13</c:v>
                  </c:pt>
                  <c:pt idx="3">
                    <c:v>2013-14 </c:v>
                  </c:pt>
                  <c:pt idx="4">
                    <c:v>2014-15</c:v>
                  </c:pt>
                  <c:pt idx="5">
                    <c:v>2015-16</c:v>
                  </c:pt>
                </c:lvl>
              </c:multiLvlStrCache>
            </c:multiLvlStrRef>
          </c:cat>
          <c:val>
            <c:numRef>
              <c:f>Sheet1!$B$3:$G$3</c:f>
              <c:numCache>
                <c:formatCode>0</c:formatCode>
                <c:ptCount val="6"/>
                <c:pt idx="0">
                  <c:v>297.3</c:v>
                </c:pt>
                <c:pt idx="1">
                  <c:v>310.60000000000002</c:v>
                </c:pt>
                <c:pt idx="2">
                  <c:v>357.5</c:v>
                </c:pt>
                <c:pt idx="3">
                  <c:v>278.69667529999964</c:v>
                </c:pt>
                <c:pt idx="4">
                  <c:v>404.16833289999988</c:v>
                </c:pt>
                <c:pt idx="5">
                  <c:v>632.18151139999998</c:v>
                </c:pt>
              </c:numCache>
            </c:numRef>
          </c:val>
        </c:ser>
        <c:ser>
          <c:idx val="1"/>
          <c:order val="1"/>
          <c:tx>
            <c:strRef>
              <c:f>Sheet1!$A$4</c:f>
              <c:strCache>
                <c:ptCount val="1"/>
                <c:pt idx="0">
                  <c:v>Planning and Regulation</c:v>
                </c:pt>
              </c:strCache>
            </c:strRef>
          </c:tx>
          <c:cat>
            <c:multiLvlStrRef>
              <c:f>Sheet1!$B$1:$G$2</c:f>
              <c:multiLvlStrCache>
                <c:ptCount val="6"/>
                <c:lvl>
                  <c:pt idx="0">
                    <c:v>Actuals</c:v>
                  </c:pt>
                  <c:pt idx="1">
                    <c:v>Actuals</c:v>
                  </c:pt>
                  <c:pt idx="2">
                    <c:v>Actuals</c:v>
                  </c:pt>
                  <c:pt idx="3">
                    <c:v>Actuals</c:v>
                  </c:pt>
                  <c:pt idx="4">
                    <c:v>Revised</c:v>
                  </c:pt>
                  <c:pt idx="5">
                    <c:v>Budgeted</c:v>
                  </c:pt>
                </c:lvl>
                <c:lvl>
                  <c:pt idx="0">
                    <c:v>2010-11</c:v>
                  </c:pt>
                  <c:pt idx="1">
                    <c:v>2011-12</c:v>
                  </c:pt>
                  <c:pt idx="2">
                    <c:v>2012-13</c:v>
                  </c:pt>
                  <c:pt idx="3">
                    <c:v>2013-14 </c:v>
                  </c:pt>
                  <c:pt idx="4">
                    <c:v>2014-15</c:v>
                  </c:pt>
                  <c:pt idx="5">
                    <c:v>2015-16</c:v>
                  </c:pt>
                </c:lvl>
              </c:multiLvlStrCache>
            </c:multiLvlStrRef>
          </c:cat>
          <c:val>
            <c:numRef>
              <c:f>Sheet1!$B$4:$G$4</c:f>
              <c:numCache>
                <c:formatCode>0</c:formatCode>
                <c:ptCount val="6"/>
                <c:pt idx="0">
                  <c:v>27.8</c:v>
                </c:pt>
                <c:pt idx="1">
                  <c:v>27.6</c:v>
                </c:pt>
                <c:pt idx="2">
                  <c:v>36.5</c:v>
                </c:pt>
                <c:pt idx="3">
                  <c:v>64.00091089999998</c:v>
                </c:pt>
                <c:pt idx="4">
                  <c:v>61.998625000000011</c:v>
                </c:pt>
                <c:pt idx="5">
                  <c:v>84.472991999999948</c:v>
                </c:pt>
              </c:numCache>
            </c:numRef>
          </c:val>
        </c:ser>
        <c:ser>
          <c:idx val="2"/>
          <c:order val="2"/>
          <c:tx>
            <c:strRef>
              <c:f>Sheet1!$A$5</c:f>
              <c:strCache>
                <c:ptCount val="1"/>
                <c:pt idx="0">
                  <c:v>Water &amp; Sewerage Service</c:v>
                </c:pt>
              </c:strCache>
            </c:strRef>
          </c:tx>
          <c:cat>
            <c:multiLvlStrRef>
              <c:f>Sheet1!$B$1:$G$2</c:f>
              <c:multiLvlStrCache>
                <c:ptCount val="6"/>
                <c:lvl>
                  <c:pt idx="0">
                    <c:v>Actuals</c:v>
                  </c:pt>
                  <c:pt idx="1">
                    <c:v>Actuals</c:v>
                  </c:pt>
                  <c:pt idx="2">
                    <c:v>Actuals</c:v>
                  </c:pt>
                  <c:pt idx="3">
                    <c:v>Actuals</c:v>
                  </c:pt>
                  <c:pt idx="4">
                    <c:v>Revised</c:v>
                  </c:pt>
                  <c:pt idx="5">
                    <c:v>Budgeted</c:v>
                  </c:pt>
                </c:lvl>
                <c:lvl>
                  <c:pt idx="0">
                    <c:v>2010-11</c:v>
                  </c:pt>
                  <c:pt idx="1">
                    <c:v>2011-12</c:v>
                  </c:pt>
                  <c:pt idx="2">
                    <c:v>2012-13</c:v>
                  </c:pt>
                  <c:pt idx="3">
                    <c:v>2013-14 </c:v>
                  </c:pt>
                  <c:pt idx="4">
                    <c:v>2014-15</c:v>
                  </c:pt>
                  <c:pt idx="5">
                    <c:v>2015-16</c:v>
                  </c:pt>
                </c:lvl>
              </c:multiLvlStrCache>
            </c:multiLvlStrRef>
          </c:cat>
          <c:val>
            <c:numRef>
              <c:f>Sheet1!$B$5:$G$5</c:f>
              <c:numCache>
                <c:formatCode>0</c:formatCode>
                <c:ptCount val="6"/>
                <c:pt idx="0">
                  <c:v>208.5190169</c:v>
                </c:pt>
                <c:pt idx="1">
                  <c:v>234.26876669999999</c:v>
                </c:pt>
                <c:pt idx="2">
                  <c:v>267.44152939999964</c:v>
                </c:pt>
                <c:pt idx="3">
                  <c:v>317.37817409999963</c:v>
                </c:pt>
                <c:pt idx="4">
                  <c:v>318.34081980000002</c:v>
                </c:pt>
                <c:pt idx="5">
                  <c:v>354.36153929999961</c:v>
                </c:pt>
              </c:numCache>
            </c:numRef>
          </c:val>
        </c:ser>
        <c:ser>
          <c:idx val="3"/>
          <c:order val="3"/>
          <c:tx>
            <c:strRef>
              <c:f>Sheet1!$A$6</c:f>
              <c:strCache>
                <c:ptCount val="1"/>
                <c:pt idx="0">
                  <c:v>Public Health</c:v>
                </c:pt>
              </c:strCache>
            </c:strRef>
          </c:tx>
          <c:cat>
            <c:multiLvlStrRef>
              <c:f>Sheet1!$B$1:$G$2</c:f>
              <c:multiLvlStrCache>
                <c:ptCount val="6"/>
                <c:lvl>
                  <c:pt idx="0">
                    <c:v>Actuals</c:v>
                  </c:pt>
                  <c:pt idx="1">
                    <c:v>Actuals</c:v>
                  </c:pt>
                  <c:pt idx="2">
                    <c:v>Actuals</c:v>
                  </c:pt>
                  <c:pt idx="3">
                    <c:v>Actuals</c:v>
                  </c:pt>
                  <c:pt idx="4">
                    <c:v>Revised</c:v>
                  </c:pt>
                  <c:pt idx="5">
                    <c:v>Budgeted</c:v>
                  </c:pt>
                </c:lvl>
                <c:lvl>
                  <c:pt idx="0">
                    <c:v>2010-11</c:v>
                  </c:pt>
                  <c:pt idx="1">
                    <c:v>2011-12</c:v>
                  </c:pt>
                  <c:pt idx="2">
                    <c:v>2012-13</c:v>
                  </c:pt>
                  <c:pt idx="3">
                    <c:v>2013-14 </c:v>
                  </c:pt>
                  <c:pt idx="4">
                    <c:v>2014-15</c:v>
                  </c:pt>
                  <c:pt idx="5">
                    <c:v>2015-16</c:v>
                  </c:pt>
                </c:lvl>
              </c:multiLvlStrCache>
            </c:multiLvlStrRef>
          </c:cat>
          <c:val>
            <c:numRef>
              <c:f>Sheet1!$B$6:$G$6</c:f>
              <c:numCache>
                <c:formatCode>0</c:formatCode>
                <c:ptCount val="6"/>
                <c:pt idx="0">
                  <c:v>89.686928699999982</c:v>
                </c:pt>
                <c:pt idx="1">
                  <c:v>103.75240409999999</c:v>
                </c:pt>
                <c:pt idx="2">
                  <c:v>123.3521756</c:v>
                </c:pt>
                <c:pt idx="3">
                  <c:v>155.1013202</c:v>
                </c:pt>
                <c:pt idx="4">
                  <c:v>142.50959999999998</c:v>
                </c:pt>
                <c:pt idx="5">
                  <c:v>161.55028000000001</c:v>
                </c:pt>
              </c:numCache>
            </c:numRef>
          </c:val>
        </c:ser>
        <c:ser>
          <c:idx val="4"/>
          <c:order val="4"/>
          <c:tx>
            <c:strRef>
              <c:f>Sheet1!$A$7</c:f>
              <c:strCache>
                <c:ptCount val="1"/>
                <c:pt idx="0">
                  <c:v>Sanitation and Solid Waste Management</c:v>
                </c:pt>
              </c:strCache>
            </c:strRef>
          </c:tx>
          <c:cat>
            <c:multiLvlStrRef>
              <c:f>Sheet1!$B$1:$G$2</c:f>
              <c:multiLvlStrCache>
                <c:ptCount val="6"/>
                <c:lvl>
                  <c:pt idx="0">
                    <c:v>Actuals</c:v>
                  </c:pt>
                  <c:pt idx="1">
                    <c:v>Actuals</c:v>
                  </c:pt>
                  <c:pt idx="2">
                    <c:v>Actuals</c:v>
                  </c:pt>
                  <c:pt idx="3">
                    <c:v>Actuals</c:v>
                  </c:pt>
                  <c:pt idx="4">
                    <c:v>Revised</c:v>
                  </c:pt>
                  <c:pt idx="5">
                    <c:v>Budgeted</c:v>
                  </c:pt>
                </c:lvl>
                <c:lvl>
                  <c:pt idx="0">
                    <c:v>2010-11</c:v>
                  </c:pt>
                  <c:pt idx="1">
                    <c:v>2011-12</c:v>
                  </c:pt>
                  <c:pt idx="2">
                    <c:v>2012-13</c:v>
                  </c:pt>
                  <c:pt idx="3">
                    <c:v>2013-14 </c:v>
                  </c:pt>
                  <c:pt idx="4">
                    <c:v>2014-15</c:v>
                  </c:pt>
                  <c:pt idx="5">
                    <c:v>2015-16</c:v>
                  </c:pt>
                </c:lvl>
              </c:multiLvlStrCache>
            </c:multiLvlStrRef>
          </c:cat>
          <c:val>
            <c:numRef>
              <c:f>Sheet1!$B$7:$G$7</c:f>
              <c:numCache>
                <c:formatCode>0</c:formatCode>
                <c:ptCount val="6"/>
                <c:pt idx="0">
                  <c:v>136.96134990000024</c:v>
                </c:pt>
                <c:pt idx="1">
                  <c:v>155.93427579999988</c:v>
                </c:pt>
                <c:pt idx="2">
                  <c:v>181.62402990000001</c:v>
                </c:pt>
                <c:pt idx="3">
                  <c:v>202.23926729999988</c:v>
                </c:pt>
                <c:pt idx="4">
                  <c:v>219.70612499999999</c:v>
                </c:pt>
                <c:pt idx="5">
                  <c:v>262.15300999999999</c:v>
                </c:pt>
              </c:numCache>
            </c:numRef>
          </c:val>
        </c:ser>
        <c:ser>
          <c:idx val="5"/>
          <c:order val="5"/>
          <c:tx>
            <c:strRef>
              <c:f>Sheet1!$A$8</c:f>
              <c:strCache>
                <c:ptCount val="1"/>
                <c:pt idx="0">
                  <c:v>Public works &amp; Civic Amenities</c:v>
                </c:pt>
              </c:strCache>
            </c:strRef>
          </c:tx>
          <c:cat>
            <c:multiLvlStrRef>
              <c:f>Sheet1!$B$1:$G$2</c:f>
              <c:multiLvlStrCache>
                <c:ptCount val="6"/>
                <c:lvl>
                  <c:pt idx="0">
                    <c:v>Actuals</c:v>
                  </c:pt>
                  <c:pt idx="1">
                    <c:v>Actuals</c:v>
                  </c:pt>
                  <c:pt idx="2">
                    <c:v>Actuals</c:v>
                  </c:pt>
                  <c:pt idx="3">
                    <c:v>Actuals</c:v>
                  </c:pt>
                  <c:pt idx="4">
                    <c:v>Revised</c:v>
                  </c:pt>
                  <c:pt idx="5">
                    <c:v>Budgeted</c:v>
                  </c:pt>
                </c:lvl>
                <c:lvl>
                  <c:pt idx="0">
                    <c:v>2010-11</c:v>
                  </c:pt>
                  <c:pt idx="1">
                    <c:v>2011-12</c:v>
                  </c:pt>
                  <c:pt idx="2">
                    <c:v>2012-13</c:v>
                  </c:pt>
                  <c:pt idx="3">
                    <c:v>2013-14 </c:v>
                  </c:pt>
                  <c:pt idx="4">
                    <c:v>2014-15</c:v>
                  </c:pt>
                  <c:pt idx="5">
                    <c:v>2015-16</c:v>
                  </c:pt>
                </c:lvl>
              </c:multiLvlStrCache>
            </c:multiLvlStrRef>
          </c:cat>
          <c:val>
            <c:numRef>
              <c:f>Sheet1!$B$8:$G$8</c:f>
              <c:numCache>
                <c:formatCode>0</c:formatCode>
                <c:ptCount val="6"/>
                <c:pt idx="0">
                  <c:v>139.80000000000001</c:v>
                </c:pt>
                <c:pt idx="1">
                  <c:v>179.3</c:v>
                </c:pt>
                <c:pt idx="2">
                  <c:v>279.8</c:v>
                </c:pt>
                <c:pt idx="3">
                  <c:v>265.22405769999989</c:v>
                </c:pt>
                <c:pt idx="4">
                  <c:v>324</c:v>
                </c:pt>
                <c:pt idx="5">
                  <c:v>321.5885719999996</c:v>
                </c:pt>
              </c:numCache>
            </c:numRef>
          </c:val>
        </c:ser>
        <c:ser>
          <c:idx val="6"/>
          <c:order val="6"/>
          <c:tx>
            <c:strRef>
              <c:f>Sheet1!$A$9</c:f>
              <c:strCache>
                <c:ptCount val="1"/>
                <c:pt idx="0">
                  <c:v>Urban Forestry, Recreational Infrastructure &amp; Culture</c:v>
                </c:pt>
              </c:strCache>
            </c:strRef>
          </c:tx>
          <c:cat>
            <c:multiLvlStrRef>
              <c:f>Sheet1!$B$1:$G$2</c:f>
              <c:multiLvlStrCache>
                <c:ptCount val="6"/>
                <c:lvl>
                  <c:pt idx="0">
                    <c:v>Actuals</c:v>
                  </c:pt>
                  <c:pt idx="1">
                    <c:v>Actuals</c:v>
                  </c:pt>
                  <c:pt idx="2">
                    <c:v>Actuals</c:v>
                  </c:pt>
                  <c:pt idx="3">
                    <c:v>Actuals</c:v>
                  </c:pt>
                  <c:pt idx="4">
                    <c:v>Revised</c:v>
                  </c:pt>
                  <c:pt idx="5">
                    <c:v>Budgeted</c:v>
                  </c:pt>
                </c:lvl>
                <c:lvl>
                  <c:pt idx="0">
                    <c:v>2010-11</c:v>
                  </c:pt>
                  <c:pt idx="1">
                    <c:v>2011-12</c:v>
                  </c:pt>
                  <c:pt idx="2">
                    <c:v>2012-13</c:v>
                  </c:pt>
                  <c:pt idx="3">
                    <c:v>2013-14 </c:v>
                  </c:pt>
                  <c:pt idx="4">
                    <c:v>2014-15</c:v>
                  </c:pt>
                  <c:pt idx="5">
                    <c:v>2015-16</c:v>
                  </c:pt>
                </c:lvl>
              </c:multiLvlStrCache>
            </c:multiLvlStrRef>
          </c:cat>
          <c:val>
            <c:numRef>
              <c:f>Sheet1!$B$9:$G$9</c:f>
              <c:numCache>
                <c:formatCode>0</c:formatCode>
                <c:ptCount val="6"/>
                <c:pt idx="0">
                  <c:v>15.4</c:v>
                </c:pt>
                <c:pt idx="1">
                  <c:v>16.7</c:v>
                </c:pt>
                <c:pt idx="2">
                  <c:v>28.3</c:v>
                </c:pt>
                <c:pt idx="3">
                  <c:v>32.064718900000052</c:v>
                </c:pt>
                <c:pt idx="4">
                  <c:v>36.418755000000012</c:v>
                </c:pt>
                <c:pt idx="5">
                  <c:v>33.644555300000036</c:v>
                </c:pt>
              </c:numCache>
            </c:numRef>
          </c:val>
        </c:ser>
        <c:ser>
          <c:idx val="7"/>
          <c:order val="7"/>
          <c:tx>
            <c:strRef>
              <c:f>Sheet1!$A$10</c:f>
              <c:strCache>
                <c:ptCount val="1"/>
                <c:pt idx="0">
                  <c:v>Urban Poverty Alleviation and Social Welfare</c:v>
                </c:pt>
              </c:strCache>
            </c:strRef>
          </c:tx>
          <c:dLbls>
            <c:delete val="1"/>
          </c:dLbls>
          <c:cat>
            <c:multiLvlStrRef>
              <c:f>Sheet1!$B$1:$G$2</c:f>
              <c:multiLvlStrCache>
                <c:ptCount val="6"/>
                <c:lvl>
                  <c:pt idx="0">
                    <c:v>Actuals</c:v>
                  </c:pt>
                  <c:pt idx="1">
                    <c:v>Actuals</c:v>
                  </c:pt>
                  <c:pt idx="2">
                    <c:v>Actuals</c:v>
                  </c:pt>
                  <c:pt idx="3">
                    <c:v>Actuals</c:v>
                  </c:pt>
                  <c:pt idx="4">
                    <c:v>Revised</c:v>
                  </c:pt>
                  <c:pt idx="5">
                    <c:v>Budgeted</c:v>
                  </c:pt>
                </c:lvl>
                <c:lvl>
                  <c:pt idx="0">
                    <c:v>2010-11</c:v>
                  </c:pt>
                  <c:pt idx="1">
                    <c:v>2011-12</c:v>
                  </c:pt>
                  <c:pt idx="2">
                    <c:v>2012-13</c:v>
                  </c:pt>
                  <c:pt idx="3">
                    <c:v>2013-14 </c:v>
                  </c:pt>
                  <c:pt idx="4">
                    <c:v>2014-15</c:v>
                  </c:pt>
                  <c:pt idx="5">
                    <c:v>2015-16</c:v>
                  </c:pt>
                </c:lvl>
              </c:multiLvlStrCache>
            </c:multiLvlStrRef>
          </c:cat>
          <c:val>
            <c:numRef>
              <c:f>Sheet1!$B$10:$G$10</c:f>
              <c:numCache>
                <c:formatCode>0</c:formatCode>
                <c:ptCount val="6"/>
                <c:pt idx="0">
                  <c:v>13.3</c:v>
                </c:pt>
                <c:pt idx="1">
                  <c:v>13.9</c:v>
                </c:pt>
                <c:pt idx="2">
                  <c:v>32.700000000000003</c:v>
                </c:pt>
                <c:pt idx="3">
                  <c:v>24.151408300000025</c:v>
                </c:pt>
                <c:pt idx="4">
                  <c:v>32.722000000000037</c:v>
                </c:pt>
                <c:pt idx="5">
                  <c:v>33.260660000000001</c:v>
                </c:pt>
              </c:numCache>
            </c:numRef>
          </c:val>
        </c:ser>
        <c:ser>
          <c:idx val="8"/>
          <c:order val="8"/>
          <c:tx>
            <c:strRef>
              <c:f>Sheet1!$A$11</c:f>
              <c:strCache>
                <c:ptCount val="1"/>
                <c:pt idx="0">
                  <c:v>Public Education</c:v>
                </c:pt>
              </c:strCache>
            </c:strRef>
          </c:tx>
          <c:cat>
            <c:multiLvlStrRef>
              <c:f>Sheet1!$B$1:$G$2</c:f>
              <c:multiLvlStrCache>
                <c:ptCount val="6"/>
                <c:lvl>
                  <c:pt idx="0">
                    <c:v>Actuals</c:v>
                  </c:pt>
                  <c:pt idx="1">
                    <c:v>Actuals</c:v>
                  </c:pt>
                  <c:pt idx="2">
                    <c:v>Actuals</c:v>
                  </c:pt>
                  <c:pt idx="3">
                    <c:v>Actuals</c:v>
                  </c:pt>
                  <c:pt idx="4">
                    <c:v>Revised</c:v>
                  </c:pt>
                  <c:pt idx="5">
                    <c:v>Budgeted</c:v>
                  </c:pt>
                </c:lvl>
                <c:lvl>
                  <c:pt idx="0">
                    <c:v>2010-11</c:v>
                  </c:pt>
                  <c:pt idx="1">
                    <c:v>2011-12</c:v>
                  </c:pt>
                  <c:pt idx="2">
                    <c:v>2012-13</c:v>
                  </c:pt>
                  <c:pt idx="3">
                    <c:v>2013-14 </c:v>
                  </c:pt>
                  <c:pt idx="4">
                    <c:v>2014-15</c:v>
                  </c:pt>
                  <c:pt idx="5">
                    <c:v>2015-16</c:v>
                  </c:pt>
                </c:lvl>
              </c:multiLvlStrCache>
            </c:multiLvlStrRef>
          </c:cat>
          <c:val>
            <c:numRef>
              <c:f>Sheet1!$B$11:$G$11</c:f>
              <c:numCache>
                <c:formatCode>0</c:formatCode>
                <c:ptCount val="6"/>
                <c:pt idx="0">
                  <c:v>203.38238180000025</c:v>
                </c:pt>
                <c:pt idx="1">
                  <c:v>242.58213840000036</c:v>
                </c:pt>
                <c:pt idx="2">
                  <c:v>263.88953709999987</c:v>
                </c:pt>
                <c:pt idx="3">
                  <c:v>295.8384921</c:v>
                </c:pt>
                <c:pt idx="4">
                  <c:v>344.87137999999953</c:v>
                </c:pt>
                <c:pt idx="5">
                  <c:v>339.56649999999962</c:v>
                </c:pt>
              </c:numCache>
            </c:numRef>
          </c:val>
        </c:ser>
        <c:ser>
          <c:idx val="9"/>
          <c:order val="9"/>
          <c:tx>
            <c:strRef>
              <c:f>Sheet1!$A$12</c:f>
              <c:strCache>
                <c:ptCount val="1"/>
                <c:pt idx="0">
                  <c:v>Other Services and Support Functions</c:v>
                </c:pt>
              </c:strCache>
            </c:strRef>
          </c:tx>
          <c:cat>
            <c:multiLvlStrRef>
              <c:f>Sheet1!$B$1:$G$2</c:f>
              <c:multiLvlStrCache>
                <c:ptCount val="6"/>
                <c:lvl>
                  <c:pt idx="0">
                    <c:v>Actuals</c:v>
                  </c:pt>
                  <c:pt idx="1">
                    <c:v>Actuals</c:v>
                  </c:pt>
                  <c:pt idx="2">
                    <c:v>Actuals</c:v>
                  </c:pt>
                  <c:pt idx="3">
                    <c:v>Actuals</c:v>
                  </c:pt>
                  <c:pt idx="4">
                    <c:v>Revised</c:v>
                  </c:pt>
                  <c:pt idx="5">
                    <c:v>Budgeted</c:v>
                  </c:pt>
                </c:lvl>
                <c:lvl>
                  <c:pt idx="0">
                    <c:v>2010-11</c:v>
                  </c:pt>
                  <c:pt idx="1">
                    <c:v>2011-12</c:v>
                  </c:pt>
                  <c:pt idx="2">
                    <c:v>2012-13</c:v>
                  </c:pt>
                  <c:pt idx="3">
                    <c:v>2013-14 </c:v>
                  </c:pt>
                  <c:pt idx="4">
                    <c:v>2014-15</c:v>
                  </c:pt>
                  <c:pt idx="5">
                    <c:v>2015-16</c:v>
                  </c:pt>
                </c:lvl>
              </c:multiLvlStrCache>
            </c:multiLvlStrRef>
          </c:cat>
          <c:val>
            <c:numRef>
              <c:f>Sheet1!$B$12:$G$12</c:f>
              <c:numCache>
                <c:formatCode>0</c:formatCode>
                <c:ptCount val="6"/>
                <c:pt idx="0">
                  <c:v>9.7705869000000067</c:v>
                </c:pt>
                <c:pt idx="1">
                  <c:v>10.886962500000012</c:v>
                </c:pt>
                <c:pt idx="2">
                  <c:v>12.873109800000012</c:v>
                </c:pt>
                <c:pt idx="3">
                  <c:v>13.677476</c:v>
                </c:pt>
                <c:pt idx="4">
                  <c:v>16.170249999999985</c:v>
                </c:pt>
                <c:pt idx="5">
                  <c:v>17.204980000000003</c:v>
                </c:pt>
              </c:numCache>
            </c:numRef>
          </c:val>
        </c:ser>
        <c:dLbls>
          <c:showVal val="1"/>
        </c:dLbls>
        <c:gapWidth val="95"/>
        <c:overlap val="100"/>
        <c:axId val="76081408"/>
        <c:axId val="75915264"/>
      </c:barChart>
      <c:catAx>
        <c:axId val="76081408"/>
        <c:scaling>
          <c:orientation val="minMax"/>
        </c:scaling>
        <c:axPos val="b"/>
        <c:majorTickMark val="none"/>
        <c:tickLblPos val="nextTo"/>
        <c:crossAx val="75915264"/>
        <c:crosses val="autoZero"/>
        <c:auto val="1"/>
        <c:lblAlgn val="ctr"/>
        <c:lblOffset val="100"/>
      </c:catAx>
      <c:valAx>
        <c:axId val="75915264"/>
        <c:scaling>
          <c:orientation val="minMax"/>
        </c:scaling>
        <c:delete val="1"/>
        <c:axPos val="l"/>
        <c:numFmt formatCode="0" sourceLinked="1"/>
        <c:tickLblPos val="none"/>
        <c:crossAx val="76081408"/>
        <c:crosses val="autoZero"/>
        <c:crossBetween val="between"/>
      </c:valAx>
    </c:plotArea>
    <c:legend>
      <c:legendPos val="r"/>
      <c:layout>
        <c:manualLayout>
          <c:xMode val="edge"/>
          <c:yMode val="edge"/>
          <c:x val="0.67891920575145503"/>
          <c:y val="8.5899615248431219E-2"/>
          <c:w val="0.31238514207463208"/>
          <c:h val="0.82820059412979907"/>
        </c:manualLayout>
      </c:layout>
    </c:legend>
    <c:plotVisOnly val="1"/>
    <c:dispBlanksAs val="gap"/>
  </c:chart>
  <c:txPr>
    <a:bodyPr/>
    <a:lstStyle/>
    <a:p>
      <a:pPr>
        <a:defRPr sz="1400">
          <a:latin typeface="Garamond" pitchFamily="18" charset="0"/>
        </a:defRPr>
      </a:pPr>
      <a:endParaRPr lang="en-US"/>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en-IN"/>
  <c:chart>
    <c:autoTitleDeleted val="1"/>
    <c:plotArea>
      <c:layout>
        <c:manualLayout>
          <c:layoutTarget val="inner"/>
          <c:xMode val="edge"/>
          <c:yMode val="edge"/>
          <c:x val="1.6516516516516502E-2"/>
          <c:y val="1.639344262295081E-2"/>
          <c:w val="0.64129034546357522"/>
          <c:h val="0.91012779140312405"/>
        </c:manualLayout>
      </c:layout>
      <c:barChart>
        <c:barDir val="col"/>
        <c:grouping val="stacked"/>
        <c:ser>
          <c:idx val="0"/>
          <c:order val="0"/>
          <c:tx>
            <c:strRef>
              <c:f>Sheet1!$A$2</c:f>
              <c:strCache>
                <c:ptCount val="1"/>
                <c:pt idx="0">
                  <c:v>General Administration</c:v>
                </c:pt>
              </c:strCache>
            </c:strRef>
          </c:tx>
          <c:cat>
            <c:strRef>
              <c:f>Sheet1!$B$1:$G$1</c:f>
              <c:strCache>
                <c:ptCount val="6"/>
                <c:pt idx="0">
                  <c:v>2010-11 BE</c:v>
                </c:pt>
                <c:pt idx="1">
                  <c:v>2011-12 BE</c:v>
                </c:pt>
                <c:pt idx="2">
                  <c:v>2012-13 BE</c:v>
                </c:pt>
                <c:pt idx="3">
                  <c:v>2013-14 BE</c:v>
                </c:pt>
                <c:pt idx="4">
                  <c:v>2014-15 BE</c:v>
                </c:pt>
                <c:pt idx="5">
                  <c:v>2015-16 BE</c:v>
                </c:pt>
              </c:strCache>
            </c:strRef>
          </c:cat>
          <c:val>
            <c:numRef>
              <c:f>Sheet1!$B$2:$G$2</c:f>
              <c:numCache>
                <c:formatCode>0</c:formatCode>
                <c:ptCount val="6"/>
                <c:pt idx="0">
                  <c:v>4.7</c:v>
                </c:pt>
                <c:pt idx="1">
                  <c:v>0</c:v>
                </c:pt>
                <c:pt idx="2">
                  <c:v>0</c:v>
                </c:pt>
                <c:pt idx="3">
                  <c:v>27.7</c:v>
                </c:pt>
                <c:pt idx="4">
                  <c:v>5.6</c:v>
                </c:pt>
                <c:pt idx="5">
                  <c:v>18.82</c:v>
                </c:pt>
              </c:numCache>
            </c:numRef>
          </c:val>
        </c:ser>
        <c:ser>
          <c:idx val="1"/>
          <c:order val="1"/>
          <c:tx>
            <c:strRef>
              <c:f>Sheet1!$A$3</c:f>
              <c:strCache>
                <c:ptCount val="1"/>
                <c:pt idx="0">
                  <c:v>Planning and Regulation</c:v>
                </c:pt>
              </c:strCache>
            </c:strRef>
          </c:tx>
          <c:cat>
            <c:strRef>
              <c:f>Sheet1!$B$1:$G$1</c:f>
              <c:strCache>
                <c:ptCount val="6"/>
                <c:pt idx="0">
                  <c:v>2010-11 BE</c:v>
                </c:pt>
                <c:pt idx="1">
                  <c:v>2011-12 BE</c:v>
                </c:pt>
                <c:pt idx="2">
                  <c:v>2012-13 BE</c:v>
                </c:pt>
                <c:pt idx="3">
                  <c:v>2013-14 BE</c:v>
                </c:pt>
                <c:pt idx="4">
                  <c:v>2014-15 BE</c:v>
                </c:pt>
                <c:pt idx="5">
                  <c:v>2015-16 BE</c:v>
                </c:pt>
              </c:strCache>
            </c:strRef>
          </c:cat>
          <c:val>
            <c:numRef>
              <c:f>Sheet1!$B$3:$G$3</c:f>
              <c:numCache>
                <c:formatCode>0</c:formatCode>
                <c:ptCount val="6"/>
                <c:pt idx="0">
                  <c:v>702.2</c:v>
                </c:pt>
                <c:pt idx="1">
                  <c:v>528.6</c:v>
                </c:pt>
                <c:pt idx="2">
                  <c:v>523.20000000000005</c:v>
                </c:pt>
                <c:pt idx="3">
                  <c:v>486.4</c:v>
                </c:pt>
                <c:pt idx="4">
                  <c:v>603.4</c:v>
                </c:pt>
                <c:pt idx="5">
                  <c:v>505.07000000000011</c:v>
                </c:pt>
              </c:numCache>
            </c:numRef>
          </c:val>
        </c:ser>
        <c:ser>
          <c:idx val="2"/>
          <c:order val="2"/>
          <c:tx>
            <c:strRef>
              <c:f>Sheet1!$A$4</c:f>
              <c:strCache>
                <c:ptCount val="1"/>
                <c:pt idx="0">
                  <c:v>Water &amp; Sewerage Service</c:v>
                </c:pt>
              </c:strCache>
            </c:strRef>
          </c:tx>
          <c:cat>
            <c:strRef>
              <c:f>Sheet1!$B$1:$G$1</c:f>
              <c:strCache>
                <c:ptCount val="6"/>
                <c:pt idx="0">
                  <c:v>2010-11 BE</c:v>
                </c:pt>
                <c:pt idx="1">
                  <c:v>2011-12 BE</c:v>
                </c:pt>
                <c:pt idx="2">
                  <c:v>2012-13 BE</c:v>
                </c:pt>
                <c:pt idx="3">
                  <c:v>2013-14 BE</c:v>
                </c:pt>
                <c:pt idx="4">
                  <c:v>2014-15 BE</c:v>
                </c:pt>
                <c:pt idx="5">
                  <c:v>2015-16 BE</c:v>
                </c:pt>
              </c:strCache>
            </c:strRef>
          </c:cat>
          <c:val>
            <c:numRef>
              <c:f>Sheet1!$B$4:$G$4</c:f>
              <c:numCache>
                <c:formatCode>0</c:formatCode>
                <c:ptCount val="6"/>
                <c:pt idx="0">
                  <c:v>248.7</c:v>
                </c:pt>
                <c:pt idx="1">
                  <c:v>269.39999999999964</c:v>
                </c:pt>
                <c:pt idx="2">
                  <c:v>316.89999999999964</c:v>
                </c:pt>
                <c:pt idx="3">
                  <c:v>392.6</c:v>
                </c:pt>
                <c:pt idx="4">
                  <c:v>377.8</c:v>
                </c:pt>
                <c:pt idx="5">
                  <c:v>368.98999999999961</c:v>
                </c:pt>
              </c:numCache>
            </c:numRef>
          </c:val>
        </c:ser>
        <c:ser>
          <c:idx val="3"/>
          <c:order val="3"/>
          <c:tx>
            <c:strRef>
              <c:f>Sheet1!$A$5</c:f>
              <c:strCache>
                <c:ptCount val="1"/>
                <c:pt idx="0">
                  <c:v>Public Health</c:v>
                </c:pt>
              </c:strCache>
            </c:strRef>
          </c:tx>
          <c:dLbls>
            <c:dLbl>
              <c:idx val="0"/>
              <c:layout>
                <c:manualLayout>
                  <c:x val="-1.5016197299661898E-3"/>
                  <c:y val="8.196721311475412E-3"/>
                </c:manualLayout>
              </c:layout>
              <c:showVal val="1"/>
            </c:dLbl>
            <c:dLbl>
              <c:idx val="1"/>
              <c:layout>
                <c:manualLayout>
                  <c:x val="-1.5015015015015002E-3"/>
                  <c:y val="1.91256830601093E-2"/>
                </c:manualLayout>
              </c:layout>
              <c:showVal val="1"/>
            </c:dLbl>
            <c:dLbl>
              <c:idx val="2"/>
              <c:layout>
                <c:manualLayout>
                  <c:x val="0"/>
                  <c:y val="1.3661202185792302E-2"/>
                </c:manualLayout>
              </c:layout>
              <c:showVal val="1"/>
            </c:dLbl>
            <c:dLbl>
              <c:idx val="3"/>
              <c:layout>
                <c:manualLayout>
                  <c:x val="0"/>
                  <c:y val="2.1857923497267808E-2"/>
                </c:manualLayout>
              </c:layout>
              <c:showVal val="1"/>
            </c:dLbl>
            <c:dLbl>
              <c:idx val="4"/>
              <c:layout>
                <c:manualLayout>
                  <c:x val="3.0030030030030008E-3"/>
                  <c:y val="5.4644808743169321E-3"/>
                </c:manualLayout>
              </c:layout>
              <c:showVal val="1"/>
            </c:dLbl>
            <c:showVal val="1"/>
          </c:dLbls>
          <c:cat>
            <c:strRef>
              <c:f>Sheet1!$B$1:$G$1</c:f>
              <c:strCache>
                <c:ptCount val="6"/>
                <c:pt idx="0">
                  <c:v>2010-11 BE</c:v>
                </c:pt>
                <c:pt idx="1">
                  <c:v>2011-12 BE</c:v>
                </c:pt>
                <c:pt idx="2">
                  <c:v>2012-13 BE</c:v>
                </c:pt>
                <c:pt idx="3">
                  <c:v>2013-14 BE</c:v>
                </c:pt>
                <c:pt idx="4">
                  <c:v>2014-15 BE</c:v>
                </c:pt>
                <c:pt idx="5">
                  <c:v>2015-16 BE</c:v>
                </c:pt>
              </c:strCache>
            </c:strRef>
          </c:cat>
          <c:val>
            <c:numRef>
              <c:f>Sheet1!$B$5:$G$5</c:f>
              <c:numCache>
                <c:formatCode>0</c:formatCode>
                <c:ptCount val="6"/>
                <c:pt idx="0">
                  <c:v>23.6</c:v>
                </c:pt>
                <c:pt idx="1">
                  <c:v>66.5</c:v>
                </c:pt>
                <c:pt idx="2">
                  <c:v>41</c:v>
                </c:pt>
                <c:pt idx="3">
                  <c:v>38.5</c:v>
                </c:pt>
                <c:pt idx="4">
                  <c:v>54.1</c:v>
                </c:pt>
                <c:pt idx="5">
                  <c:v>36.345999999999997</c:v>
                </c:pt>
              </c:numCache>
            </c:numRef>
          </c:val>
        </c:ser>
        <c:ser>
          <c:idx val="4"/>
          <c:order val="4"/>
          <c:tx>
            <c:strRef>
              <c:f>Sheet1!$A$6</c:f>
              <c:strCache>
                <c:ptCount val="1"/>
                <c:pt idx="0">
                  <c:v>Sanitation and Solid Waste Management</c:v>
                </c:pt>
              </c:strCache>
            </c:strRef>
          </c:tx>
          <c:cat>
            <c:strRef>
              <c:f>Sheet1!$B$1:$G$1</c:f>
              <c:strCache>
                <c:ptCount val="6"/>
                <c:pt idx="0">
                  <c:v>2010-11 BE</c:v>
                </c:pt>
                <c:pt idx="1">
                  <c:v>2011-12 BE</c:v>
                </c:pt>
                <c:pt idx="2">
                  <c:v>2012-13 BE</c:v>
                </c:pt>
                <c:pt idx="3">
                  <c:v>2013-14 BE</c:v>
                </c:pt>
                <c:pt idx="4">
                  <c:v>2014-15 BE</c:v>
                </c:pt>
                <c:pt idx="5">
                  <c:v>2015-16 BE</c:v>
                </c:pt>
              </c:strCache>
            </c:strRef>
          </c:cat>
          <c:val>
            <c:numRef>
              <c:f>Sheet1!$B$6:$G$6</c:f>
              <c:numCache>
                <c:formatCode>0</c:formatCode>
                <c:ptCount val="6"/>
                <c:pt idx="0">
                  <c:v>106.3</c:v>
                </c:pt>
                <c:pt idx="1">
                  <c:v>61.7</c:v>
                </c:pt>
                <c:pt idx="2">
                  <c:v>64.3</c:v>
                </c:pt>
                <c:pt idx="3">
                  <c:v>59.5</c:v>
                </c:pt>
                <c:pt idx="4">
                  <c:v>62.1</c:v>
                </c:pt>
                <c:pt idx="5">
                  <c:v>117.336</c:v>
                </c:pt>
              </c:numCache>
            </c:numRef>
          </c:val>
        </c:ser>
        <c:ser>
          <c:idx val="5"/>
          <c:order val="5"/>
          <c:tx>
            <c:strRef>
              <c:f>Sheet1!$A$7</c:f>
              <c:strCache>
                <c:ptCount val="1"/>
                <c:pt idx="0">
                  <c:v>Public works &amp; Civic Amenities</c:v>
                </c:pt>
              </c:strCache>
            </c:strRef>
          </c:tx>
          <c:cat>
            <c:strRef>
              <c:f>Sheet1!$B$1:$G$1</c:f>
              <c:strCache>
                <c:ptCount val="6"/>
                <c:pt idx="0">
                  <c:v>2010-11 BE</c:v>
                </c:pt>
                <c:pt idx="1">
                  <c:v>2011-12 BE</c:v>
                </c:pt>
                <c:pt idx="2">
                  <c:v>2012-13 BE</c:v>
                </c:pt>
                <c:pt idx="3">
                  <c:v>2013-14 BE</c:v>
                </c:pt>
                <c:pt idx="4">
                  <c:v>2014-15 BE</c:v>
                </c:pt>
                <c:pt idx="5">
                  <c:v>2015-16 BE</c:v>
                </c:pt>
              </c:strCache>
            </c:strRef>
          </c:cat>
          <c:val>
            <c:numRef>
              <c:f>Sheet1!$B$7:$G$7</c:f>
              <c:numCache>
                <c:formatCode>0</c:formatCode>
                <c:ptCount val="6"/>
                <c:pt idx="0">
                  <c:v>720.6</c:v>
                </c:pt>
                <c:pt idx="1">
                  <c:v>709.5</c:v>
                </c:pt>
                <c:pt idx="2">
                  <c:v>676.6</c:v>
                </c:pt>
                <c:pt idx="3">
                  <c:v>790.1</c:v>
                </c:pt>
                <c:pt idx="4">
                  <c:v>746.5</c:v>
                </c:pt>
                <c:pt idx="5">
                  <c:v>771.68000000000052</c:v>
                </c:pt>
              </c:numCache>
            </c:numRef>
          </c:val>
        </c:ser>
        <c:ser>
          <c:idx val="6"/>
          <c:order val="6"/>
          <c:tx>
            <c:strRef>
              <c:f>Sheet1!$A$8</c:f>
              <c:strCache>
                <c:ptCount val="1"/>
                <c:pt idx="0">
                  <c:v>Urban Forestry, Recreational Infrastructure &amp; Culture</c:v>
                </c:pt>
              </c:strCache>
            </c:strRef>
          </c:tx>
          <c:cat>
            <c:strRef>
              <c:f>Sheet1!$B$1:$G$1</c:f>
              <c:strCache>
                <c:ptCount val="6"/>
                <c:pt idx="0">
                  <c:v>2010-11 BE</c:v>
                </c:pt>
                <c:pt idx="1">
                  <c:v>2011-12 BE</c:v>
                </c:pt>
                <c:pt idx="2">
                  <c:v>2012-13 BE</c:v>
                </c:pt>
                <c:pt idx="3">
                  <c:v>2013-14 BE</c:v>
                </c:pt>
                <c:pt idx="4">
                  <c:v>2014-15 BE</c:v>
                </c:pt>
                <c:pt idx="5">
                  <c:v>2015-16 BE</c:v>
                </c:pt>
              </c:strCache>
            </c:strRef>
          </c:cat>
          <c:val>
            <c:numRef>
              <c:f>Sheet1!$B$8:$G$8</c:f>
              <c:numCache>
                <c:formatCode>0</c:formatCode>
                <c:ptCount val="6"/>
                <c:pt idx="0">
                  <c:v>84.2</c:v>
                </c:pt>
                <c:pt idx="1">
                  <c:v>128.6</c:v>
                </c:pt>
                <c:pt idx="2">
                  <c:v>114.4</c:v>
                </c:pt>
                <c:pt idx="3">
                  <c:v>165.8</c:v>
                </c:pt>
                <c:pt idx="4">
                  <c:v>143</c:v>
                </c:pt>
                <c:pt idx="5">
                  <c:v>142.15</c:v>
                </c:pt>
              </c:numCache>
            </c:numRef>
          </c:val>
        </c:ser>
        <c:ser>
          <c:idx val="7"/>
          <c:order val="7"/>
          <c:tx>
            <c:strRef>
              <c:f>Sheet1!$A$9</c:f>
              <c:strCache>
                <c:ptCount val="1"/>
                <c:pt idx="0">
                  <c:v>Urban Poverty Alleviation and Social Welfare</c:v>
                </c:pt>
              </c:strCache>
            </c:strRef>
          </c:tx>
          <c:cat>
            <c:strRef>
              <c:f>Sheet1!$B$1:$G$1</c:f>
              <c:strCache>
                <c:ptCount val="6"/>
                <c:pt idx="0">
                  <c:v>2010-11 BE</c:v>
                </c:pt>
                <c:pt idx="1">
                  <c:v>2011-12 BE</c:v>
                </c:pt>
                <c:pt idx="2">
                  <c:v>2012-13 BE</c:v>
                </c:pt>
                <c:pt idx="3">
                  <c:v>2013-14 BE</c:v>
                </c:pt>
                <c:pt idx="4">
                  <c:v>2014-15 BE</c:v>
                </c:pt>
                <c:pt idx="5">
                  <c:v>2015-16 BE</c:v>
                </c:pt>
              </c:strCache>
            </c:strRef>
          </c:cat>
          <c:val>
            <c:numRef>
              <c:f>Sheet1!$B$9:$G$9</c:f>
              <c:numCache>
                <c:formatCode>0</c:formatCode>
                <c:ptCount val="6"/>
                <c:pt idx="0">
                  <c:v>70.7</c:v>
                </c:pt>
                <c:pt idx="1">
                  <c:v>78.3</c:v>
                </c:pt>
                <c:pt idx="2">
                  <c:v>73.900000000000006</c:v>
                </c:pt>
                <c:pt idx="3">
                  <c:v>79.599999999999994</c:v>
                </c:pt>
                <c:pt idx="4">
                  <c:v>82.7</c:v>
                </c:pt>
                <c:pt idx="5">
                  <c:v>116.12199999999999</c:v>
                </c:pt>
              </c:numCache>
            </c:numRef>
          </c:val>
        </c:ser>
        <c:ser>
          <c:idx val="8"/>
          <c:order val="8"/>
          <c:tx>
            <c:strRef>
              <c:f>Sheet1!$A$10</c:f>
              <c:strCache>
                <c:ptCount val="1"/>
                <c:pt idx="0">
                  <c:v>Public Education</c:v>
                </c:pt>
              </c:strCache>
            </c:strRef>
          </c:tx>
          <c:dLbls>
            <c:delete val="1"/>
          </c:dLbls>
          <c:cat>
            <c:strRef>
              <c:f>Sheet1!$B$1:$G$1</c:f>
              <c:strCache>
                <c:ptCount val="6"/>
                <c:pt idx="0">
                  <c:v>2010-11 BE</c:v>
                </c:pt>
                <c:pt idx="1">
                  <c:v>2011-12 BE</c:v>
                </c:pt>
                <c:pt idx="2">
                  <c:v>2012-13 BE</c:v>
                </c:pt>
                <c:pt idx="3">
                  <c:v>2013-14 BE</c:v>
                </c:pt>
                <c:pt idx="4">
                  <c:v>2014-15 BE</c:v>
                </c:pt>
                <c:pt idx="5">
                  <c:v>2015-16 BE</c:v>
                </c:pt>
              </c:strCache>
            </c:strRef>
          </c:cat>
          <c:val>
            <c:numRef>
              <c:f>Sheet1!$B$10:$G$10</c:f>
              <c:numCache>
                <c:formatCode>0</c:formatCode>
                <c:ptCount val="6"/>
                <c:pt idx="0">
                  <c:v>35.799999999999997</c:v>
                </c:pt>
                <c:pt idx="1">
                  <c:v>31.7</c:v>
                </c:pt>
                <c:pt idx="2">
                  <c:v>27.3</c:v>
                </c:pt>
                <c:pt idx="3">
                  <c:v>47.8</c:v>
                </c:pt>
                <c:pt idx="4">
                  <c:v>38.6</c:v>
                </c:pt>
                <c:pt idx="5">
                  <c:v>34.170000000000009</c:v>
                </c:pt>
              </c:numCache>
            </c:numRef>
          </c:val>
        </c:ser>
        <c:ser>
          <c:idx val="9"/>
          <c:order val="9"/>
          <c:tx>
            <c:strRef>
              <c:f>Sheet1!$A$11</c:f>
              <c:strCache>
                <c:ptCount val="1"/>
                <c:pt idx="0">
                  <c:v>Other Services and Support Functions</c:v>
                </c:pt>
              </c:strCache>
            </c:strRef>
          </c:tx>
          <c:cat>
            <c:strRef>
              <c:f>Sheet1!$B$1:$G$1</c:f>
              <c:strCache>
                <c:ptCount val="6"/>
                <c:pt idx="0">
                  <c:v>2010-11 BE</c:v>
                </c:pt>
                <c:pt idx="1">
                  <c:v>2011-12 BE</c:v>
                </c:pt>
                <c:pt idx="2">
                  <c:v>2012-13 BE</c:v>
                </c:pt>
                <c:pt idx="3">
                  <c:v>2013-14 BE</c:v>
                </c:pt>
                <c:pt idx="4">
                  <c:v>2014-15 BE</c:v>
                </c:pt>
                <c:pt idx="5">
                  <c:v>2015-16 BE</c:v>
                </c:pt>
              </c:strCache>
            </c:strRef>
          </c:cat>
          <c:val>
            <c:numRef>
              <c:f>Sheet1!$B$11:$G$11</c:f>
              <c:numCache>
                <c:formatCode>0</c:formatCode>
                <c:ptCount val="6"/>
                <c:pt idx="0">
                  <c:v>63.8</c:v>
                </c:pt>
                <c:pt idx="1">
                  <c:v>62.7</c:v>
                </c:pt>
                <c:pt idx="2">
                  <c:v>70.5</c:v>
                </c:pt>
                <c:pt idx="3">
                  <c:v>95.7</c:v>
                </c:pt>
                <c:pt idx="4">
                  <c:v>133.5</c:v>
                </c:pt>
                <c:pt idx="5">
                  <c:v>130.054</c:v>
                </c:pt>
              </c:numCache>
            </c:numRef>
          </c:val>
        </c:ser>
        <c:dLbls>
          <c:showVal val="1"/>
        </c:dLbls>
        <c:gapWidth val="95"/>
        <c:overlap val="100"/>
        <c:axId val="76327168"/>
        <c:axId val="76337152"/>
      </c:barChart>
      <c:catAx>
        <c:axId val="76327168"/>
        <c:scaling>
          <c:orientation val="minMax"/>
        </c:scaling>
        <c:axPos val="b"/>
        <c:majorTickMark val="none"/>
        <c:tickLblPos val="nextTo"/>
        <c:crossAx val="76337152"/>
        <c:crosses val="autoZero"/>
        <c:auto val="1"/>
        <c:lblAlgn val="ctr"/>
        <c:lblOffset val="100"/>
      </c:catAx>
      <c:valAx>
        <c:axId val="76337152"/>
        <c:scaling>
          <c:orientation val="minMax"/>
        </c:scaling>
        <c:delete val="1"/>
        <c:axPos val="l"/>
        <c:numFmt formatCode="0" sourceLinked="1"/>
        <c:tickLblPos val="none"/>
        <c:crossAx val="76327168"/>
        <c:crosses val="autoZero"/>
        <c:crossBetween val="between"/>
      </c:valAx>
    </c:plotArea>
    <c:legend>
      <c:legendPos val="r"/>
      <c:layout>
        <c:manualLayout>
          <c:xMode val="edge"/>
          <c:yMode val="edge"/>
          <c:x val="0.66231136648459621"/>
          <c:y val="0.17855298825351698"/>
          <c:w val="0.33018112600789806"/>
          <c:h val="0.79863172841099805"/>
        </c:manualLayout>
      </c:layout>
    </c:legend>
    <c:plotVisOnly val="1"/>
    <c:dispBlanksAs val="gap"/>
  </c:chart>
  <c:txPr>
    <a:bodyPr/>
    <a:lstStyle/>
    <a:p>
      <a:pPr>
        <a:defRPr sz="1400">
          <a:latin typeface="Garamond" pitchFamily="18" charset="0"/>
        </a:defRPr>
      </a:pPr>
      <a:endParaRPr lang="en-U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en-IN"/>
  <c:chart>
    <c:autoTitleDeleted val="1"/>
    <c:plotArea>
      <c:layout/>
      <c:barChart>
        <c:barDir val="col"/>
        <c:grouping val="clustered"/>
        <c:ser>
          <c:idx val="1"/>
          <c:order val="1"/>
          <c:tx>
            <c:strRef>
              <c:f>Sheet1!$A$3</c:f>
              <c:strCache>
                <c:ptCount val="1"/>
                <c:pt idx="0">
                  <c:v>Revenue Income (Actuals)</c:v>
                </c:pt>
              </c:strCache>
            </c:strRef>
          </c:tx>
          <c:cat>
            <c:strRef>
              <c:f>Sheet1!$B$1:$G$1</c:f>
              <c:strCache>
                <c:ptCount val="6"/>
                <c:pt idx="0">
                  <c:v>2010-11</c:v>
                </c:pt>
                <c:pt idx="1">
                  <c:v>2011-12</c:v>
                </c:pt>
                <c:pt idx="2">
                  <c:v>2012-13</c:v>
                </c:pt>
                <c:pt idx="3">
                  <c:v>2013-14</c:v>
                </c:pt>
                <c:pt idx="4">
                  <c:v>2014-15</c:v>
                </c:pt>
                <c:pt idx="5">
                  <c:v>2015-16</c:v>
                </c:pt>
              </c:strCache>
            </c:strRef>
          </c:cat>
          <c:val>
            <c:numRef>
              <c:f>Sheet1!$B$3:$G$3</c:f>
              <c:numCache>
                <c:formatCode>General</c:formatCode>
                <c:ptCount val="6"/>
                <c:pt idx="0">
                  <c:v>151</c:v>
                </c:pt>
                <c:pt idx="1">
                  <c:v>146.4</c:v>
                </c:pt>
                <c:pt idx="2">
                  <c:v>175.8</c:v>
                </c:pt>
                <c:pt idx="3" formatCode="0.0">
                  <c:v>167.3</c:v>
                </c:pt>
              </c:numCache>
            </c:numRef>
          </c:val>
        </c:ser>
        <c:ser>
          <c:idx val="3"/>
          <c:order val="3"/>
          <c:tx>
            <c:strRef>
              <c:f>Sheet1!$A$5</c:f>
              <c:strCache>
                <c:ptCount val="1"/>
                <c:pt idx="0">
                  <c:v>Revenue Expenditure (Actuals)</c:v>
                </c:pt>
              </c:strCache>
            </c:strRef>
          </c:tx>
          <c:cat>
            <c:strRef>
              <c:f>Sheet1!$B$1:$G$1</c:f>
              <c:strCache>
                <c:ptCount val="6"/>
                <c:pt idx="0">
                  <c:v>2010-11</c:v>
                </c:pt>
                <c:pt idx="1">
                  <c:v>2011-12</c:v>
                </c:pt>
                <c:pt idx="2">
                  <c:v>2012-13</c:v>
                </c:pt>
                <c:pt idx="3">
                  <c:v>2013-14</c:v>
                </c:pt>
                <c:pt idx="4">
                  <c:v>2014-15</c:v>
                </c:pt>
                <c:pt idx="5">
                  <c:v>2015-16</c:v>
                </c:pt>
              </c:strCache>
            </c:strRef>
          </c:cat>
          <c:val>
            <c:numRef>
              <c:f>Sheet1!$B$5:$G$5</c:f>
              <c:numCache>
                <c:formatCode>General</c:formatCode>
                <c:ptCount val="6"/>
                <c:pt idx="0">
                  <c:v>165.5</c:v>
                </c:pt>
                <c:pt idx="1">
                  <c:v>189.1</c:v>
                </c:pt>
                <c:pt idx="2">
                  <c:v>205.8</c:v>
                </c:pt>
                <c:pt idx="3" formatCode="0.0">
                  <c:v>224.01</c:v>
                </c:pt>
              </c:numCache>
            </c:numRef>
          </c:val>
        </c:ser>
        <c:ser>
          <c:idx val="5"/>
          <c:order val="5"/>
          <c:tx>
            <c:strRef>
              <c:f>Sheet1!$A$7</c:f>
              <c:strCache>
                <c:ptCount val="1"/>
                <c:pt idx="0">
                  <c:v>Capital Expenditure (Actuals)</c:v>
                </c:pt>
              </c:strCache>
            </c:strRef>
          </c:tx>
          <c:cat>
            <c:strRef>
              <c:f>Sheet1!$B$1:$G$1</c:f>
              <c:strCache>
                <c:ptCount val="6"/>
                <c:pt idx="0">
                  <c:v>2010-11</c:v>
                </c:pt>
                <c:pt idx="1">
                  <c:v>2011-12</c:v>
                </c:pt>
                <c:pt idx="2">
                  <c:v>2012-13</c:v>
                </c:pt>
                <c:pt idx="3">
                  <c:v>2013-14</c:v>
                </c:pt>
                <c:pt idx="4">
                  <c:v>2014-15</c:v>
                </c:pt>
                <c:pt idx="5">
                  <c:v>2015-16</c:v>
                </c:pt>
              </c:strCache>
            </c:strRef>
          </c:cat>
          <c:val>
            <c:numRef>
              <c:f>Sheet1!$B$7:$G$7</c:f>
              <c:numCache>
                <c:formatCode>General</c:formatCode>
                <c:ptCount val="6"/>
                <c:pt idx="0">
                  <c:v>75.7</c:v>
                </c:pt>
                <c:pt idx="1">
                  <c:v>92.3</c:v>
                </c:pt>
                <c:pt idx="2">
                  <c:v>118.4</c:v>
                </c:pt>
                <c:pt idx="3" formatCode="0.0">
                  <c:v>176.28</c:v>
                </c:pt>
              </c:numCache>
            </c:numRef>
          </c:val>
        </c:ser>
        <c:dLbls/>
        <c:gapWidth val="125"/>
        <c:overlap val="-20"/>
        <c:axId val="76138752"/>
        <c:axId val="76148736"/>
      </c:barChart>
      <c:lineChart>
        <c:grouping val="standard"/>
        <c:ser>
          <c:idx val="0"/>
          <c:order val="0"/>
          <c:tx>
            <c:strRef>
              <c:f>Sheet1!$A$2</c:f>
              <c:strCache>
                <c:ptCount val="1"/>
                <c:pt idx="0">
                  <c:v>Revenue Income (BE)</c:v>
                </c:pt>
              </c:strCache>
            </c:strRef>
          </c:tx>
          <c:cat>
            <c:strRef>
              <c:f>Sheet1!$B$1:$G$1</c:f>
              <c:strCache>
                <c:ptCount val="6"/>
                <c:pt idx="0">
                  <c:v>2010-11</c:v>
                </c:pt>
                <c:pt idx="1">
                  <c:v>2011-12</c:v>
                </c:pt>
                <c:pt idx="2">
                  <c:v>2012-13</c:v>
                </c:pt>
                <c:pt idx="3">
                  <c:v>2013-14</c:v>
                </c:pt>
                <c:pt idx="4">
                  <c:v>2014-15</c:v>
                </c:pt>
                <c:pt idx="5">
                  <c:v>2015-16</c:v>
                </c:pt>
              </c:strCache>
            </c:strRef>
          </c:cat>
          <c:val>
            <c:numRef>
              <c:f>Sheet1!$B$2:$G$2</c:f>
              <c:numCache>
                <c:formatCode>General</c:formatCode>
                <c:ptCount val="6"/>
                <c:pt idx="0">
                  <c:v>289.3</c:v>
                </c:pt>
                <c:pt idx="1">
                  <c:v>298.7</c:v>
                </c:pt>
                <c:pt idx="2">
                  <c:v>226.5</c:v>
                </c:pt>
                <c:pt idx="3">
                  <c:v>230.1</c:v>
                </c:pt>
                <c:pt idx="4">
                  <c:v>240.4</c:v>
                </c:pt>
                <c:pt idx="5" formatCode="0.0">
                  <c:v>398.74</c:v>
                </c:pt>
              </c:numCache>
            </c:numRef>
          </c:val>
        </c:ser>
        <c:ser>
          <c:idx val="2"/>
          <c:order val="2"/>
          <c:tx>
            <c:strRef>
              <c:f>Sheet1!$A$4</c:f>
              <c:strCache>
                <c:ptCount val="1"/>
                <c:pt idx="0">
                  <c:v>Revenue Expenditure (BE)</c:v>
                </c:pt>
              </c:strCache>
            </c:strRef>
          </c:tx>
          <c:cat>
            <c:strRef>
              <c:f>Sheet1!$B$1:$G$1</c:f>
              <c:strCache>
                <c:ptCount val="6"/>
                <c:pt idx="0">
                  <c:v>2010-11</c:v>
                </c:pt>
                <c:pt idx="1">
                  <c:v>2011-12</c:v>
                </c:pt>
                <c:pt idx="2">
                  <c:v>2012-13</c:v>
                </c:pt>
                <c:pt idx="3">
                  <c:v>2013-14</c:v>
                </c:pt>
                <c:pt idx="4">
                  <c:v>2014-15</c:v>
                </c:pt>
                <c:pt idx="5">
                  <c:v>2015-16</c:v>
                </c:pt>
              </c:strCache>
            </c:strRef>
          </c:cat>
          <c:val>
            <c:numRef>
              <c:f>Sheet1!$B$4:$G$4</c:f>
              <c:numCache>
                <c:formatCode>General</c:formatCode>
                <c:ptCount val="6"/>
                <c:pt idx="0">
                  <c:v>178</c:v>
                </c:pt>
                <c:pt idx="1">
                  <c:v>185.7</c:v>
                </c:pt>
                <c:pt idx="2">
                  <c:v>231</c:v>
                </c:pt>
                <c:pt idx="3">
                  <c:v>253.8</c:v>
                </c:pt>
                <c:pt idx="4">
                  <c:v>230.6</c:v>
                </c:pt>
                <c:pt idx="5" formatCode="0.0">
                  <c:v>253.17</c:v>
                </c:pt>
              </c:numCache>
            </c:numRef>
          </c:val>
        </c:ser>
        <c:ser>
          <c:idx val="4"/>
          <c:order val="4"/>
          <c:tx>
            <c:strRef>
              <c:f>Sheet1!$A$6</c:f>
              <c:strCache>
                <c:ptCount val="1"/>
                <c:pt idx="0">
                  <c:v>Capital Expenditure (BE)</c:v>
                </c:pt>
              </c:strCache>
            </c:strRef>
          </c:tx>
          <c:spPr>
            <a:ln>
              <a:solidFill>
                <a:srgbClr val="00B050"/>
              </a:solidFill>
            </a:ln>
          </c:spPr>
          <c:cat>
            <c:strRef>
              <c:f>Sheet1!$B$1:$G$1</c:f>
              <c:strCache>
                <c:ptCount val="6"/>
                <c:pt idx="0">
                  <c:v>2010-11</c:v>
                </c:pt>
                <c:pt idx="1">
                  <c:v>2011-12</c:v>
                </c:pt>
                <c:pt idx="2">
                  <c:v>2012-13</c:v>
                </c:pt>
                <c:pt idx="3">
                  <c:v>2013-14</c:v>
                </c:pt>
                <c:pt idx="4">
                  <c:v>2014-15</c:v>
                </c:pt>
                <c:pt idx="5">
                  <c:v>2015-16</c:v>
                </c:pt>
              </c:strCache>
            </c:strRef>
          </c:cat>
          <c:val>
            <c:numRef>
              <c:f>Sheet1!$B$6:$G$6</c:f>
              <c:numCache>
                <c:formatCode>General</c:formatCode>
                <c:ptCount val="6"/>
                <c:pt idx="0">
                  <c:v>144.1</c:v>
                </c:pt>
                <c:pt idx="1">
                  <c:v>161</c:v>
                </c:pt>
                <c:pt idx="2">
                  <c:v>206.9</c:v>
                </c:pt>
                <c:pt idx="3">
                  <c:v>253.6</c:v>
                </c:pt>
                <c:pt idx="4">
                  <c:v>225.7</c:v>
                </c:pt>
                <c:pt idx="5" formatCode="0.0">
                  <c:v>247.92000000000002</c:v>
                </c:pt>
              </c:numCache>
            </c:numRef>
          </c:val>
        </c:ser>
        <c:dLbls/>
        <c:marker val="1"/>
        <c:axId val="76138752"/>
        <c:axId val="76148736"/>
      </c:lineChart>
      <c:catAx>
        <c:axId val="76138752"/>
        <c:scaling>
          <c:orientation val="minMax"/>
        </c:scaling>
        <c:axPos val="b"/>
        <c:majorTickMark val="none"/>
        <c:tickLblPos val="nextTo"/>
        <c:crossAx val="76148736"/>
        <c:crosses val="autoZero"/>
        <c:auto val="1"/>
        <c:lblAlgn val="ctr"/>
        <c:lblOffset val="100"/>
      </c:catAx>
      <c:valAx>
        <c:axId val="76148736"/>
        <c:scaling>
          <c:orientation val="minMax"/>
        </c:scaling>
        <c:axPos val="l"/>
        <c:title>
          <c:tx>
            <c:rich>
              <a:bodyPr rot="-5400000" vert="horz"/>
              <a:lstStyle/>
              <a:p>
                <a:pPr>
                  <a:defRPr/>
                </a:pPr>
                <a:r>
                  <a:rPr lang="en-US" dirty="0" smtClean="0"/>
                  <a:t>I</a:t>
                </a:r>
                <a:r>
                  <a:rPr lang="en-US" sz="1400" dirty="0" smtClean="0">
                    <a:latin typeface="Garamond" pitchFamily="18" charset="0"/>
                  </a:rPr>
                  <a:t>n</a:t>
                </a:r>
                <a:r>
                  <a:rPr lang="en-US" sz="1400" baseline="0" dirty="0" smtClean="0">
                    <a:latin typeface="Garamond" pitchFamily="18" charset="0"/>
                  </a:rPr>
                  <a:t> </a:t>
                </a:r>
                <a:r>
                  <a:rPr lang="en-US" sz="1400" baseline="0" dirty="0" err="1" smtClean="0">
                    <a:latin typeface="Garamond" pitchFamily="18" charset="0"/>
                  </a:rPr>
                  <a:t>Rs</a:t>
                </a:r>
                <a:r>
                  <a:rPr lang="en-US" sz="1400" baseline="0" dirty="0" smtClean="0">
                    <a:latin typeface="Garamond" pitchFamily="18" charset="0"/>
                  </a:rPr>
                  <a:t>  Cr</a:t>
                </a:r>
                <a:endParaRPr lang="en-US" dirty="0">
                  <a:latin typeface="Garamond" pitchFamily="18" charset="0"/>
                </a:endParaRPr>
              </a:p>
            </c:rich>
          </c:tx>
          <c:layout/>
        </c:title>
        <c:numFmt formatCode="General" sourceLinked="1"/>
        <c:majorTickMark val="none"/>
        <c:tickLblPos val="nextTo"/>
        <c:spPr>
          <a:ln w="9525">
            <a:noFill/>
          </a:ln>
        </c:spPr>
        <c:txPr>
          <a:bodyPr/>
          <a:lstStyle/>
          <a:p>
            <a:pPr>
              <a:defRPr sz="1400">
                <a:latin typeface="Garamond" pitchFamily="18" charset="0"/>
              </a:defRPr>
            </a:pPr>
            <a:endParaRPr lang="en-US"/>
          </a:p>
        </c:txPr>
        <c:crossAx val="76138752"/>
        <c:crosses val="autoZero"/>
        <c:crossBetween val="between"/>
      </c:valAx>
    </c:plotArea>
    <c:legend>
      <c:legendPos val="b"/>
      <c:layout/>
    </c:legend>
    <c:plotVisOnly val="1"/>
    <c:dispBlanksAs val="gap"/>
  </c:chart>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IN"/>
  <c:chart>
    <c:autoTitleDeleted val="1"/>
    <c:plotArea>
      <c:layout/>
      <c:barChart>
        <c:barDir val="col"/>
        <c:grouping val="clustered"/>
        <c:ser>
          <c:idx val="0"/>
          <c:order val="0"/>
          <c:tx>
            <c:strRef>
              <c:f>Sheet1!$A$8</c:f>
              <c:strCache>
                <c:ptCount val="1"/>
                <c:pt idx="0">
                  <c:v>Revenue Income</c:v>
                </c:pt>
              </c:strCache>
            </c:strRef>
          </c:tx>
          <c:cat>
            <c:multiLvlStrRef>
              <c:f>Sheet1!$B$1:$G$2</c:f>
              <c:multiLvlStrCache>
                <c:ptCount val="6"/>
                <c:lvl>
                  <c:pt idx="0">
                    <c:v>Actuals</c:v>
                  </c:pt>
                  <c:pt idx="1">
                    <c:v>Actuals</c:v>
                  </c:pt>
                  <c:pt idx="2">
                    <c:v>Actuals</c:v>
                  </c:pt>
                  <c:pt idx="3">
                    <c:v>Actuals</c:v>
                  </c:pt>
                  <c:pt idx="4">
                    <c:v>Budgeted</c:v>
                  </c:pt>
                  <c:pt idx="5">
                    <c:v>Budgeted</c:v>
                  </c:pt>
                </c:lvl>
                <c:lvl>
                  <c:pt idx="0">
                    <c:v>2010-11</c:v>
                  </c:pt>
                  <c:pt idx="1">
                    <c:v>2011-12</c:v>
                  </c:pt>
                  <c:pt idx="2">
                    <c:v>2012-13</c:v>
                  </c:pt>
                  <c:pt idx="3">
                    <c:v>2013-14</c:v>
                  </c:pt>
                  <c:pt idx="4">
                    <c:v>2014-15</c:v>
                  </c:pt>
                  <c:pt idx="5">
                    <c:v>2015-16</c:v>
                  </c:pt>
                </c:lvl>
              </c:multiLvlStrCache>
            </c:multiLvlStrRef>
          </c:cat>
          <c:val>
            <c:numRef>
              <c:f>Sheet1!$B$8:$G$8</c:f>
              <c:numCache>
                <c:formatCode>General</c:formatCode>
                <c:ptCount val="6"/>
                <c:pt idx="0">
                  <c:v>100</c:v>
                </c:pt>
                <c:pt idx="1">
                  <c:v>100</c:v>
                </c:pt>
                <c:pt idx="2">
                  <c:v>100</c:v>
                </c:pt>
                <c:pt idx="3">
                  <c:v>100</c:v>
                </c:pt>
                <c:pt idx="4">
                  <c:v>100</c:v>
                </c:pt>
                <c:pt idx="5">
                  <c:v>200</c:v>
                </c:pt>
              </c:numCache>
            </c:numRef>
          </c:val>
        </c:ser>
        <c:ser>
          <c:idx val="1"/>
          <c:order val="1"/>
          <c:tx>
            <c:strRef>
              <c:f>Sheet1!$A$9</c:f>
              <c:strCache>
                <c:ptCount val="1"/>
                <c:pt idx="0">
                  <c:v>Revenue Expenditure</c:v>
                </c:pt>
              </c:strCache>
            </c:strRef>
          </c:tx>
          <c:cat>
            <c:multiLvlStrRef>
              <c:f>Sheet1!$B$1:$G$2</c:f>
              <c:multiLvlStrCache>
                <c:ptCount val="6"/>
                <c:lvl>
                  <c:pt idx="0">
                    <c:v>Actuals</c:v>
                  </c:pt>
                  <c:pt idx="1">
                    <c:v>Actuals</c:v>
                  </c:pt>
                  <c:pt idx="2">
                    <c:v>Actuals</c:v>
                  </c:pt>
                  <c:pt idx="3">
                    <c:v>Actuals</c:v>
                  </c:pt>
                  <c:pt idx="4">
                    <c:v>Budgeted</c:v>
                  </c:pt>
                  <c:pt idx="5">
                    <c:v>Budgeted</c:v>
                  </c:pt>
                </c:lvl>
                <c:lvl>
                  <c:pt idx="0">
                    <c:v>2010-11</c:v>
                  </c:pt>
                  <c:pt idx="1">
                    <c:v>2011-12</c:v>
                  </c:pt>
                  <c:pt idx="2">
                    <c:v>2012-13</c:v>
                  </c:pt>
                  <c:pt idx="3">
                    <c:v>2013-14</c:v>
                  </c:pt>
                  <c:pt idx="4">
                    <c:v>2014-15</c:v>
                  </c:pt>
                  <c:pt idx="5">
                    <c:v>2015-16</c:v>
                  </c:pt>
                </c:lvl>
              </c:multiLvlStrCache>
            </c:multiLvlStrRef>
          </c:cat>
          <c:val>
            <c:numRef>
              <c:f>Sheet1!$B$9:$G$9</c:f>
              <c:numCache>
                <c:formatCode>General</c:formatCode>
                <c:ptCount val="6"/>
                <c:pt idx="0">
                  <c:v>100</c:v>
                </c:pt>
                <c:pt idx="1">
                  <c:v>100</c:v>
                </c:pt>
                <c:pt idx="2">
                  <c:v>200</c:v>
                </c:pt>
                <c:pt idx="3">
                  <c:v>200</c:v>
                </c:pt>
                <c:pt idx="4">
                  <c:v>200</c:v>
                </c:pt>
                <c:pt idx="5">
                  <c:v>200</c:v>
                </c:pt>
              </c:numCache>
            </c:numRef>
          </c:val>
        </c:ser>
        <c:ser>
          <c:idx val="2"/>
          <c:order val="2"/>
          <c:tx>
            <c:strRef>
              <c:f>Sheet1!$A$10</c:f>
              <c:strCache>
                <c:ptCount val="1"/>
                <c:pt idx="0">
                  <c:v>Capital Expenditure</c:v>
                </c:pt>
              </c:strCache>
            </c:strRef>
          </c:tx>
          <c:cat>
            <c:multiLvlStrRef>
              <c:f>Sheet1!$B$1:$G$2</c:f>
              <c:multiLvlStrCache>
                <c:ptCount val="6"/>
                <c:lvl>
                  <c:pt idx="0">
                    <c:v>Actuals</c:v>
                  </c:pt>
                  <c:pt idx="1">
                    <c:v>Actuals</c:v>
                  </c:pt>
                  <c:pt idx="2">
                    <c:v>Actuals</c:v>
                  </c:pt>
                  <c:pt idx="3">
                    <c:v>Actuals</c:v>
                  </c:pt>
                  <c:pt idx="4">
                    <c:v>Budgeted</c:v>
                  </c:pt>
                  <c:pt idx="5">
                    <c:v>Budgeted</c:v>
                  </c:pt>
                </c:lvl>
                <c:lvl>
                  <c:pt idx="0">
                    <c:v>2010-11</c:v>
                  </c:pt>
                  <c:pt idx="1">
                    <c:v>2011-12</c:v>
                  </c:pt>
                  <c:pt idx="2">
                    <c:v>2012-13</c:v>
                  </c:pt>
                  <c:pt idx="3">
                    <c:v>2013-14</c:v>
                  </c:pt>
                  <c:pt idx="4">
                    <c:v>2014-15</c:v>
                  </c:pt>
                  <c:pt idx="5">
                    <c:v>2015-16</c:v>
                  </c:pt>
                </c:lvl>
              </c:multiLvlStrCache>
            </c:multiLvlStrRef>
          </c:cat>
          <c:val>
            <c:numRef>
              <c:f>Sheet1!$B$10:$G$10</c:f>
              <c:numCache>
                <c:formatCode>General</c:formatCode>
                <c:ptCount val="6"/>
                <c:pt idx="0">
                  <c:v>200</c:v>
                </c:pt>
                <c:pt idx="1">
                  <c:v>300</c:v>
                </c:pt>
                <c:pt idx="2">
                  <c:v>200</c:v>
                </c:pt>
                <c:pt idx="3">
                  <c:v>300</c:v>
                </c:pt>
                <c:pt idx="4">
                  <c:v>600</c:v>
                </c:pt>
                <c:pt idx="5">
                  <c:v>600</c:v>
                </c:pt>
              </c:numCache>
            </c:numRef>
          </c:val>
        </c:ser>
        <c:dLbls>
          <c:showVal val="1"/>
        </c:dLbls>
        <c:overlap val="-25"/>
        <c:axId val="164784384"/>
        <c:axId val="164982784"/>
      </c:barChart>
      <c:catAx>
        <c:axId val="164784384"/>
        <c:scaling>
          <c:orientation val="minMax"/>
        </c:scaling>
        <c:axPos val="b"/>
        <c:majorTickMark val="none"/>
        <c:tickLblPos val="nextTo"/>
        <c:crossAx val="164982784"/>
        <c:crosses val="autoZero"/>
        <c:auto val="1"/>
        <c:lblAlgn val="ctr"/>
        <c:lblOffset val="100"/>
      </c:catAx>
      <c:valAx>
        <c:axId val="164982784"/>
        <c:scaling>
          <c:orientation val="minMax"/>
        </c:scaling>
        <c:delete val="1"/>
        <c:axPos val="l"/>
        <c:numFmt formatCode="General" sourceLinked="1"/>
        <c:tickLblPos val="none"/>
        <c:crossAx val="164784384"/>
        <c:crosses val="autoZero"/>
        <c:crossBetween val="between"/>
      </c:valAx>
    </c:plotArea>
    <c:legend>
      <c:legendPos val="t"/>
      <c:layout/>
    </c:legend>
    <c:plotVisOnly val="1"/>
    <c:dispBlanksAs val="gap"/>
  </c:chart>
  <c:txPr>
    <a:bodyPr/>
    <a:lstStyle/>
    <a:p>
      <a:pPr>
        <a:defRPr sz="1400">
          <a:latin typeface="Garamond" pitchFamily="18" charset="0"/>
        </a:defRPr>
      </a:pPr>
      <a:endParaRPr lang="en-US"/>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lang val="en-IN"/>
  <c:chart>
    <c:autoTitleDeleted val="1"/>
    <c:plotArea>
      <c:layout/>
      <c:barChart>
        <c:barDir val="col"/>
        <c:grouping val="clustered"/>
        <c:ser>
          <c:idx val="0"/>
          <c:order val="0"/>
          <c:tx>
            <c:strRef>
              <c:f>'Waste management'!$A$11</c:f>
              <c:strCache>
                <c:ptCount val="1"/>
                <c:pt idx="0">
                  <c:v>Revenue Income</c:v>
                </c:pt>
              </c:strCache>
            </c:strRef>
          </c:tx>
          <c:dLbls>
            <c:txPr>
              <a:bodyPr/>
              <a:lstStyle/>
              <a:p>
                <a:pPr>
                  <a:defRPr b="1"/>
                </a:pPr>
                <a:endParaRPr lang="en-US"/>
              </a:p>
            </c:txPr>
            <c:showVal val="1"/>
          </c:dLbls>
          <c:cat>
            <c:multiLvlStrRef>
              <c:f>'Waste management'!$B$1:$G$2</c:f>
              <c:multiLvlStrCache>
                <c:ptCount val="6"/>
                <c:lvl>
                  <c:pt idx="0">
                    <c:v>Actuals</c:v>
                  </c:pt>
                  <c:pt idx="1">
                    <c:v>Actuals</c:v>
                  </c:pt>
                  <c:pt idx="2">
                    <c:v>Actuals</c:v>
                  </c:pt>
                  <c:pt idx="3">
                    <c:v>Actuals</c:v>
                  </c:pt>
                  <c:pt idx="4">
                    <c:v>Budgeted</c:v>
                  </c:pt>
                  <c:pt idx="5">
                    <c:v>Budgeted</c:v>
                  </c:pt>
                </c:lvl>
                <c:lvl>
                  <c:pt idx="0">
                    <c:v>2010-11</c:v>
                  </c:pt>
                  <c:pt idx="1">
                    <c:v>2011-12</c:v>
                  </c:pt>
                  <c:pt idx="2">
                    <c:v>2012-13</c:v>
                  </c:pt>
                  <c:pt idx="3">
                    <c:v>2013-14</c:v>
                  </c:pt>
                  <c:pt idx="4">
                    <c:v>2014-15</c:v>
                  </c:pt>
                  <c:pt idx="5">
                    <c:v>2015-16</c:v>
                  </c:pt>
                </c:lvl>
              </c:multiLvlStrCache>
            </c:multiLvlStrRef>
          </c:cat>
          <c:val>
            <c:numRef>
              <c:f>'Waste management'!$B$11:$G$11</c:f>
              <c:numCache>
                <c:formatCode>General</c:formatCode>
                <c:ptCount val="6"/>
                <c:pt idx="0">
                  <c:v>20</c:v>
                </c:pt>
                <c:pt idx="1">
                  <c:v>20</c:v>
                </c:pt>
                <c:pt idx="2">
                  <c:v>20</c:v>
                </c:pt>
                <c:pt idx="3">
                  <c:v>10</c:v>
                </c:pt>
                <c:pt idx="4">
                  <c:v>20</c:v>
                </c:pt>
                <c:pt idx="5">
                  <c:v>30</c:v>
                </c:pt>
              </c:numCache>
            </c:numRef>
          </c:val>
        </c:ser>
        <c:ser>
          <c:idx val="1"/>
          <c:order val="1"/>
          <c:tx>
            <c:strRef>
              <c:f>'Waste management'!$A$12</c:f>
              <c:strCache>
                <c:ptCount val="1"/>
                <c:pt idx="0">
                  <c:v>Revenue Expenditures</c:v>
                </c:pt>
              </c:strCache>
            </c:strRef>
          </c:tx>
          <c:dLbls>
            <c:txPr>
              <a:bodyPr/>
              <a:lstStyle/>
              <a:p>
                <a:pPr>
                  <a:defRPr b="1"/>
                </a:pPr>
                <a:endParaRPr lang="en-US"/>
              </a:p>
            </c:txPr>
            <c:showVal val="1"/>
          </c:dLbls>
          <c:cat>
            <c:multiLvlStrRef>
              <c:f>'Waste management'!$B$1:$G$2</c:f>
              <c:multiLvlStrCache>
                <c:ptCount val="6"/>
                <c:lvl>
                  <c:pt idx="0">
                    <c:v>Actuals</c:v>
                  </c:pt>
                  <c:pt idx="1">
                    <c:v>Actuals</c:v>
                  </c:pt>
                  <c:pt idx="2">
                    <c:v>Actuals</c:v>
                  </c:pt>
                  <c:pt idx="3">
                    <c:v>Actuals</c:v>
                  </c:pt>
                  <c:pt idx="4">
                    <c:v>Budgeted</c:v>
                  </c:pt>
                  <c:pt idx="5">
                    <c:v>Budgeted</c:v>
                  </c:pt>
                </c:lvl>
                <c:lvl>
                  <c:pt idx="0">
                    <c:v>2010-11</c:v>
                  </c:pt>
                  <c:pt idx="1">
                    <c:v>2011-12</c:v>
                  </c:pt>
                  <c:pt idx="2">
                    <c:v>2012-13</c:v>
                  </c:pt>
                  <c:pt idx="3">
                    <c:v>2013-14</c:v>
                  </c:pt>
                  <c:pt idx="4">
                    <c:v>2014-15</c:v>
                  </c:pt>
                  <c:pt idx="5">
                    <c:v>2015-16</c:v>
                  </c:pt>
                </c:lvl>
              </c:multiLvlStrCache>
            </c:multiLvlStrRef>
          </c:cat>
          <c:val>
            <c:numRef>
              <c:f>'Waste management'!$B$12:$G$12</c:f>
              <c:numCache>
                <c:formatCode>General</c:formatCode>
                <c:ptCount val="6"/>
                <c:pt idx="0">
                  <c:v>140</c:v>
                </c:pt>
                <c:pt idx="1">
                  <c:v>160</c:v>
                </c:pt>
                <c:pt idx="2">
                  <c:v>180</c:v>
                </c:pt>
                <c:pt idx="3">
                  <c:v>200</c:v>
                </c:pt>
                <c:pt idx="4">
                  <c:v>220</c:v>
                </c:pt>
                <c:pt idx="5">
                  <c:v>260</c:v>
                </c:pt>
              </c:numCache>
            </c:numRef>
          </c:val>
        </c:ser>
        <c:dLbls>
          <c:showVal val="1"/>
        </c:dLbls>
        <c:overlap val="-25"/>
        <c:axId val="81749504"/>
        <c:axId val="81751040"/>
      </c:barChart>
      <c:catAx>
        <c:axId val="81749504"/>
        <c:scaling>
          <c:orientation val="minMax"/>
        </c:scaling>
        <c:axPos val="b"/>
        <c:majorTickMark val="none"/>
        <c:tickLblPos val="nextTo"/>
        <c:txPr>
          <a:bodyPr/>
          <a:lstStyle/>
          <a:p>
            <a:pPr>
              <a:defRPr b="1"/>
            </a:pPr>
            <a:endParaRPr lang="en-US"/>
          </a:p>
        </c:txPr>
        <c:crossAx val="81751040"/>
        <c:crosses val="autoZero"/>
        <c:auto val="1"/>
        <c:lblAlgn val="ctr"/>
        <c:lblOffset val="100"/>
      </c:catAx>
      <c:valAx>
        <c:axId val="81751040"/>
        <c:scaling>
          <c:orientation val="minMax"/>
        </c:scaling>
        <c:delete val="1"/>
        <c:axPos val="l"/>
        <c:numFmt formatCode="General" sourceLinked="1"/>
        <c:tickLblPos val="none"/>
        <c:crossAx val="81749504"/>
        <c:crosses val="autoZero"/>
        <c:crossBetween val="between"/>
      </c:valAx>
    </c:plotArea>
    <c:legend>
      <c:legendPos val="t"/>
      <c:layout/>
    </c:legend>
    <c:plotVisOnly val="1"/>
    <c:dispBlanksAs val="gap"/>
  </c:chart>
  <c:txPr>
    <a:bodyPr/>
    <a:lstStyle/>
    <a:p>
      <a:pPr>
        <a:defRPr sz="1400">
          <a:latin typeface="Garamond" pitchFamily="18" charset="0"/>
        </a:defRPr>
      </a:pPr>
      <a:endParaRPr lang="en-US"/>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lang val="en-IN"/>
  <c:chart>
    <c:autoTitleDeleted val="1"/>
    <c:plotArea>
      <c:layout/>
      <c:barChart>
        <c:barDir val="col"/>
        <c:grouping val="clustered"/>
        <c:ser>
          <c:idx val="0"/>
          <c:order val="0"/>
          <c:tx>
            <c:strRef>
              <c:f>'Waste management'!$A$15</c:f>
              <c:strCache>
                <c:ptCount val="1"/>
                <c:pt idx="0">
                  <c:v>Capital Expenditures</c:v>
                </c:pt>
              </c:strCache>
            </c:strRef>
          </c:tx>
          <c:spPr>
            <a:solidFill>
              <a:schemeClr val="bg2">
                <a:lumMod val="75000"/>
              </a:schemeClr>
            </a:solidFill>
          </c:spPr>
          <c:dLbls>
            <c:txPr>
              <a:bodyPr/>
              <a:lstStyle/>
              <a:p>
                <a:pPr>
                  <a:defRPr b="1"/>
                </a:pPr>
                <a:endParaRPr lang="en-US"/>
              </a:p>
            </c:txPr>
            <c:showVal val="1"/>
          </c:dLbls>
          <c:cat>
            <c:multiLvlStrRef>
              <c:f>'Waste management'!$B$13:$G$14</c:f>
              <c:multiLvlStrCache>
                <c:ptCount val="6"/>
                <c:lvl>
                  <c:pt idx="0">
                    <c:v>BE</c:v>
                  </c:pt>
                  <c:pt idx="1">
                    <c:v>BE</c:v>
                  </c:pt>
                  <c:pt idx="2">
                    <c:v>BE</c:v>
                  </c:pt>
                  <c:pt idx="3">
                    <c:v>BE</c:v>
                  </c:pt>
                  <c:pt idx="4">
                    <c:v>BE</c:v>
                  </c:pt>
                  <c:pt idx="5">
                    <c:v>BE</c:v>
                  </c:pt>
                </c:lvl>
                <c:lvl>
                  <c:pt idx="0">
                    <c:v>2010-11</c:v>
                  </c:pt>
                  <c:pt idx="1">
                    <c:v>2011-12</c:v>
                  </c:pt>
                  <c:pt idx="2">
                    <c:v>2012-13</c:v>
                  </c:pt>
                  <c:pt idx="3">
                    <c:v>2013-14</c:v>
                  </c:pt>
                  <c:pt idx="4">
                    <c:v>2014-15</c:v>
                  </c:pt>
                  <c:pt idx="5">
                    <c:v>2015-16</c:v>
                  </c:pt>
                </c:lvl>
              </c:multiLvlStrCache>
            </c:multiLvlStrRef>
          </c:cat>
          <c:val>
            <c:numRef>
              <c:f>'Waste management'!$B$15:$G$15</c:f>
              <c:numCache>
                <c:formatCode>General</c:formatCode>
                <c:ptCount val="6"/>
                <c:pt idx="0">
                  <c:v>110</c:v>
                </c:pt>
                <c:pt idx="1">
                  <c:v>60</c:v>
                </c:pt>
                <c:pt idx="2">
                  <c:v>60</c:v>
                </c:pt>
                <c:pt idx="3">
                  <c:v>60</c:v>
                </c:pt>
                <c:pt idx="4">
                  <c:v>60</c:v>
                </c:pt>
                <c:pt idx="5">
                  <c:v>120</c:v>
                </c:pt>
              </c:numCache>
            </c:numRef>
          </c:val>
        </c:ser>
        <c:dLbls>
          <c:showVal val="1"/>
        </c:dLbls>
        <c:overlap val="-25"/>
        <c:axId val="81800192"/>
        <c:axId val="81806080"/>
      </c:barChart>
      <c:catAx>
        <c:axId val="81800192"/>
        <c:scaling>
          <c:orientation val="minMax"/>
        </c:scaling>
        <c:axPos val="b"/>
        <c:majorTickMark val="none"/>
        <c:tickLblPos val="nextTo"/>
        <c:txPr>
          <a:bodyPr/>
          <a:lstStyle/>
          <a:p>
            <a:pPr>
              <a:defRPr b="1"/>
            </a:pPr>
            <a:endParaRPr lang="en-US"/>
          </a:p>
        </c:txPr>
        <c:crossAx val="81806080"/>
        <c:crosses val="autoZero"/>
        <c:auto val="1"/>
        <c:lblAlgn val="ctr"/>
        <c:lblOffset val="100"/>
      </c:catAx>
      <c:valAx>
        <c:axId val="81806080"/>
        <c:scaling>
          <c:orientation val="minMax"/>
        </c:scaling>
        <c:delete val="1"/>
        <c:axPos val="l"/>
        <c:numFmt formatCode="General" sourceLinked="1"/>
        <c:tickLblPos val="none"/>
        <c:crossAx val="81800192"/>
        <c:crosses val="autoZero"/>
        <c:crossBetween val="between"/>
      </c:valAx>
    </c:plotArea>
    <c:legend>
      <c:legendPos val="t"/>
      <c:layout/>
    </c:legend>
    <c:plotVisOnly val="1"/>
    <c:dispBlanksAs val="gap"/>
  </c:chart>
  <c:txPr>
    <a:bodyPr/>
    <a:lstStyle/>
    <a:p>
      <a:pPr>
        <a:defRPr sz="1400">
          <a:latin typeface="Garamond" pitchFamily="18" charset="0"/>
        </a:defRPr>
      </a:pPr>
      <a:endParaRPr lang="en-US"/>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lang val="en-IN"/>
  <c:pivotSource>
    <c:name>[1516 SC Budget Data- Working file.xlsx]Slum_total!PivotTable4</c:name>
    <c:fmtId val="-1"/>
  </c:pivotSource>
  <c:chart>
    <c:autoTitleDeleted val="1"/>
    <c:pivotFmts>
      <c:pivotFmt>
        <c:idx val="0"/>
        <c:marker>
          <c:symbol val="none"/>
        </c:marker>
        <c:dLbl>
          <c:idx val="0"/>
          <c:spPr/>
          <c:txPr>
            <a:bodyPr/>
            <a:lstStyle/>
            <a:p>
              <a:pPr>
                <a:defRPr/>
              </a:pPr>
              <a:endParaRPr lang="en-US"/>
            </a:p>
          </c:txPr>
          <c:showPercent val="1"/>
        </c:dLbl>
      </c:pivotFmt>
      <c:pivotFmt>
        <c:idx val="1"/>
        <c:marker>
          <c:symbol val="none"/>
        </c:marker>
        <c:dLbl>
          <c:idx val="0"/>
          <c:spPr/>
          <c:txPr>
            <a:bodyPr/>
            <a:lstStyle/>
            <a:p>
              <a:pPr>
                <a:defRPr/>
              </a:pPr>
              <a:endParaRPr lang="en-US"/>
            </a:p>
          </c:txPr>
          <c:showPercent val="1"/>
        </c:dLbl>
      </c:pivotFmt>
      <c:pivotFmt>
        <c:idx val="2"/>
        <c:marker>
          <c:symbol val="none"/>
        </c:marker>
        <c:dLbl>
          <c:idx val="0"/>
          <c:spPr/>
          <c:txPr>
            <a:bodyPr/>
            <a:lstStyle/>
            <a:p>
              <a:pPr>
                <a:defRPr/>
              </a:pPr>
              <a:endParaRPr lang="en-US"/>
            </a:p>
          </c:txPr>
          <c:showPercent val="1"/>
        </c:dLbl>
      </c:pivotFmt>
    </c:pivotFmts>
    <c:plotArea>
      <c:layout/>
      <c:pieChart>
        <c:varyColors val="1"/>
        <c:ser>
          <c:idx val="0"/>
          <c:order val="0"/>
          <c:tx>
            <c:strRef>
              <c:f>Slum_total!$J$50</c:f>
              <c:strCache>
                <c:ptCount val="1"/>
                <c:pt idx="0">
                  <c:v>Total</c:v>
                </c:pt>
              </c:strCache>
            </c:strRef>
          </c:tx>
          <c:cat>
            <c:strRef>
              <c:f>Slum_total!$I$51:$I$56</c:f>
              <c:strCache>
                <c:ptCount val="5"/>
                <c:pt idx="0">
                  <c:v>Construction of Toilets</c:v>
                </c:pt>
                <c:pt idx="1">
                  <c:v>Development works</c:v>
                </c:pt>
                <c:pt idx="2">
                  <c:v>Improvements in Dalit vasti</c:v>
                </c:pt>
                <c:pt idx="3">
                  <c:v>SRA</c:v>
                </c:pt>
                <c:pt idx="4">
                  <c:v>Ward office works</c:v>
                </c:pt>
              </c:strCache>
            </c:strRef>
          </c:cat>
          <c:val>
            <c:numRef>
              <c:f>Slum_total!$J$51:$J$56</c:f>
              <c:numCache>
                <c:formatCode>General</c:formatCode>
                <c:ptCount val="5"/>
                <c:pt idx="0">
                  <c:v>2238</c:v>
                </c:pt>
                <c:pt idx="1">
                  <c:v>2988</c:v>
                </c:pt>
                <c:pt idx="2">
                  <c:v>410</c:v>
                </c:pt>
                <c:pt idx="3">
                  <c:v>60</c:v>
                </c:pt>
                <c:pt idx="4">
                  <c:v>124</c:v>
                </c:pt>
              </c:numCache>
            </c:numRef>
          </c:val>
        </c:ser>
        <c:dLbls>
          <c:showPercent val="1"/>
        </c:dLbls>
        <c:firstSliceAng val="0"/>
      </c:pieChart>
    </c:plotArea>
    <c:legend>
      <c:legendPos val="r"/>
      <c:layout>
        <c:manualLayout>
          <c:xMode val="edge"/>
          <c:yMode val="edge"/>
          <c:x val="0.6654193979172629"/>
          <c:y val="0.12861515748031502"/>
          <c:w val="0.30713888888888907"/>
          <c:h val="0.59811497521143087"/>
        </c:manualLayout>
      </c:layout>
    </c:legend>
    <c:plotVisOnly val="1"/>
    <c:dispBlanksAs val="zero"/>
  </c:chart>
  <c:txPr>
    <a:bodyPr/>
    <a:lstStyle/>
    <a:p>
      <a:pPr>
        <a:defRPr sz="1400">
          <a:latin typeface="Garamond" pitchFamily="18" charset="0"/>
        </a:defRPr>
      </a:pPr>
      <a:endParaRPr lang="en-US"/>
    </a:p>
  </c:txPr>
  <c:externalData r:id="rId1"/>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29.xml><?xml version="1.0" encoding="utf-8"?>
<c:chartSpace xmlns:c="http://schemas.openxmlformats.org/drawingml/2006/chart" xmlns:a="http://schemas.openxmlformats.org/drawingml/2006/main" xmlns:r="http://schemas.openxmlformats.org/officeDocument/2006/relationships">
  <c:lang val="en-IN"/>
  <c:chart>
    <c:autoTitleDeleted val="1"/>
    <c:plotArea>
      <c:layout/>
      <c:barChart>
        <c:barDir val="col"/>
        <c:grouping val="clustered"/>
        <c:ser>
          <c:idx val="0"/>
          <c:order val="0"/>
          <c:tx>
            <c:strRef>
              <c:f>Sheet1!$A$19</c:f>
              <c:strCache>
                <c:ptCount val="1"/>
                <c:pt idx="0">
                  <c:v>Revenue Income</c:v>
                </c:pt>
              </c:strCache>
            </c:strRef>
          </c:tx>
          <c:cat>
            <c:multiLvlStrRef>
              <c:f>Sheet1!$B$1:$G$2</c:f>
              <c:multiLvlStrCache>
                <c:ptCount val="6"/>
                <c:lvl>
                  <c:pt idx="0">
                    <c:v>Budgeted</c:v>
                  </c:pt>
                  <c:pt idx="1">
                    <c:v>Budgeted</c:v>
                  </c:pt>
                  <c:pt idx="2">
                    <c:v>Budgeted</c:v>
                  </c:pt>
                  <c:pt idx="3">
                    <c:v>Budgeted</c:v>
                  </c:pt>
                  <c:pt idx="4">
                    <c:v>Budgeted</c:v>
                  </c:pt>
                  <c:pt idx="5">
                    <c:v>Budgeted</c:v>
                  </c:pt>
                </c:lvl>
                <c:lvl>
                  <c:pt idx="0">
                    <c:v>2010-11</c:v>
                  </c:pt>
                  <c:pt idx="1">
                    <c:v>2011-12</c:v>
                  </c:pt>
                  <c:pt idx="2">
                    <c:v>2012-13</c:v>
                  </c:pt>
                  <c:pt idx="3">
                    <c:v>2013-14</c:v>
                  </c:pt>
                  <c:pt idx="4">
                    <c:v>2014-15</c:v>
                  </c:pt>
                  <c:pt idx="5">
                    <c:v>2015-16</c:v>
                  </c:pt>
                </c:lvl>
              </c:multiLvlStrCache>
            </c:multiLvlStrRef>
          </c:cat>
          <c:val>
            <c:numRef>
              <c:f>Sheet1!$B$19:$G$19</c:f>
              <c:numCache>
                <c:formatCode>General</c:formatCode>
                <c:ptCount val="6"/>
                <c:pt idx="0">
                  <c:v>600</c:v>
                </c:pt>
                <c:pt idx="1">
                  <c:v>400</c:v>
                </c:pt>
                <c:pt idx="2">
                  <c:v>400</c:v>
                </c:pt>
                <c:pt idx="3">
                  <c:v>400</c:v>
                </c:pt>
                <c:pt idx="4">
                  <c:v>400</c:v>
                </c:pt>
                <c:pt idx="5">
                  <c:v>400</c:v>
                </c:pt>
              </c:numCache>
            </c:numRef>
          </c:val>
        </c:ser>
        <c:ser>
          <c:idx val="1"/>
          <c:order val="1"/>
          <c:tx>
            <c:strRef>
              <c:f>Sheet1!$A$20</c:f>
              <c:strCache>
                <c:ptCount val="1"/>
                <c:pt idx="0">
                  <c:v>Revenue Expenditure</c:v>
                </c:pt>
              </c:strCache>
            </c:strRef>
          </c:tx>
          <c:cat>
            <c:multiLvlStrRef>
              <c:f>Sheet1!$B$1:$G$2</c:f>
              <c:multiLvlStrCache>
                <c:ptCount val="6"/>
                <c:lvl>
                  <c:pt idx="0">
                    <c:v>Budgeted</c:v>
                  </c:pt>
                  <c:pt idx="1">
                    <c:v>Budgeted</c:v>
                  </c:pt>
                  <c:pt idx="2">
                    <c:v>Budgeted</c:v>
                  </c:pt>
                  <c:pt idx="3">
                    <c:v>Budgeted</c:v>
                  </c:pt>
                  <c:pt idx="4">
                    <c:v>Budgeted</c:v>
                  </c:pt>
                  <c:pt idx="5">
                    <c:v>Budgeted</c:v>
                  </c:pt>
                </c:lvl>
                <c:lvl>
                  <c:pt idx="0">
                    <c:v>2010-11</c:v>
                  </c:pt>
                  <c:pt idx="1">
                    <c:v>2011-12</c:v>
                  </c:pt>
                  <c:pt idx="2">
                    <c:v>2012-13</c:v>
                  </c:pt>
                  <c:pt idx="3">
                    <c:v>2013-14</c:v>
                  </c:pt>
                  <c:pt idx="4">
                    <c:v>2014-15</c:v>
                  </c:pt>
                  <c:pt idx="5">
                    <c:v>2015-16</c:v>
                  </c:pt>
                </c:lvl>
              </c:multiLvlStrCache>
            </c:multiLvlStrRef>
          </c:cat>
          <c:val>
            <c:numRef>
              <c:f>Sheet1!$B$20:$G$20</c:f>
              <c:numCache>
                <c:formatCode>General</c:formatCode>
                <c:ptCount val="6"/>
                <c:pt idx="0">
                  <c:v>100</c:v>
                </c:pt>
                <c:pt idx="1">
                  <c:v>100</c:v>
                </c:pt>
                <c:pt idx="2">
                  <c:v>200</c:v>
                </c:pt>
                <c:pt idx="3">
                  <c:v>200</c:v>
                </c:pt>
                <c:pt idx="4">
                  <c:v>200</c:v>
                </c:pt>
                <c:pt idx="5">
                  <c:v>300</c:v>
                </c:pt>
              </c:numCache>
            </c:numRef>
          </c:val>
        </c:ser>
        <c:ser>
          <c:idx val="2"/>
          <c:order val="2"/>
          <c:tx>
            <c:strRef>
              <c:f>Sheet1!$A$21</c:f>
              <c:strCache>
                <c:ptCount val="1"/>
                <c:pt idx="0">
                  <c:v>Capital Expenditure</c:v>
                </c:pt>
              </c:strCache>
            </c:strRef>
          </c:tx>
          <c:cat>
            <c:multiLvlStrRef>
              <c:f>Sheet1!$B$1:$G$2</c:f>
              <c:multiLvlStrCache>
                <c:ptCount val="6"/>
                <c:lvl>
                  <c:pt idx="0">
                    <c:v>Budgeted</c:v>
                  </c:pt>
                  <c:pt idx="1">
                    <c:v>Budgeted</c:v>
                  </c:pt>
                  <c:pt idx="2">
                    <c:v>Budgeted</c:v>
                  </c:pt>
                  <c:pt idx="3">
                    <c:v>Budgeted</c:v>
                  </c:pt>
                  <c:pt idx="4">
                    <c:v>Budgeted</c:v>
                  </c:pt>
                  <c:pt idx="5">
                    <c:v>Budgeted</c:v>
                  </c:pt>
                </c:lvl>
                <c:lvl>
                  <c:pt idx="0">
                    <c:v>2010-11</c:v>
                  </c:pt>
                  <c:pt idx="1">
                    <c:v>2011-12</c:v>
                  </c:pt>
                  <c:pt idx="2">
                    <c:v>2012-13</c:v>
                  </c:pt>
                  <c:pt idx="3">
                    <c:v>2013-14</c:v>
                  </c:pt>
                  <c:pt idx="4">
                    <c:v>2014-15</c:v>
                  </c:pt>
                  <c:pt idx="5">
                    <c:v>2015-16</c:v>
                  </c:pt>
                </c:lvl>
              </c:multiLvlStrCache>
            </c:multiLvlStrRef>
          </c:cat>
          <c:val>
            <c:numRef>
              <c:f>Sheet1!$B$21:$G$21</c:f>
              <c:numCache>
                <c:formatCode>General</c:formatCode>
                <c:ptCount val="6"/>
                <c:pt idx="0">
                  <c:v>1000</c:v>
                </c:pt>
                <c:pt idx="1">
                  <c:v>800</c:v>
                </c:pt>
                <c:pt idx="2">
                  <c:v>800</c:v>
                </c:pt>
                <c:pt idx="3">
                  <c:v>600</c:v>
                </c:pt>
                <c:pt idx="4">
                  <c:v>900</c:v>
                </c:pt>
                <c:pt idx="5">
                  <c:v>900</c:v>
                </c:pt>
              </c:numCache>
            </c:numRef>
          </c:val>
        </c:ser>
        <c:dLbls>
          <c:showVal val="1"/>
        </c:dLbls>
        <c:overlap val="-25"/>
        <c:axId val="81914880"/>
        <c:axId val="81658624"/>
      </c:barChart>
      <c:catAx>
        <c:axId val="81914880"/>
        <c:scaling>
          <c:orientation val="minMax"/>
        </c:scaling>
        <c:axPos val="b"/>
        <c:majorTickMark val="none"/>
        <c:tickLblPos val="nextTo"/>
        <c:crossAx val="81658624"/>
        <c:crosses val="autoZero"/>
        <c:auto val="1"/>
        <c:lblAlgn val="ctr"/>
        <c:lblOffset val="100"/>
      </c:catAx>
      <c:valAx>
        <c:axId val="81658624"/>
        <c:scaling>
          <c:orientation val="minMax"/>
        </c:scaling>
        <c:delete val="1"/>
        <c:axPos val="l"/>
        <c:numFmt formatCode="General" sourceLinked="1"/>
        <c:tickLblPos val="none"/>
        <c:crossAx val="81914880"/>
        <c:crosses val="autoZero"/>
        <c:crossBetween val="between"/>
      </c:valAx>
    </c:plotArea>
    <c:legend>
      <c:legendPos val="t"/>
      <c:layout/>
    </c:legend>
    <c:plotVisOnly val="1"/>
    <c:dispBlanksAs val="gap"/>
  </c:chart>
  <c:txPr>
    <a:bodyPr/>
    <a:lstStyle/>
    <a:p>
      <a:pPr>
        <a:defRPr sz="1400">
          <a:latin typeface="Garamond" pitchFamily="18"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IN"/>
  <c:chart>
    <c:autoTitleDeleted val="1"/>
    <c:plotArea>
      <c:layout/>
      <c:barChart>
        <c:barDir val="col"/>
        <c:grouping val="clustered"/>
        <c:ser>
          <c:idx val="0"/>
          <c:order val="0"/>
          <c:tx>
            <c:strRef>
              <c:f>Sheet1!$A$9</c:f>
              <c:strCache>
                <c:ptCount val="1"/>
                <c:pt idx="0">
                  <c:v>Budget estimates</c:v>
                </c:pt>
              </c:strCache>
            </c:strRef>
          </c:tx>
          <c:cat>
            <c:strRef>
              <c:f>Sheet1!$B$1:$G$1</c:f>
              <c:strCache>
                <c:ptCount val="6"/>
                <c:pt idx="0">
                  <c:v>2010-11</c:v>
                </c:pt>
                <c:pt idx="1">
                  <c:v>2011-12</c:v>
                </c:pt>
                <c:pt idx="2">
                  <c:v>2012-13</c:v>
                </c:pt>
                <c:pt idx="3">
                  <c:v>2013-14</c:v>
                </c:pt>
                <c:pt idx="4">
                  <c:v>2014-15</c:v>
                </c:pt>
                <c:pt idx="5">
                  <c:v>2015-16</c:v>
                </c:pt>
              </c:strCache>
            </c:strRef>
          </c:cat>
          <c:val>
            <c:numRef>
              <c:f>Sheet1!$B$9:$G$9</c:f>
              <c:numCache>
                <c:formatCode>0</c:formatCode>
                <c:ptCount val="6"/>
                <c:pt idx="0">
                  <c:v>3200</c:v>
                </c:pt>
                <c:pt idx="1">
                  <c:v>3200</c:v>
                </c:pt>
                <c:pt idx="2">
                  <c:v>3600</c:v>
                </c:pt>
                <c:pt idx="3">
                  <c:v>4200</c:v>
                </c:pt>
                <c:pt idx="4">
                  <c:v>4200</c:v>
                </c:pt>
                <c:pt idx="5">
                  <c:v>4500</c:v>
                </c:pt>
              </c:numCache>
            </c:numRef>
          </c:val>
        </c:ser>
        <c:ser>
          <c:idx val="1"/>
          <c:order val="1"/>
          <c:tx>
            <c:strRef>
              <c:f>Sheet1!$A$10</c:f>
              <c:strCache>
                <c:ptCount val="1"/>
                <c:pt idx="0">
                  <c:v>Actuals</c:v>
                </c:pt>
              </c:strCache>
            </c:strRef>
          </c:tx>
          <c:dLbls>
            <c:dLblPos val="inEnd"/>
            <c:showVal val="1"/>
          </c:dLbls>
          <c:cat>
            <c:strRef>
              <c:f>Sheet1!$B$1:$G$1</c:f>
              <c:strCache>
                <c:ptCount val="6"/>
                <c:pt idx="0">
                  <c:v>2010-11</c:v>
                </c:pt>
                <c:pt idx="1">
                  <c:v>2011-12</c:v>
                </c:pt>
                <c:pt idx="2">
                  <c:v>2012-13</c:v>
                </c:pt>
                <c:pt idx="3">
                  <c:v>2013-14</c:v>
                </c:pt>
                <c:pt idx="4">
                  <c:v>2014-15</c:v>
                </c:pt>
                <c:pt idx="5">
                  <c:v>2015-16</c:v>
                </c:pt>
              </c:strCache>
            </c:strRef>
          </c:cat>
          <c:val>
            <c:numRef>
              <c:f>Sheet1!$B$10:$G$10</c:f>
              <c:numCache>
                <c:formatCode>0</c:formatCode>
                <c:ptCount val="6"/>
                <c:pt idx="0">
                  <c:v>2300</c:v>
                </c:pt>
                <c:pt idx="1">
                  <c:v>2800</c:v>
                </c:pt>
                <c:pt idx="2">
                  <c:v>3000</c:v>
                </c:pt>
                <c:pt idx="3">
                  <c:v>3000</c:v>
                </c:pt>
              </c:numCache>
            </c:numRef>
          </c:val>
        </c:ser>
        <c:dLbls>
          <c:showVal val="1"/>
        </c:dLbls>
        <c:overlap val="-25"/>
        <c:axId val="65217280"/>
        <c:axId val="65218816"/>
      </c:barChart>
      <c:catAx>
        <c:axId val="65217280"/>
        <c:scaling>
          <c:orientation val="minMax"/>
        </c:scaling>
        <c:axPos val="b"/>
        <c:majorTickMark val="none"/>
        <c:tickLblPos val="nextTo"/>
        <c:crossAx val="65218816"/>
        <c:crosses val="autoZero"/>
        <c:auto val="1"/>
        <c:lblAlgn val="ctr"/>
        <c:lblOffset val="100"/>
      </c:catAx>
      <c:valAx>
        <c:axId val="65218816"/>
        <c:scaling>
          <c:orientation val="minMax"/>
        </c:scaling>
        <c:delete val="1"/>
        <c:axPos val="l"/>
        <c:numFmt formatCode="0" sourceLinked="1"/>
        <c:tickLblPos val="none"/>
        <c:crossAx val="65217280"/>
        <c:crosses val="autoZero"/>
        <c:crossBetween val="between"/>
      </c:valAx>
    </c:plotArea>
    <c:legend>
      <c:legendPos val="t"/>
      <c:layout/>
    </c:legend>
    <c:plotVisOnly val="1"/>
    <c:dispBlanksAs val="gap"/>
  </c:chart>
  <c:txPr>
    <a:bodyPr/>
    <a:lstStyle/>
    <a:p>
      <a:pPr>
        <a:defRPr sz="1600">
          <a:latin typeface="Garamond" pitchFamily="18" charset="0"/>
        </a:defRPr>
      </a:pPr>
      <a:endParaRPr lang="en-US"/>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lang val="en-IN"/>
  <c:chart>
    <c:title>
      <c:tx>
        <c:rich>
          <a:bodyPr/>
          <a:lstStyle/>
          <a:p>
            <a:pPr>
              <a:defRPr/>
            </a:pPr>
            <a:r>
              <a:rPr lang="en-IN"/>
              <a:t>Payments</a:t>
            </a:r>
          </a:p>
        </c:rich>
      </c:tx>
      <c:layout/>
    </c:title>
    <c:plotArea>
      <c:layout/>
      <c:barChart>
        <c:barDir val="bar"/>
        <c:grouping val="clustered"/>
        <c:ser>
          <c:idx val="0"/>
          <c:order val="0"/>
          <c:tx>
            <c:strRef>
              <c:f>'BE vs Actuals'!$E$2</c:f>
              <c:strCache>
                <c:ptCount val="1"/>
                <c:pt idx="0">
                  <c:v>Budget 2015-16 
(Rs Cr)</c:v>
                </c:pt>
              </c:strCache>
            </c:strRef>
          </c:tx>
          <c:dLbls>
            <c:spPr>
              <a:noFill/>
              <a:ln>
                <a:noFill/>
              </a:ln>
              <a:effectLst/>
            </c:spPr>
            <c:showVal val="1"/>
            <c:extLst>
              <c:ext xmlns:c15="http://schemas.microsoft.com/office/drawing/2012/chart" uri="{CE6537A1-D6FC-4f65-9D91-7224C49458BB}">
                <c15:layout/>
                <c15:showLeaderLines val="0"/>
              </c:ext>
            </c:extLst>
          </c:dLbls>
          <c:cat>
            <c:strRef>
              <c:f>'BE vs Actuals'!$A$3:$A$9</c:f>
              <c:strCache>
                <c:ptCount val="7"/>
                <c:pt idx="0">
                  <c:v>Bangalore</c:v>
                </c:pt>
                <c:pt idx="1">
                  <c:v>Chennai</c:v>
                </c:pt>
                <c:pt idx="2">
                  <c:v>Jaipur</c:v>
                </c:pt>
                <c:pt idx="3">
                  <c:v>Surat</c:v>
                </c:pt>
                <c:pt idx="4">
                  <c:v>Hyderabad</c:v>
                </c:pt>
                <c:pt idx="5">
                  <c:v>Mumbai</c:v>
                </c:pt>
                <c:pt idx="6">
                  <c:v>Pune</c:v>
                </c:pt>
              </c:strCache>
            </c:strRef>
          </c:cat>
          <c:val>
            <c:numRef>
              <c:f>'BE vs Actuals'!$E$3:$E$9</c:f>
              <c:numCache>
                <c:formatCode>_(* #,##0_);_(* \(#,##0\);_(* "-"??_);_(@_)</c:formatCode>
                <c:ptCount val="7"/>
                <c:pt idx="0">
                  <c:v>6730</c:v>
                </c:pt>
                <c:pt idx="1">
                  <c:v>4471</c:v>
                </c:pt>
                <c:pt idx="2">
                  <c:v>1214</c:v>
                </c:pt>
                <c:pt idx="3" formatCode="_ * #,##0_ ;_ * \-#,##0_ ;_ * &quot;-&quot;??_ ;_ @_ ">
                  <c:v>4560.2689</c:v>
                </c:pt>
                <c:pt idx="4">
                  <c:v>5550</c:v>
                </c:pt>
                <c:pt idx="5">
                  <c:v>35347</c:v>
                </c:pt>
                <c:pt idx="6">
                  <c:v>4479</c:v>
                </c:pt>
              </c:numCache>
            </c:numRef>
          </c:val>
        </c:ser>
        <c:ser>
          <c:idx val="1"/>
          <c:order val="1"/>
          <c:tx>
            <c:strRef>
              <c:f>'BE vs Actuals'!$F$2</c:f>
              <c:strCache>
                <c:ptCount val="1"/>
                <c:pt idx="0">
                  <c:v>Revised 2014-15 
(Rs Cr)</c:v>
                </c:pt>
              </c:strCache>
            </c:strRef>
          </c:tx>
          <c:dLbls>
            <c:spPr>
              <a:noFill/>
              <a:ln>
                <a:noFill/>
              </a:ln>
              <a:effectLst/>
            </c:spPr>
            <c:showVal val="1"/>
            <c:extLst>
              <c:ext xmlns:c15="http://schemas.microsoft.com/office/drawing/2012/chart" uri="{CE6537A1-D6FC-4f65-9D91-7224C49458BB}">
                <c15:layout/>
                <c15:showLeaderLines val="0"/>
              </c:ext>
            </c:extLst>
          </c:dLbls>
          <c:cat>
            <c:strRef>
              <c:f>'BE vs Actuals'!$A$3:$A$9</c:f>
              <c:strCache>
                <c:ptCount val="7"/>
                <c:pt idx="0">
                  <c:v>Bangalore</c:v>
                </c:pt>
                <c:pt idx="1">
                  <c:v>Chennai</c:v>
                </c:pt>
                <c:pt idx="2">
                  <c:v>Jaipur</c:v>
                </c:pt>
                <c:pt idx="3">
                  <c:v>Surat</c:v>
                </c:pt>
                <c:pt idx="4">
                  <c:v>Hyderabad</c:v>
                </c:pt>
                <c:pt idx="5">
                  <c:v>Mumbai</c:v>
                </c:pt>
                <c:pt idx="6">
                  <c:v>Pune</c:v>
                </c:pt>
              </c:strCache>
            </c:strRef>
          </c:cat>
          <c:val>
            <c:numRef>
              <c:f>'BE vs Actuals'!$F$3:$F$9</c:f>
              <c:numCache>
                <c:formatCode>_(* #,##0_);_(* \(#,##0\);_(* "-"??_);_(@_)</c:formatCode>
                <c:ptCount val="7"/>
                <c:pt idx="0">
                  <c:v>2927</c:v>
                </c:pt>
                <c:pt idx="1">
                  <c:v>4432</c:v>
                </c:pt>
                <c:pt idx="2">
                  <c:v>1083</c:v>
                </c:pt>
                <c:pt idx="3">
                  <c:v>4020</c:v>
                </c:pt>
                <c:pt idx="4">
                  <c:v>4599</c:v>
                </c:pt>
                <c:pt idx="6">
                  <c:v>4150</c:v>
                </c:pt>
              </c:numCache>
            </c:numRef>
          </c:val>
        </c:ser>
        <c:dLbls>
          <c:showVal val="1"/>
        </c:dLbls>
        <c:overlap val="-25"/>
        <c:axId val="82098432"/>
        <c:axId val="82112512"/>
      </c:barChart>
      <c:catAx>
        <c:axId val="82098432"/>
        <c:scaling>
          <c:orientation val="minMax"/>
        </c:scaling>
        <c:axPos val="l"/>
        <c:numFmt formatCode="General" sourceLinked="1"/>
        <c:majorTickMark val="none"/>
        <c:tickLblPos val="nextTo"/>
        <c:crossAx val="82112512"/>
        <c:crosses val="autoZero"/>
        <c:auto val="1"/>
        <c:lblAlgn val="ctr"/>
        <c:lblOffset val="100"/>
      </c:catAx>
      <c:valAx>
        <c:axId val="82112512"/>
        <c:scaling>
          <c:orientation val="minMax"/>
        </c:scaling>
        <c:delete val="1"/>
        <c:axPos val="b"/>
        <c:numFmt formatCode="_(* #,##0_);_(* \(#,##0\);_(* &quot;-&quot;??_);_(@_)" sourceLinked="1"/>
        <c:tickLblPos val="none"/>
        <c:crossAx val="82098432"/>
        <c:crosses val="autoZero"/>
        <c:crossBetween val="between"/>
      </c:valAx>
    </c:plotArea>
    <c:legend>
      <c:legendPos val="t"/>
      <c:layout/>
    </c:legend>
    <c:plotVisOnly val="1"/>
    <c:dispBlanksAs val="gap"/>
  </c:chart>
  <c:spPr>
    <a:noFill/>
    <a:ln>
      <a:solidFill>
        <a:schemeClr val="tx1"/>
      </a:solidFill>
    </a:ln>
  </c:spPr>
  <c:txPr>
    <a:bodyPr/>
    <a:lstStyle/>
    <a:p>
      <a:pPr>
        <a:defRPr sz="1100">
          <a:latin typeface="Garamond" pitchFamily="18" charset="0"/>
        </a:defRPr>
      </a:pPr>
      <a:endParaRPr lang="en-US"/>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lang val="en-IN"/>
  <c:chart>
    <c:title>
      <c:tx>
        <c:rich>
          <a:bodyPr/>
          <a:lstStyle/>
          <a:p>
            <a:pPr>
              <a:defRPr/>
            </a:pPr>
            <a:r>
              <a:rPr lang="en-IN"/>
              <a:t>Receipts </a:t>
            </a:r>
          </a:p>
        </c:rich>
      </c:tx>
      <c:layout/>
    </c:title>
    <c:plotArea>
      <c:layout/>
      <c:barChart>
        <c:barDir val="bar"/>
        <c:grouping val="clustered"/>
        <c:ser>
          <c:idx val="0"/>
          <c:order val="0"/>
          <c:tx>
            <c:strRef>
              <c:f>'BE vs Actuals'!$B$2</c:f>
              <c:strCache>
                <c:ptCount val="1"/>
                <c:pt idx="0">
                  <c:v>Budget 2015-16 
(Rs Cr)</c:v>
                </c:pt>
              </c:strCache>
            </c:strRef>
          </c:tx>
          <c:dLbls>
            <c:spPr>
              <a:noFill/>
              <a:ln>
                <a:noFill/>
              </a:ln>
              <a:effectLst/>
            </c:spPr>
            <c:showVal val="1"/>
            <c:extLst>
              <c:ext xmlns:c15="http://schemas.microsoft.com/office/drawing/2012/chart" uri="{CE6537A1-D6FC-4f65-9D91-7224C49458BB}">
                <c15:layout/>
                <c15:showLeaderLines val="0"/>
              </c:ext>
            </c:extLst>
          </c:dLbls>
          <c:cat>
            <c:strRef>
              <c:f>'BE vs Actuals'!$A$3:$A$9</c:f>
              <c:strCache>
                <c:ptCount val="7"/>
                <c:pt idx="0">
                  <c:v>Bangalore</c:v>
                </c:pt>
                <c:pt idx="1">
                  <c:v>Chennai</c:v>
                </c:pt>
                <c:pt idx="2">
                  <c:v>Jaipur</c:v>
                </c:pt>
                <c:pt idx="3">
                  <c:v>Surat</c:v>
                </c:pt>
                <c:pt idx="4">
                  <c:v>Hyderabad</c:v>
                </c:pt>
                <c:pt idx="5">
                  <c:v>Mumbai</c:v>
                </c:pt>
                <c:pt idx="6">
                  <c:v>Pune</c:v>
                </c:pt>
              </c:strCache>
            </c:strRef>
          </c:cat>
          <c:val>
            <c:numRef>
              <c:f>'BE vs Actuals'!$B$3:$B$9</c:f>
              <c:numCache>
                <c:formatCode>_(* #,##0_);_(* \(#,##0\);_(* "-"??_);_(@_)</c:formatCode>
                <c:ptCount val="7"/>
                <c:pt idx="0">
                  <c:v>6730</c:v>
                </c:pt>
                <c:pt idx="1">
                  <c:v>4447</c:v>
                </c:pt>
                <c:pt idx="2">
                  <c:v>1217</c:v>
                </c:pt>
                <c:pt idx="3" formatCode="_ * #,##0_ ;_ * \-#,##0_ ;_ * &quot;-&quot;??_ ;_ @_ ">
                  <c:v>3597.7799999999997</c:v>
                </c:pt>
                <c:pt idx="4">
                  <c:v>6396</c:v>
                </c:pt>
                <c:pt idx="5">
                  <c:v>35347</c:v>
                </c:pt>
                <c:pt idx="6">
                  <c:v>4479</c:v>
                </c:pt>
              </c:numCache>
            </c:numRef>
          </c:val>
        </c:ser>
        <c:ser>
          <c:idx val="1"/>
          <c:order val="1"/>
          <c:tx>
            <c:strRef>
              <c:f>'BE vs Actuals'!$C$2</c:f>
              <c:strCache>
                <c:ptCount val="1"/>
                <c:pt idx="0">
                  <c:v>Revised 2014-15 
(Rs Cr)</c:v>
                </c:pt>
              </c:strCache>
            </c:strRef>
          </c:tx>
          <c:dLbls>
            <c:spPr>
              <a:noFill/>
              <a:ln>
                <a:noFill/>
              </a:ln>
              <a:effectLst/>
            </c:spPr>
            <c:showVal val="1"/>
            <c:extLst>
              <c:ext xmlns:c15="http://schemas.microsoft.com/office/drawing/2012/chart" uri="{CE6537A1-D6FC-4f65-9D91-7224C49458BB}">
                <c15:layout/>
                <c15:showLeaderLines val="0"/>
              </c:ext>
            </c:extLst>
          </c:dLbls>
          <c:cat>
            <c:strRef>
              <c:f>'BE vs Actuals'!$A$3:$A$9</c:f>
              <c:strCache>
                <c:ptCount val="7"/>
                <c:pt idx="0">
                  <c:v>Bangalore</c:v>
                </c:pt>
                <c:pt idx="1">
                  <c:v>Chennai</c:v>
                </c:pt>
                <c:pt idx="2">
                  <c:v>Jaipur</c:v>
                </c:pt>
                <c:pt idx="3">
                  <c:v>Surat</c:v>
                </c:pt>
                <c:pt idx="4">
                  <c:v>Hyderabad</c:v>
                </c:pt>
                <c:pt idx="5">
                  <c:v>Mumbai</c:v>
                </c:pt>
                <c:pt idx="6">
                  <c:v>Pune</c:v>
                </c:pt>
              </c:strCache>
            </c:strRef>
          </c:cat>
          <c:val>
            <c:numRef>
              <c:f>'BE vs Actuals'!$C$3:$C$9</c:f>
              <c:numCache>
                <c:formatCode>_(* #,##0_);_(* \(#,##0\);_(* "-"??_);_(@_)</c:formatCode>
                <c:ptCount val="7"/>
                <c:pt idx="0">
                  <c:v>2894</c:v>
                </c:pt>
                <c:pt idx="1">
                  <c:v>3960</c:v>
                </c:pt>
                <c:pt idx="2">
                  <c:v>1115</c:v>
                </c:pt>
                <c:pt idx="3">
                  <c:v>3205.4528</c:v>
                </c:pt>
                <c:pt idx="4">
                  <c:v>5688</c:v>
                </c:pt>
                <c:pt idx="6">
                  <c:v>4150</c:v>
                </c:pt>
              </c:numCache>
            </c:numRef>
          </c:val>
        </c:ser>
        <c:dLbls>
          <c:showVal val="1"/>
        </c:dLbls>
        <c:axId val="82151296"/>
        <c:axId val="82152832"/>
      </c:barChart>
      <c:catAx>
        <c:axId val="82151296"/>
        <c:scaling>
          <c:orientation val="minMax"/>
        </c:scaling>
        <c:axPos val="l"/>
        <c:numFmt formatCode="General" sourceLinked="0"/>
        <c:majorTickMark val="none"/>
        <c:tickLblPos val="nextTo"/>
        <c:crossAx val="82152832"/>
        <c:crosses val="autoZero"/>
        <c:auto val="1"/>
        <c:lblAlgn val="ctr"/>
        <c:lblOffset val="100"/>
      </c:catAx>
      <c:valAx>
        <c:axId val="82152832"/>
        <c:scaling>
          <c:orientation val="minMax"/>
        </c:scaling>
        <c:delete val="1"/>
        <c:axPos val="b"/>
        <c:numFmt formatCode="_(* #,##0_);_(* \(#,##0\);_(* &quot;-&quot;??_);_(@_)" sourceLinked="1"/>
        <c:tickLblPos val="none"/>
        <c:crossAx val="82151296"/>
        <c:crosses val="autoZero"/>
        <c:crossBetween val="between"/>
      </c:valAx>
    </c:plotArea>
    <c:legend>
      <c:legendPos val="t"/>
      <c:layout/>
    </c:legend>
    <c:plotVisOnly val="1"/>
    <c:dispBlanksAs val="gap"/>
  </c:chart>
  <c:spPr>
    <a:ln>
      <a:solidFill>
        <a:schemeClr val="tx1"/>
      </a:solidFill>
    </a:ln>
  </c:spPr>
  <c:txPr>
    <a:bodyPr/>
    <a:lstStyle/>
    <a:p>
      <a:pPr>
        <a:defRPr sz="1100">
          <a:latin typeface="Garamond" pitchFamily="18" charset="0"/>
        </a:defRPr>
      </a:pPr>
      <a:endParaRPr lang="en-US"/>
    </a:p>
  </c:txPr>
  <c:externalData r:id="rId1"/>
  <c:userShapes r:id="rId2"/>
</c:chartSpace>
</file>

<file path=ppt/charts/chart32.xml><?xml version="1.0" encoding="utf-8"?>
<c:chartSpace xmlns:c="http://schemas.openxmlformats.org/drawingml/2006/chart" xmlns:a="http://schemas.openxmlformats.org/drawingml/2006/main" xmlns:r="http://schemas.openxmlformats.org/officeDocument/2006/relationships">
  <c:lang val="en-IN"/>
  <c:chart>
    <c:plotArea>
      <c:layout/>
      <c:barChart>
        <c:barDir val="col"/>
        <c:grouping val="stacked"/>
        <c:ser>
          <c:idx val="0"/>
          <c:order val="0"/>
          <c:tx>
            <c:strRef>
              <c:f>'CE vs RE'!$B$19</c:f>
              <c:strCache>
                <c:ptCount val="1"/>
                <c:pt idx="0">
                  <c:v>Salaries</c:v>
                </c:pt>
              </c:strCache>
            </c:strRef>
          </c:tx>
          <c:dLbls>
            <c:spPr>
              <a:noFill/>
              <a:ln>
                <a:noFill/>
              </a:ln>
              <a:effectLst/>
            </c:spPr>
            <c:showVal val="1"/>
            <c:extLst>
              <c:ext xmlns:c15="http://schemas.microsoft.com/office/drawing/2012/chart" uri="{CE6537A1-D6FC-4f65-9D91-7224C49458BB}">
                <c15:layout/>
                <c15:showLeaderLines val="0"/>
              </c:ext>
            </c:extLst>
          </c:dLbls>
          <c:cat>
            <c:strRef>
              <c:f>'CE vs RE'!$A$20:$A$25</c:f>
              <c:strCache>
                <c:ptCount val="6"/>
                <c:pt idx="0">
                  <c:v>Bangalore</c:v>
                </c:pt>
                <c:pt idx="1">
                  <c:v>Chennai</c:v>
                </c:pt>
                <c:pt idx="2">
                  <c:v>Surat</c:v>
                </c:pt>
                <c:pt idx="3">
                  <c:v>Hyderabad</c:v>
                </c:pt>
                <c:pt idx="4">
                  <c:v>Mumbai</c:v>
                </c:pt>
                <c:pt idx="5">
                  <c:v>Pune</c:v>
                </c:pt>
              </c:strCache>
            </c:strRef>
          </c:cat>
          <c:val>
            <c:numRef>
              <c:f>'CE vs RE'!$B$20:$B$25</c:f>
              <c:numCache>
                <c:formatCode>_ * #,##0_ ;_ * \-#,##0_ ;_ * "-"??_ ;_ @_ </c:formatCode>
                <c:ptCount val="6"/>
                <c:pt idx="0">
                  <c:v>7.9346210995542412</c:v>
                </c:pt>
                <c:pt idx="1">
                  <c:v>24.916126146276</c:v>
                </c:pt>
                <c:pt idx="2">
                  <c:v>18.624699960127323</c:v>
                </c:pt>
                <c:pt idx="3">
                  <c:v>17.117117117117143</c:v>
                </c:pt>
                <c:pt idx="4">
                  <c:v>31.735819164285523</c:v>
                </c:pt>
                <c:pt idx="5">
                  <c:v>27.673587854431787</c:v>
                </c:pt>
              </c:numCache>
            </c:numRef>
          </c:val>
        </c:ser>
        <c:ser>
          <c:idx val="1"/>
          <c:order val="1"/>
          <c:tx>
            <c:strRef>
              <c:f>'CE vs RE'!$C$19</c:f>
              <c:strCache>
                <c:ptCount val="1"/>
                <c:pt idx="0">
                  <c:v>Other Expenses</c:v>
                </c:pt>
              </c:strCache>
            </c:strRef>
          </c:tx>
          <c:dLbls>
            <c:spPr>
              <a:noFill/>
              <a:ln>
                <a:noFill/>
              </a:ln>
              <a:effectLst/>
            </c:spPr>
            <c:showVal val="1"/>
            <c:extLst>
              <c:ext xmlns:c15="http://schemas.microsoft.com/office/drawing/2012/chart" uri="{CE6537A1-D6FC-4f65-9D91-7224C49458BB}">
                <c15:layout/>
                <c15:showLeaderLines val="0"/>
              </c:ext>
            </c:extLst>
          </c:dLbls>
          <c:cat>
            <c:strRef>
              <c:f>'CE vs RE'!$A$20:$A$25</c:f>
              <c:strCache>
                <c:ptCount val="6"/>
                <c:pt idx="0">
                  <c:v>Bangalore</c:v>
                </c:pt>
                <c:pt idx="1">
                  <c:v>Chennai</c:v>
                </c:pt>
                <c:pt idx="2">
                  <c:v>Surat</c:v>
                </c:pt>
                <c:pt idx="3">
                  <c:v>Hyderabad</c:v>
                </c:pt>
                <c:pt idx="4">
                  <c:v>Mumbai</c:v>
                </c:pt>
                <c:pt idx="5">
                  <c:v>Pune</c:v>
                </c:pt>
              </c:strCache>
            </c:strRef>
          </c:cat>
          <c:val>
            <c:numRef>
              <c:f>'CE vs RE'!$C$20:$C$25</c:f>
              <c:numCache>
                <c:formatCode>_ * #,##0_ ;_ * \-#,##0_ ;_ * "-"??_ ;_ @_ </c:formatCode>
                <c:ptCount val="6"/>
                <c:pt idx="0">
                  <c:v>25.408618127786028</c:v>
                </c:pt>
                <c:pt idx="1">
                  <c:v>27.443524938492509</c:v>
                </c:pt>
                <c:pt idx="2">
                  <c:v>19.821912256095249</c:v>
                </c:pt>
                <c:pt idx="3">
                  <c:v>14.090090090090099</c:v>
                </c:pt>
                <c:pt idx="4">
                  <c:v>34.773361247064813</c:v>
                </c:pt>
                <c:pt idx="5">
                  <c:v>22.337575351641004</c:v>
                </c:pt>
              </c:numCache>
            </c:numRef>
          </c:val>
        </c:ser>
        <c:ser>
          <c:idx val="2"/>
          <c:order val="2"/>
          <c:tx>
            <c:strRef>
              <c:f>'CE vs RE'!$D$19</c:f>
              <c:strCache>
                <c:ptCount val="1"/>
                <c:pt idx="0">
                  <c:v>Capex</c:v>
                </c:pt>
              </c:strCache>
            </c:strRef>
          </c:tx>
          <c:dLbls>
            <c:spPr>
              <a:noFill/>
              <a:ln>
                <a:noFill/>
              </a:ln>
              <a:effectLst/>
            </c:spPr>
            <c:showVal val="1"/>
            <c:extLst>
              <c:ext xmlns:c15="http://schemas.microsoft.com/office/drawing/2012/chart" uri="{CE6537A1-D6FC-4f65-9D91-7224C49458BB}">
                <c15:layout/>
                <c15:showLeaderLines val="0"/>
              </c:ext>
            </c:extLst>
          </c:dLbls>
          <c:cat>
            <c:strRef>
              <c:f>'CE vs RE'!$A$20:$A$25</c:f>
              <c:strCache>
                <c:ptCount val="6"/>
                <c:pt idx="0">
                  <c:v>Bangalore</c:v>
                </c:pt>
                <c:pt idx="1">
                  <c:v>Chennai</c:v>
                </c:pt>
                <c:pt idx="2">
                  <c:v>Surat</c:v>
                </c:pt>
                <c:pt idx="3">
                  <c:v>Hyderabad</c:v>
                </c:pt>
                <c:pt idx="4">
                  <c:v>Mumbai</c:v>
                </c:pt>
                <c:pt idx="5">
                  <c:v>Pune</c:v>
                </c:pt>
              </c:strCache>
            </c:strRef>
          </c:cat>
          <c:val>
            <c:numRef>
              <c:f>'CE vs RE'!$D$20:$D$25</c:f>
              <c:numCache>
                <c:formatCode>_ * #,##0_ ;_ * \-#,##0_ ;_ * "-"??_ ;_ @_ </c:formatCode>
                <c:ptCount val="6"/>
                <c:pt idx="0">
                  <c:v>66.656760772659581</c:v>
                </c:pt>
                <c:pt idx="1">
                  <c:v>47.640348915231499</c:v>
                </c:pt>
                <c:pt idx="2">
                  <c:v>61.55338778377736</c:v>
                </c:pt>
                <c:pt idx="3">
                  <c:v>68.792792792792696</c:v>
                </c:pt>
                <c:pt idx="4">
                  <c:v>33.490819588649643</c:v>
                </c:pt>
                <c:pt idx="5">
                  <c:v>49.988836793927206</c:v>
                </c:pt>
              </c:numCache>
            </c:numRef>
          </c:val>
        </c:ser>
        <c:dLbls/>
        <c:overlap val="100"/>
        <c:axId val="100149888"/>
        <c:axId val="100168064"/>
      </c:barChart>
      <c:catAx>
        <c:axId val="100149888"/>
        <c:scaling>
          <c:orientation val="minMax"/>
        </c:scaling>
        <c:axPos val="b"/>
        <c:numFmt formatCode="General" sourceLinked="0"/>
        <c:tickLblPos val="nextTo"/>
        <c:crossAx val="100168064"/>
        <c:crosses val="autoZero"/>
        <c:auto val="1"/>
        <c:lblAlgn val="ctr"/>
        <c:lblOffset val="100"/>
      </c:catAx>
      <c:valAx>
        <c:axId val="100168064"/>
        <c:scaling>
          <c:orientation val="minMax"/>
        </c:scaling>
        <c:delete val="1"/>
        <c:axPos val="l"/>
        <c:numFmt formatCode="_ * #,##0_ ;_ * \-#,##0_ ;_ * &quot;-&quot;??_ ;_ @_ " sourceLinked="1"/>
        <c:tickLblPos val="none"/>
        <c:crossAx val="100149888"/>
        <c:crosses val="autoZero"/>
        <c:crossBetween val="between"/>
      </c:valAx>
    </c:plotArea>
    <c:legend>
      <c:legendPos val="r"/>
      <c:layout>
        <c:manualLayout>
          <c:xMode val="edge"/>
          <c:yMode val="edge"/>
          <c:x val="0.24295547802244305"/>
          <c:y val="5.7619268179712625E-3"/>
          <c:w val="0.49147066067494216"/>
          <c:h val="0.15589696084369603"/>
        </c:manualLayout>
      </c:layout>
      <c:txPr>
        <a:bodyPr/>
        <a:lstStyle/>
        <a:p>
          <a:pPr>
            <a:defRPr sz="1400"/>
          </a:pPr>
          <a:endParaRPr lang="en-US"/>
        </a:p>
      </c:txPr>
    </c:legend>
    <c:plotVisOnly val="1"/>
    <c:dispBlanksAs val="gap"/>
  </c:chart>
  <c:txPr>
    <a:bodyPr/>
    <a:lstStyle/>
    <a:p>
      <a:pPr>
        <a:defRPr sz="1200">
          <a:latin typeface="Garamond" pitchFamily="18" charset="0"/>
        </a:defRPr>
      </a:pPr>
      <a:endParaRPr lang="en-US"/>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lang val="en-IN"/>
  <c:chart>
    <c:title>
      <c:tx>
        <c:rich>
          <a:bodyPr/>
          <a:lstStyle/>
          <a:p>
            <a:pPr>
              <a:defRPr/>
            </a:pPr>
            <a:r>
              <a:rPr lang="en-IN"/>
              <a:t>Revenue Receipts (Rs Cr)</a:t>
            </a:r>
          </a:p>
        </c:rich>
      </c:tx>
      <c:layout/>
    </c:title>
    <c:plotArea>
      <c:layout/>
      <c:barChart>
        <c:barDir val="col"/>
        <c:grouping val="stacked"/>
        <c:ser>
          <c:idx val="0"/>
          <c:order val="0"/>
          <c:tx>
            <c:strRef>
              <c:f>'Own vs External'!$B$1</c:f>
              <c:strCache>
                <c:ptCount val="1"/>
                <c:pt idx="0">
                  <c:v>Own Revenue (Rs Cr.)
2015-16</c:v>
                </c:pt>
              </c:strCache>
            </c:strRef>
          </c:tx>
          <c:cat>
            <c:strRef>
              <c:f>'Own vs External'!$A$2:$A$5</c:f>
              <c:strCache>
                <c:ptCount val="4"/>
                <c:pt idx="0">
                  <c:v>Bangalore</c:v>
                </c:pt>
                <c:pt idx="1">
                  <c:v>Chennai</c:v>
                </c:pt>
                <c:pt idx="2">
                  <c:v>Mumbai</c:v>
                </c:pt>
                <c:pt idx="3">
                  <c:v>Pune</c:v>
                </c:pt>
              </c:strCache>
            </c:strRef>
          </c:cat>
          <c:val>
            <c:numRef>
              <c:f>'Own vs External'!$B$2:$B$5</c:f>
              <c:numCache>
                <c:formatCode>_(* #,##0_);_(* \(#,##0\);_(* "-"??_);_(@_)</c:formatCode>
                <c:ptCount val="4"/>
                <c:pt idx="0">
                  <c:v>2954</c:v>
                </c:pt>
                <c:pt idx="1">
                  <c:v>1441</c:v>
                </c:pt>
                <c:pt idx="2">
                  <c:v>15531</c:v>
                </c:pt>
                <c:pt idx="3" formatCode="General">
                  <c:v>3980</c:v>
                </c:pt>
              </c:numCache>
            </c:numRef>
          </c:val>
        </c:ser>
        <c:ser>
          <c:idx val="1"/>
          <c:order val="1"/>
          <c:tx>
            <c:strRef>
              <c:f>'Own vs External'!$C$1</c:f>
              <c:strCache>
                <c:ptCount val="1"/>
                <c:pt idx="0">
                  <c:v>Grants &amp; Loans
2015-16 (Rs Cr.)</c:v>
                </c:pt>
              </c:strCache>
            </c:strRef>
          </c:tx>
          <c:dLbls>
            <c:spPr>
              <a:noFill/>
              <a:ln>
                <a:noFill/>
              </a:ln>
              <a:effectLst/>
            </c:spPr>
            <c:showVal val="1"/>
            <c:extLst>
              <c:ext xmlns:c15="http://schemas.microsoft.com/office/drawing/2012/chart" uri="{CE6537A1-D6FC-4f65-9D91-7224C49458BB}">
                <c15:layout/>
                <c15:showLeaderLines val="0"/>
              </c:ext>
            </c:extLst>
          </c:dLbls>
          <c:cat>
            <c:strRef>
              <c:f>'Own vs External'!$A$2:$A$5</c:f>
              <c:strCache>
                <c:ptCount val="4"/>
                <c:pt idx="0">
                  <c:v>Bangalore</c:v>
                </c:pt>
                <c:pt idx="1">
                  <c:v>Chennai</c:v>
                </c:pt>
                <c:pt idx="2">
                  <c:v>Mumbai</c:v>
                </c:pt>
                <c:pt idx="3">
                  <c:v>Pune</c:v>
                </c:pt>
              </c:strCache>
            </c:strRef>
          </c:cat>
          <c:val>
            <c:numRef>
              <c:f>'Own vs External'!$C$2:$C$5</c:f>
              <c:numCache>
                <c:formatCode>_ * #,##0_ ;_ * \-#,##0_ ;_ * "-"??_ ;_ @_ </c:formatCode>
                <c:ptCount val="4"/>
                <c:pt idx="0">
                  <c:v>2902</c:v>
                </c:pt>
                <c:pt idx="1">
                  <c:v>1894</c:v>
                </c:pt>
                <c:pt idx="2">
                  <c:v>3194</c:v>
                </c:pt>
                <c:pt idx="3" formatCode="General">
                  <c:v>499</c:v>
                </c:pt>
              </c:numCache>
            </c:numRef>
          </c:val>
        </c:ser>
        <c:ser>
          <c:idx val="2"/>
          <c:order val="2"/>
          <c:tx>
            <c:strRef>
              <c:f>'Own vs External'!$D$1</c:f>
              <c:strCache>
                <c:ptCount val="1"/>
                <c:pt idx="0">
                  <c:v>Other Income sources</c:v>
                </c:pt>
              </c:strCache>
            </c:strRef>
          </c:tx>
          <c:cat>
            <c:strRef>
              <c:f>'Own vs External'!$A$2:$A$5</c:f>
              <c:strCache>
                <c:ptCount val="4"/>
                <c:pt idx="0">
                  <c:v>Bangalore</c:v>
                </c:pt>
                <c:pt idx="1">
                  <c:v>Chennai</c:v>
                </c:pt>
                <c:pt idx="2">
                  <c:v>Mumbai</c:v>
                </c:pt>
                <c:pt idx="3">
                  <c:v>Pune</c:v>
                </c:pt>
              </c:strCache>
            </c:strRef>
          </c:cat>
          <c:val>
            <c:numRef>
              <c:f>'Own vs External'!$D$2:$D$5</c:f>
              <c:numCache>
                <c:formatCode>_ * #,##0_ ;_ * \-#,##0_ ;_ * "-"??_ ;_ @_ </c:formatCode>
                <c:ptCount val="4"/>
                <c:pt idx="0">
                  <c:v>874</c:v>
                </c:pt>
                <c:pt idx="1">
                  <c:v>1112</c:v>
                </c:pt>
                <c:pt idx="2">
                  <c:v>16622</c:v>
                </c:pt>
                <c:pt idx="3">
                  <c:v>0</c:v>
                </c:pt>
              </c:numCache>
            </c:numRef>
          </c:val>
        </c:ser>
        <c:dLbls/>
        <c:gapWidth val="75"/>
        <c:overlap val="100"/>
        <c:axId val="82363904"/>
        <c:axId val="82365440"/>
      </c:barChart>
      <c:catAx>
        <c:axId val="82363904"/>
        <c:scaling>
          <c:orientation val="minMax"/>
        </c:scaling>
        <c:axPos val="b"/>
        <c:numFmt formatCode="General" sourceLinked="0"/>
        <c:majorTickMark val="none"/>
        <c:tickLblPos val="nextTo"/>
        <c:crossAx val="82365440"/>
        <c:crosses val="autoZero"/>
        <c:auto val="1"/>
        <c:lblAlgn val="ctr"/>
        <c:lblOffset val="100"/>
      </c:catAx>
      <c:valAx>
        <c:axId val="82365440"/>
        <c:scaling>
          <c:orientation val="minMax"/>
        </c:scaling>
        <c:axPos val="l"/>
        <c:numFmt formatCode="_(* #,##0_);_(* \(#,##0\);_(* &quot;-&quot;??_);_(@_)" sourceLinked="1"/>
        <c:majorTickMark val="none"/>
        <c:tickLblPos val="nextTo"/>
        <c:spPr>
          <a:ln w="9525">
            <a:noFill/>
          </a:ln>
        </c:spPr>
        <c:crossAx val="82363904"/>
        <c:crosses val="autoZero"/>
        <c:crossBetween val="between"/>
      </c:valAx>
    </c:plotArea>
    <c:legend>
      <c:legendPos val="b"/>
      <c:layout>
        <c:manualLayout>
          <c:xMode val="edge"/>
          <c:yMode val="edge"/>
          <c:x val="0.79099548367264905"/>
          <c:y val="0.22960710680395699"/>
          <c:w val="0.18798349530633007"/>
          <c:h val="0.22936725217040205"/>
        </c:manualLayout>
      </c:layout>
    </c:legend>
    <c:plotVisOnly val="1"/>
    <c:dispBlanksAs val="gap"/>
  </c:chart>
  <c:txPr>
    <a:bodyPr/>
    <a:lstStyle/>
    <a:p>
      <a:pPr>
        <a:defRPr sz="1400">
          <a:latin typeface="Garamond" pitchFamily="18" charset="0"/>
        </a:defRPr>
      </a:pPr>
      <a:endParaRPr lang="en-US"/>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lang val="en-IN"/>
  <c:chart>
    <c:autoTitleDeleted val="1"/>
    <c:plotArea>
      <c:layout/>
      <c:barChart>
        <c:barDir val="col"/>
        <c:grouping val="clustered"/>
        <c:ser>
          <c:idx val="0"/>
          <c:order val="0"/>
          <c:tx>
            <c:strRef>
              <c:f>Sheet1!$B$2</c:f>
              <c:strCache>
                <c:ptCount val="1"/>
                <c:pt idx="0">
                  <c:v>ASICS- UCR Score</c:v>
                </c:pt>
              </c:strCache>
            </c:strRef>
          </c:tx>
          <c:spPr>
            <a:solidFill>
              <a:schemeClr val="accent1"/>
            </a:solidFill>
            <a:ln>
              <a:noFill/>
            </a:ln>
            <a:effectLst/>
          </c:spPr>
          <c:dLbls>
            <c:spPr>
              <a:noFill/>
              <a:ln>
                <a:noFill/>
              </a:ln>
              <a:effectLst/>
            </c:spPr>
            <c:showVal val="1"/>
            <c:extLst>
              <c:ext xmlns:c15="http://schemas.microsoft.com/office/drawing/2012/chart" uri="{CE6537A1-D6FC-4f65-9D91-7224C49458BB}">
                <c15:layout/>
                <c15:showLeaderLines val="0"/>
              </c:ext>
            </c:extLst>
          </c:dLbls>
          <c:cat>
            <c:strRef>
              <c:f>Sheet1!$C$1:$I$1</c:f>
              <c:strCache>
                <c:ptCount val="7"/>
                <c:pt idx="0">
                  <c:v>Bangalore</c:v>
                </c:pt>
                <c:pt idx="1">
                  <c:v>Chennai</c:v>
                </c:pt>
                <c:pt idx="2">
                  <c:v>Hyderabad</c:v>
                </c:pt>
                <c:pt idx="3">
                  <c:v>Jaipur</c:v>
                </c:pt>
                <c:pt idx="4">
                  <c:v>Mumbai</c:v>
                </c:pt>
                <c:pt idx="5">
                  <c:v>Pune</c:v>
                </c:pt>
                <c:pt idx="6">
                  <c:v>Surat</c:v>
                </c:pt>
              </c:strCache>
            </c:strRef>
          </c:cat>
          <c:val>
            <c:numRef>
              <c:f>Sheet1!$C$2:$I$2</c:f>
              <c:numCache>
                <c:formatCode>General</c:formatCode>
                <c:ptCount val="7"/>
                <c:pt idx="0">
                  <c:v>1.4</c:v>
                </c:pt>
                <c:pt idx="1">
                  <c:v>2.1</c:v>
                </c:pt>
                <c:pt idx="2">
                  <c:v>1.5</c:v>
                </c:pt>
                <c:pt idx="3">
                  <c:v>2.2999999999999998</c:v>
                </c:pt>
                <c:pt idx="4">
                  <c:v>4</c:v>
                </c:pt>
                <c:pt idx="5">
                  <c:v>3.3</c:v>
                </c:pt>
                <c:pt idx="6">
                  <c:v>3.2</c:v>
                </c:pt>
              </c:numCache>
            </c:numRef>
          </c:val>
        </c:ser>
        <c:ser>
          <c:idx val="1"/>
          <c:order val="1"/>
          <c:tx>
            <c:strRef>
              <c:f>Sheet1!$B$3</c:f>
              <c:strCache>
                <c:ptCount val="1"/>
                <c:pt idx="0">
                  <c:v>ASICs-UCR Financial Management Score</c:v>
                </c:pt>
              </c:strCache>
            </c:strRef>
          </c:tx>
          <c:spPr>
            <a:solidFill>
              <a:schemeClr val="accent2"/>
            </a:solidFill>
            <a:ln>
              <a:noFill/>
            </a:ln>
            <a:effectLst/>
          </c:spPr>
          <c:dLbls>
            <c:spPr>
              <a:noFill/>
              <a:ln>
                <a:noFill/>
              </a:ln>
              <a:effectLst/>
            </c:spPr>
            <c:showVal val="1"/>
            <c:extLst>
              <c:ext xmlns:c15="http://schemas.microsoft.com/office/drawing/2012/chart" uri="{CE6537A1-D6FC-4f65-9D91-7224C49458BB}">
                <c15:layout/>
                <c15:showLeaderLines val="0"/>
              </c:ext>
            </c:extLst>
          </c:dLbls>
          <c:cat>
            <c:strRef>
              <c:f>Sheet1!$C$1:$I$1</c:f>
              <c:strCache>
                <c:ptCount val="7"/>
                <c:pt idx="0">
                  <c:v>Bangalore</c:v>
                </c:pt>
                <c:pt idx="1">
                  <c:v>Chennai</c:v>
                </c:pt>
                <c:pt idx="2">
                  <c:v>Hyderabad</c:v>
                </c:pt>
                <c:pt idx="3">
                  <c:v>Jaipur</c:v>
                </c:pt>
                <c:pt idx="4">
                  <c:v>Mumbai</c:v>
                </c:pt>
                <c:pt idx="5">
                  <c:v>Pune</c:v>
                </c:pt>
                <c:pt idx="6">
                  <c:v>Surat</c:v>
                </c:pt>
              </c:strCache>
            </c:strRef>
          </c:cat>
          <c:val>
            <c:numRef>
              <c:f>Sheet1!$C$3:$I$3</c:f>
              <c:numCache>
                <c:formatCode>General</c:formatCode>
                <c:ptCount val="7"/>
                <c:pt idx="0">
                  <c:v>1.9000000000000001</c:v>
                </c:pt>
                <c:pt idx="1">
                  <c:v>3.8</c:v>
                </c:pt>
                <c:pt idx="2">
                  <c:v>2.5</c:v>
                </c:pt>
                <c:pt idx="3">
                  <c:v>3.5</c:v>
                </c:pt>
                <c:pt idx="4">
                  <c:v>5.6</c:v>
                </c:pt>
                <c:pt idx="5">
                  <c:v>3.9</c:v>
                </c:pt>
                <c:pt idx="6">
                  <c:v>4.8</c:v>
                </c:pt>
              </c:numCache>
            </c:numRef>
          </c:val>
        </c:ser>
        <c:dLbls>
          <c:showVal val="1"/>
        </c:dLbls>
        <c:overlap val="-25"/>
        <c:axId val="82527744"/>
        <c:axId val="82529280"/>
      </c:barChart>
      <c:catAx>
        <c:axId val="8252774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82529280"/>
        <c:crosses val="autoZero"/>
        <c:auto val="1"/>
        <c:lblAlgn val="ctr"/>
        <c:lblOffset val="100"/>
      </c:catAx>
      <c:valAx>
        <c:axId val="82529280"/>
        <c:scaling>
          <c:orientation val="minMax"/>
        </c:scaling>
        <c:delete val="1"/>
        <c:axPos val="l"/>
        <c:numFmt formatCode="General" sourceLinked="1"/>
        <c:majorTickMark val="none"/>
        <c:tickLblPos val="none"/>
        <c:crossAx val="82527744"/>
        <c:crosses val="autoZero"/>
        <c:crossBetween val="between"/>
      </c:valAx>
      <c:spPr>
        <a:noFill/>
        <a:ln>
          <a:noFill/>
        </a:ln>
        <a:effectLst/>
      </c:spPr>
    </c:plotArea>
    <c:legend>
      <c:legendPos val="t"/>
      <c:layout/>
      <c:spPr>
        <a:noFill/>
        <a:ln>
          <a:noFill/>
        </a:ln>
        <a:effectLst/>
      </c:spPr>
      <c:txPr>
        <a:bodyPr rot="0" vert="horz"/>
        <a:lstStyle/>
        <a:p>
          <a:pPr>
            <a:defRPr/>
          </a:pPr>
          <a:endParaRPr lang="en-US"/>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sz="1200">
          <a:latin typeface="Garamond" pitchFamily="18" charset="0"/>
        </a:defRPr>
      </a:pPr>
      <a:endParaRPr lang="en-US"/>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lang val="en-IN"/>
  <c:chart>
    <c:title>
      <c:tx>
        <c:rich>
          <a:bodyPr rot="0" vert="horz"/>
          <a:lstStyle/>
          <a:p>
            <a:pPr>
              <a:defRPr/>
            </a:pPr>
            <a:r>
              <a:rPr lang="en-US"/>
              <a:t>Transparency, Accountability and Participation</a:t>
            </a:r>
          </a:p>
        </c:rich>
      </c:tx>
      <c:layout/>
      <c:spPr>
        <a:noFill/>
        <a:ln>
          <a:noFill/>
        </a:ln>
        <a:effectLst/>
      </c:spPr>
    </c:title>
    <c:plotArea>
      <c:layout/>
      <c:barChart>
        <c:barDir val="col"/>
        <c:grouping val="clustered"/>
        <c:ser>
          <c:idx val="0"/>
          <c:order val="0"/>
          <c:tx>
            <c:strRef>
              <c:f>TAP!$A$2</c:f>
              <c:strCache>
                <c:ptCount val="1"/>
                <c:pt idx="0">
                  <c:v>TAP</c:v>
                </c:pt>
              </c:strCache>
            </c:strRef>
          </c:tx>
          <c:spPr>
            <a:solidFill>
              <a:schemeClr val="accent1"/>
            </a:solidFill>
            <a:ln>
              <a:noFill/>
            </a:ln>
            <a:effectLst/>
          </c:spPr>
          <c:dLbls>
            <c:spPr>
              <a:noFill/>
              <a:ln>
                <a:noFill/>
              </a:ln>
              <a:effectLst/>
            </c:spPr>
            <c:txPr>
              <a:bodyPr rot="-5400000" vert="horz"/>
              <a:lstStyle/>
              <a:p>
                <a:pPr>
                  <a:defRPr/>
                </a:pPr>
                <a:endParaRPr lang="en-US"/>
              </a:p>
            </c:txPr>
            <c:dLblPos val="outEnd"/>
            <c:showVal val="1"/>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TAP!$B$1:$H$1</c:f>
              <c:strCache>
                <c:ptCount val="7"/>
                <c:pt idx="0">
                  <c:v>Bangalore</c:v>
                </c:pt>
                <c:pt idx="1">
                  <c:v>Chennai</c:v>
                </c:pt>
                <c:pt idx="2">
                  <c:v>Hyderabad</c:v>
                </c:pt>
                <c:pt idx="3">
                  <c:v>Jaipur</c:v>
                </c:pt>
                <c:pt idx="4">
                  <c:v>Mumbai</c:v>
                </c:pt>
                <c:pt idx="5">
                  <c:v>Pune</c:v>
                </c:pt>
                <c:pt idx="6">
                  <c:v>Surat</c:v>
                </c:pt>
              </c:strCache>
            </c:strRef>
          </c:cat>
          <c:val>
            <c:numRef>
              <c:f>TAP!$B$2:$H$2</c:f>
              <c:numCache>
                <c:formatCode>General</c:formatCode>
                <c:ptCount val="7"/>
                <c:pt idx="0">
                  <c:v>4.4000000000000004</c:v>
                </c:pt>
                <c:pt idx="1">
                  <c:v>3.1</c:v>
                </c:pt>
                <c:pt idx="2">
                  <c:v>4</c:v>
                </c:pt>
                <c:pt idx="3">
                  <c:v>2.7</c:v>
                </c:pt>
                <c:pt idx="4">
                  <c:v>2.9</c:v>
                </c:pt>
                <c:pt idx="5">
                  <c:v>3.6</c:v>
                </c:pt>
                <c:pt idx="6">
                  <c:v>3.5</c:v>
                </c:pt>
              </c:numCache>
            </c:numRef>
          </c:val>
        </c:ser>
        <c:dLbls>
          <c:showVal val="1"/>
        </c:dLbls>
        <c:gapWidth val="444"/>
        <c:overlap val="-90"/>
        <c:axId val="81954304"/>
        <c:axId val="81955840"/>
      </c:barChart>
      <c:catAx>
        <c:axId val="81954304"/>
        <c:scaling>
          <c:orientation val="minMax"/>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81955840"/>
        <c:crosses val="autoZero"/>
        <c:auto val="1"/>
        <c:lblAlgn val="ctr"/>
        <c:lblOffset val="100"/>
      </c:catAx>
      <c:valAx>
        <c:axId val="81955840"/>
        <c:scaling>
          <c:orientation val="minMax"/>
        </c:scaling>
        <c:delete val="1"/>
        <c:axPos val="l"/>
        <c:numFmt formatCode="General" sourceLinked="1"/>
        <c:majorTickMark val="none"/>
        <c:tickLblPos val="none"/>
        <c:crossAx val="81954304"/>
        <c:crosses val="autoZero"/>
        <c:crossBetween val="between"/>
      </c:valAx>
      <c:spPr>
        <a:noFill/>
        <a:ln>
          <a:noFill/>
        </a:ln>
        <a:effectLst/>
      </c:spPr>
    </c:plotArea>
    <c:plotVisOnly val="1"/>
    <c:dispBlanksAs val="gap"/>
  </c:chart>
  <c:spPr>
    <a:solidFill>
      <a:schemeClr val="lt1"/>
    </a:solidFill>
    <a:ln w="9525" cap="flat" cmpd="sng" algn="ctr">
      <a:solidFill>
        <a:schemeClr val="tx1">
          <a:lumMod val="15000"/>
          <a:lumOff val="85000"/>
        </a:schemeClr>
      </a:solidFill>
      <a:round/>
    </a:ln>
    <a:effectLst/>
  </c:spPr>
  <c:txPr>
    <a:bodyPr/>
    <a:lstStyle/>
    <a:p>
      <a:pPr>
        <a:defRPr sz="1400">
          <a:latin typeface="Garamond" pitchFamily="18" charset="0"/>
        </a:defRPr>
      </a:pPr>
      <a:endParaRPr lang="en-US"/>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lang val="en-IN"/>
  <c:chart>
    <c:autoTitleDeleted val="1"/>
    <c:plotArea>
      <c:layout>
        <c:manualLayout>
          <c:layoutTarget val="inner"/>
          <c:xMode val="edge"/>
          <c:yMode val="edge"/>
          <c:x val="1.5942028985507301E-2"/>
          <c:y val="2.4122802852120002E-2"/>
          <c:w val="0.68036848111377402"/>
          <c:h val="0.85726587628369422"/>
        </c:manualLayout>
      </c:layout>
      <c:barChart>
        <c:barDir val="col"/>
        <c:grouping val="stacked"/>
        <c:ser>
          <c:idx val="0"/>
          <c:order val="0"/>
          <c:tx>
            <c:strRef>
              <c:f>Sheet1!$A$3</c:f>
              <c:strCache>
                <c:ptCount val="1"/>
                <c:pt idx="0">
                  <c:v>General Administration</c:v>
                </c:pt>
              </c:strCache>
            </c:strRef>
          </c:tx>
          <c:cat>
            <c:multiLvlStrRef>
              <c:f>Sheet1!$B$1:$G$2</c:f>
              <c:multiLvlStrCache>
                <c:ptCount val="6"/>
                <c:lvl>
                  <c:pt idx="0">
                    <c:v>Actuals</c:v>
                  </c:pt>
                  <c:pt idx="1">
                    <c:v>Actuals</c:v>
                  </c:pt>
                  <c:pt idx="2">
                    <c:v>Actuals</c:v>
                  </c:pt>
                  <c:pt idx="3">
                    <c:v>Actuals</c:v>
                  </c:pt>
                  <c:pt idx="4">
                    <c:v>Revised</c:v>
                  </c:pt>
                  <c:pt idx="5">
                    <c:v>Budgeted</c:v>
                  </c:pt>
                </c:lvl>
                <c:lvl>
                  <c:pt idx="0">
                    <c:v>2010-11</c:v>
                  </c:pt>
                  <c:pt idx="1">
                    <c:v>2011-12</c:v>
                  </c:pt>
                  <c:pt idx="2">
                    <c:v>2012-13</c:v>
                  </c:pt>
                  <c:pt idx="3">
                    <c:v>2013-14</c:v>
                  </c:pt>
                  <c:pt idx="4">
                    <c:v>2014-15</c:v>
                  </c:pt>
                  <c:pt idx="5">
                    <c:v>2015-16</c:v>
                  </c:pt>
                </c:lvl>
              </c:multiLvlStrCache>
            </c:multiLvlStrRef>
          </c:cat>
          <c:val>
            <c:numRef>
              <c:f>Sheet1!$B$3:$G$3</c:f>
              <c:numCache>
                <c:formatCode>0</c:formatCode>
                <c:ptCount val="6"/>
                <c:pt idx="0">
                  <c:v>116.91981670000011</c:v>
                </c:pt>
                <c:pt idx="1">
                  <c:v>104.26119050000011</c:v>
                </c:pt>
                <c:pt idx="2">
                  <c:v>134.13079119999998</c:v>
                </c:pt>
                <c:pt idx="3">
                  <c:v>132.43231160000013</c:v>
                </c:pt>
                <c:pt idx="4">
                  <c:v>109.77</c:v>
                </c:pt>
                <c:pt idx="5">
                  <c:v>218.251</c:v>
                </c:pt>
              </c:numCache>
            </c:numRef>
          </c:val>
        </c:ser>
        <c:ser>
          <c:idx val="1"/>
          <c:order val="1"/>
          <c:tx>
            <c:strRef>
              <c:f>Sheet1!$A$4</c:f>
              <c:strCache>
                <c:ptCount val="1"/>
                <c:pt idx="0">
                  <c:v>Planning and Regulation</c:v>
                </c:pt>
              </c:strCache>
            </c:strRef>
          </c:tx>
          <c:cat>
            <c:multiLvlStrRef>
              <c:f>Sheet1!$B$1:$G$2</c:f>
              <c:multiLvlStrCache>
                <c:ptCount val="6"/>
                <c:lvl>
                  <c:pt idx="0">
                    <c:v>Actuals</c:v>
                  </c:pt>
                  <c:pt idx="1">
                    <c:v>Actuals</c:v>
                  </c:pt>
                  <c:pt idx="2">
                    <c:v>Actuals</c:v>
                  </c:pt>
                  <c:pt idx="3">
                    <c:v>Actuals</c:v>
                  </c:pt>
                  <c:pt idx="4">
                    <c:v>Revised</c:v>
                  </c:pt>
                  <c:pt idx="5">
                    <c:v>Budgeted</c:v>
                  </c:pt>
                </c:lvl>
                <c:lvl>
                  <c:pt idx="0">
                    <c:v>2010-11</c:v>
                  </c:pt>
                  <c:pt idx="1">
                    <c:v>2011-12</c:v>
                  </c:pt>
                  <c:pt idx="2">
                    <c:v>2012-13</c:v>
                  </c:pt>
                  <c:pt idx="3">
                    <c:v>2013-14</c:v>
                  </c:pt>
                  <c:pt idx="4">
                    <c:v>2014-15</c:v>
                  </c:pt>
                  <c:pt idx="5">
                    <c:v>2015-16</c:v>
                  </c:pt>
                </c:lvl>
              </c:multiLvlStrCache>
            </c:multiLvlStrRef>
          </c:cat>
          <c:val>
            <c:numRef>
              <c:f>Sheet1!$B$4:$G$4</c:f>
              <c:numCache>
                <c:formatCode>0</c:formatCode>
                <c:ptCount val="6"/>
                <c:pt idx="0">
                  <c:v>18.760487099999978</c:v>
                </c:pt>
                <c:pt idx="1">
                  <c:v>21.379442299999965</c:v>
                </c:pt>
                <c:pt idx="2">
                  <c:v>24.104575400000005</c:v>
                </c:pt>
                <c:pt idx="3">
                  <c:v>29.267463899999985</c:v>
                </c:pt>
                <c:pt idx="4">
                  <c:v>28.130000000000024</c:v>
                </c:pt>
                <c:pt idx="5">
                  <c:v>34.162900000000036</c:v>
                </c:pt>
              </c:numCache>
            </c:numRef>
          </c:val>
        </c:ser>
        <c:ser>
          <c:idx val="2"/>
          <c:order val="2"/>
          <c:tx>
            <c:strRef>
              <c:f>Sheet1!$A$5</c:f>
              <c:strCache>
                <c:ptCount val="1"/>
                <c:pt idx="0">
                  <c:v>Water &amp; Sewerage Service</c:v>
                </c:pt>
              </c:strCache>
            </c:strRef>
          </c:tx>
          <c:cat>
            <c:multiLvlStrRef>
              <c:f>Sheet1!$B$1:$G$2</c:f>
              <c:multiLvlStrCache>
                <c:ptCount val="6"/>
                <c:lvl>
                  <c:pt idx="0">
                    <c:v>Actuals</c:v>
                  </c:pt>
                  <c:pt idx="1">
                    <c:v>Actuals</c:v>
                  </c:pt>
                  <c:pt idx="2">
                    <c:v>Actuals</c:v>
                  </c:pt>
                  <c:pt idx="3">
                    <c:v>Actuals</c:v>
                  </c:pt>
                  <c:pt idx="4">
                    <c:v>Revised</c:v>
                  </c:pt>
                  <c:pt idx="5">
                    <c:v>Budgeted</c:v>
                  </c:pt>
                </c:lvl>
                <c:lvl>
                  <c:pt idx="0">
                    <c:v>2010-11</c:v>
                  </c:pt>
                  <c:pt idx="1">
                    <c:v>2011-12</c:v>
                  </c:pt>
                  <c:pt idx="2">
                    <c:v>2012-13</c:v>
                  </c:pt>
                  <c:pt idx="3">
                    <c:v>2013-14</c:v>
                  </c:pt>
                  <c:pt idx="4">
                    <c:v>2014-15</c:v>
                  </c:pt>
                  <c:pt idx="5">
                    <c:v>2015-16</c:v>
                  </c:pt>
                </c:lvl>
              </c:multiLvlStrCache>
            </c:multiLvlStrRef>
          </c:cat>
          <c:val>
            <c:numRef>
              <c:f>Sheet1!$B$5:$G$5</c:f>
              <c:numCache>
                <c:formatCode>0</c:formatCode>
                <c:ptCount val="6"/>
                <c:pt idx="0">
                  <c:v>45.299249200000013</c:v>
                </c:pt>
                <c:pt idx="1">
                  <c:v>51.662848900000036</c:v>
                </c:pt>
                <c:pt idx="2">
                  <c:v>56.566370800000037</c:v>
                </c:pt>
                <c:pt idx="3">
                  <c:v>95.368611799999982</c:v>
                </c:pt>
                <c:pt idx="4">
                  <c:v>59.57</c:v>
                </c:pt>
                <c:pt idx="5">
                  <c:v>122.74000000000001</c:v>
                </c:pt>
              </c:numCache>
            </c:numRef>
          </c:val>
        </c:ser>
        <c:ser>
          <c:idx val="3"/>
          <c:order val="3"/>
          <c:tx>
            <c:strRef>
              <c:f>Sheet1!$A$6</c:f>
              <c:strCache>
                <c:ptCount val="1"/>
                <c:pt idx="0">
                  <c:v>Public Health</c:v>
                </c:pt>
              </c:strCache>
            </c:strRef>
          </c:tx>
          <c:cat>
            <c:multiLvlStrRef>
              <c:f>Sheet1!$B$1:$G$2</c:f>
              <c:multiLvlStrCache>
                <c:ptCount val="6"/>
                <c:lvl>
                  <c:pt idx="0">
                    <c:v>Actuals</c:v>
                  </c:pt>
                  <c:pt idx="1">
                    <c:v>Actuals</c:v>
                  </c:pt>
                  <c:pt idx="2">
                    <c:v>Actuals</c:v>
                  </c:pt>
                  <c:pt idx="3">
                    <c:v>Actuals</c:v>
                  </c:pt>
                  <c:pt idx="4">
                    <c:v>Revised</c:v>
                  </c:pt>
                  <c:pt idx="5">
                    <c:v>Budgeted</c:v>
                  </c:pt>
                </c:lvl>
                <c:lvl>
                  <c:pt idx="0">
                    <c:v>2010-11</c:v>
                  </c:pt>
                  <c:pt idx="1">
                    <c:v>2011-12</c:v>
                  </c:pt>
                  <c:pt idx="2">
                    <c:v>2012-13</c:v>
                  </c:pt>
                  <c:pt idx="3">
                    <c:v>2013-14</c:v>
                  </c:pt>
                  <c:pt idx="4">
                    <c:v>2014-15</c:v>
                  </c:pt>
                  <c:pt idx="5">
                    <c:v>2015-16</c:v>
                  </c:pt>
                </c:lvl>
              </c:multiLvlStrCache>
            </c:multiLvlStrRef>
          </c:cat>
          <c:val>
            <c:numRef>
              <c:f>Sheet1!$B$6:$G$6</c:f>
              <c:numCache>
                <c:formatCode>0</c:formatCode>
                <c:ptCount val="6"/>
                <c:pt idx="0">
                  <c:v>50.389709199999999</c:v>
                </c:pt>
                <c:pt idx="1">
                  <c:v>59.255280499999998</c:v>
                </c:pt>
                <c:pt idx="2">
                  <c:v>62.4666918</c:v>
                </c:pt>
                <c:pt idx="3">
                  <c:v>73.662348999999836</c:v>
                </c:pt>
                <c:pt idx="4">
                  <c:v>73.400000000000006</c:v>
                </c:pt>
                <c:pt idx="5">
                  <c:v>90.610600000000005</c:v>
                </c:pt>
              </c:numCache>
            </c:numRef>
          </c:val>
        </c:ser>
        <c:ser>
          <c:idx val="4"/>
          <c:order val="4"/>
          <c:tx>
            <c:strRef>
              <c:f>Sheet1!$A$7</c:f>
              <c:strCache>
                <c:ptCount val="1"/>
                <c:pt idx="0">
                  <c:v>Sanitation and Solid Waste Management</c:v>
                </c:pt>
              </c:strCache>
            </c:strRef>
          </c:tx>
          <c:cat>
            <c:multiLvlStrRef>
              <c:f>Sheet1!$B$1:$G$2</c:f>
              <c:multiLvlStrCache>
                <c:ptCount val="6"/>
                <c:lvl>
                  <c:pt idx="0">
                    <c:v>Actuals</c:v>
                  </c:pt>
                  <c:pt idx="1">
                    <c:v>Actuals</c:v>
                  </c:pt>
                  <c:pt idx="2">
                    <c:v>Actuals</c:v>
                  </c:pt>
                  <c:pt idx="3">
                    <c:v>Actuals</c:v>
                  </c:pt>
                  <c:pt idx="4">
                    <c:v>Revised</c:v>
                  </c:pt>
                  <c:pt idx="5">
                    <c:v>Budgeted</c:v>
                  </c:pt>
                </c:lvl>
                <c:lvl>
                  <c:pt idx="0">
                    <c:v>2010-11</c:v>
                  </c:pt>
                  <c:pt idx="1">
                    <c:v>2011-12</c:v>
                  </c:pt>
                  <c:pt idx="2">
                    <c:v>2012-13</c:v>
                  </c:pt>
                  <c:pt idx="3">
                    <c:v>2013-14</c:v>
                  </c:pt>
                  <c:pt idx="4">
                    <c:v>2014-15</c:v>
                  </c:pt>
                  <c:pt idx="5">
                    <c:v>2015-16</c:v>
                  </c:pt>
                </c:lvl>
              </c:multiLvlStrCache>
            </c:multiLvlStrRef>
          </c:cat>
          <c:val>
            <c:numRef>
              <c:f>Sheet1!$B$7:$G$7</c:f>
              <c:numCache>
                <c:formatCode>0</c:formatCode>
                <c:ptCount val="6"/>
                <c:pt idx="0">
                  <c:v>124.04116100000012</c:v>
                </c:pt>
                <c:pt idx="1">
                  <c:v>141.05162950000013</c:v>
                </c:pt>
                <c:pt idx="2">
                  <c:v>155.17394529999976</c:v>
                </c:pt>
                <c:pt idx="3">
                  <c:v>170.29456719999988</c:v>
                </c:pt>
                <c:pt idx="4">
                  <c:v>173.6</c:v>
                </c:pt>
                <c:pt idx="5">
                  <c:v>200.11399999999998</c:v>
                </c:pt>
              </c:numCache>
            </c:numRef>
          </c:val>
        </c:ser>
        <c:ser>
          <c:idx val="5"/>
          <c:order val="5"/>
          <c:tx>
            <c:strRef>
              <c:f>Sheet1!$A$8</c:f>
              <c:strCache>
                <c:ptCount val="1"/>
                <c:pt idx="0">
                  <c:v>Public works &amp; Civic Amenities</c:v>
                </c:pt>
              </c:strCache>
            </c:strRef>
          </c:tx>
          <c:cat>
            <c:multiLvlStrRef>
              <c:f>Sheet1!$B$1:$G$2</c:f>
              <c:multiLvlStrCache>
                <c:ptCount val="6"/>
                <c:lvl>
                  <c:pt idx="0">
                    <c:v>Actuals</c:v>
                  </c:pt>
                  <c:pt idx="1">
                    <c:v>Actuals</c:v>
                  </c:pt>
                  <c:pt idx="2">
                    <c:v>Actuals</c:v>
                  </c:pt>
                  <c:pt idx="3">
                    <c:v>Actuals</c:v>
                  </c:pt>
                  <c:pt idx="4">
                    <c:v>Revised</c:v>
                  </c:pt>
                  <c:pt idx="5">
                    <c:v>Budgeted</c:v>
                  </c:pt>
                </c:lvl>
                <c:lvl>
                  <c:pt idx="0">
                    <c:v>2010-11</c:v>
                  </c:pt>
                  <c:pt idx="1">
                    <c:v>2011-12</c:v>
                  </c:pt>
                  <c:pt idx="2">
                    <c:v>2012-13</c:v>
                  </c:pt>
                  <c:pt idx="3">
                    <c:v>2013-14</c:v>
                  </c:pt>
                  <c:pt idx="4">
                    <c:v>2014-15</c:v>
                  </c:pt>
                  <c:pt idx="5">
                    <c:v>2015-16</c:v>
                  </c:pt>
                </c:lvl>
              </c:multiLvlStrCache>
            </c:multiLvlStrRef>
          </c:cat>
          <c:val>
            <c:numRef>
              <c:f>Sheet1!$B$8:$G$8</c:f>
              <c:numCache>
                <c:formatCode>0</c:formatCode>
                <c:ptCount val="6"/>
                <c:pt idx="0">
                  <c:v>46.602526000000012</c:v>
                </c:pt>
                <c:pt idx="1">
                  <c:v>52.939539900000035</c:v>
                </c:pt>
                <c:pt idx="2">
                  <c:v>61.247403800000001</c:v>
                </c:pt>
                <c:pt idx="3">
                  <c:v>64.61576909999998</c:v>
                </c:pt>
                <c:pt idx="4">
                  <c:v>66.274999999999991</c:v>
                </c:pt>
                <c:pt idx="5">
                  <c:v>84.816000000000003</c:v>
                </c:pt>
              </c:numCache>
            </c:numRef>
          </c:val>
        </c:ser>
        <c:ser>
          <c:idx val="6"/>
          <c:order val="6"/>
          <c:tx>
            <c:strRef>
              <c:f>Sheet1!$A$9</c:f>
              <c:strCache>
                <c:ptCount val="1"/>
                <c:pt idx="0">
                  <c:v>Urban Forestry, Recreational Infrastructure &amp; Culture</c:v>
                </c:pt>
              </c:strCache>
            </c:strRef>
          </c:tx>
          <c:dLbls>
            <c:delete val="1"/>
          </c:dLbls>
          <c:cat>
            <c:multiLvlStrRef>
              <c:f>Sheet1!$B$1:$G$2</c:f>
              <c:multiLvlStrCache>
                <c:ptCount val="6"/>
                <c:lvl>
                  <c:pt idx="0">
                    <c:v>Actuals</c:v>
                  </c:pt>
                  <c:pt idx="1">
                    <c:v>Actuals</c:v>
                  </c:pt>
                  <c:pt idx="2">
                    <c:v>Actuals</c:v>
                  </c:pt>
                  <c:pt idx="3">
                    <c:v>Actuals</c:v>
                  </c:pt>
                  <c:pt idx="4">
                    <c:v>Revised</c:v>
                  </c:pt>
                  <c:pt idx="5">
                    <c:v>Budgeted</c:v>
                  </c:pt>
                </c:lvl>
                <c:lvl>
                  <c:pt idx="0">
                    <c:v>2010-11</c:v>
                  </c:pt>
                  <c:pt idx="1">
                    <c:v>2011-12</c:v>
                  </c:pt>
                  <c:pt idx="2">
                    <c:v>2012-13</c:v>
                  </c:pt>
                  <c:pt idx="3">
                    <c:v>2013-14</c:v>
                  </c:pt>
                  <c:pt idx="4">
                    <c:v>2014-15</c:v>
                  </c:pt>
                  <c:pt idx="5">
                    <c:v>2015-16</c:v>
                  </c:pt>
                </c:lvl>
              </c:multiLvlStrCache>
            </c:multiLvlStrRef>
          </c:cat>
          <c:val>
            <c:numRef>
              <c:f>Sheet1!$B$9:$G$9</c:f>
              <c:numCache>
                <c:formatCode>0</c:formatCode>
                <c:ptCount val="6"/>
                <c:pt idx="0">
                  <c:v>9.7591537000000006</c:v>
                </c:pt>
                <c:pt idx="1">
                  <c:v>10.897388599999999</c:v>
                </c:pt>
                <c:pt idx="2">
                  <c:v>11.717112599999998</c:v>
                </c:pt>
                <c:pt idx="3">
                  <c:v>14.526203799999999</c:v>
                </c:pt>
                <c:pt idx="4">
                  <c:v>13.99</c:v>
                </c:pt>
                <c:pt idx="5">
                  <c:v>14.950000000000012</c:v>
                </c:pt>
              </c:numCache>
            </c:numRef>
          </c:val>
        </c:ser>
        <c:ser>
          <c:idx val="7"/>
          <c:order val="7"/>
          <c:tx>
            <c:strRef>
              <c:f>Sheet1!$A$10</c:f>
              <c:strCache>
                <c:ptCount val="1"/>
                <c:pt idx="0">
                  <c:v>Urban Poverty Alleviation and Social Welfare</c:v>
                </c:pt>
              </c:strCache>
            </c:strRef>
          </c:tx>
          <c:dLbls>
            <c:delete val="1"/>
          </c:dLbls>
          <c:cat>
            <c:multiLvlStrRef>
              <c:f>Sheet1!$B$1:$G$2</c:f>
              <c:multiLvlStrCache>
                <c:ptCount val="6"/>
                <c:lvl>
                  <c:pt idx="0">
                    <c:v>Actuals</c:v>
                  </c:pt>
                  <c:pt idx="1">
                    <c:v>Actuals</c:v>
                  </c:pt>
                  <c:pt idx="2">
                    <c:v>Actuals</c:v>
                  </c:pt>
                  <c:pt idx="3">
                    <c:v>Actuals</c:v>
                  </c:pt>
                  <c:pt idx="4">
                    <c:v>Revised</c:v>
                  </c:pt>
                  <c:pt idx="5">
                    <c:v>Budgeted</c:v>
                  </c:pt>
                </c:lvl>
                <c:lvl>
                  <c:pt idx="0">
                    <c:v>2010-11</c:v>
                  </c:pt>
                  <c:pt idx="1">
                    <c:v>2011-12</c:v>
                  </c:pt>
                  <c:pt idx="2">
                    <c:v>2012-13</c:v>
                  </c:pt>
                  <c:pt idx="3">
                    <c:v>2013-14</c:v>
                  </c:pt>
                  <c:pt idx="4">
                    <c:v>2014-15</c:v>
                  </c:pt>
                  <c:pt idx="5">
                    <c:v>2015-16</c:v>
                  </c:pt>
                </c:lvl>
              </c:multiLvlStrCache>
            </c:multiLvlStrRef>
          </c:cat>
          <c:val>
            <c:numRef>
              <c:f>Sheet1!$B$10:$G$10</c:f>
              <c:numCache>
                <c:formatCode>0</c:formatCode>
                <c:ptCount val="6"/>
                <c:pt idx="0">
                  <c:v>8.6029263</c:v>
                </c:pt>
                <c:pt idx="1">
                  <c:v>9.5340527999999996</c:v>
                </c:pt>
                <c:pt idx="2">
                  <c:v>10.627718899999998</c:v>
                </c:pt>
                <c:pt idx="3">
                  <c:v>11.755464700000012</c:v>
                </c:pt>
                <c:pt idx="4">
                  <c:v>12.17</c:v>
                </c:pt>
                <c:pt idx="5">
                  <c:v>15.894500000000001</c:v>
                </c:pt>
              </c:numCache>
            </c:numRef>
          </c:val>
        </c:ser>
        <c:ser>
          <c:idx val="8"/>
          <c:order val="8"/>
          <c:tx>
            <c:strRef>
              <c:f>Sheet1!$A$11</c:f>
              <c:strCache>
                <c:ptCount val="1"/>
                <c:pt idx="0">
                  <c:v>Public Education</c:v>
                </c:pt>
              </c:strCache>
            </c:strRef>
          </c:tx>
          <c:cat>
            <c:multiLvlStrRef>
              <c:f>Sheet1!$B$1:$G$2</c:f>
              <c:multiLvlStrCache>
                <c:ptCount val="6"/>
                <c:lvl>
                  <c:pt idx="0">
                    <c:v>Actuals</c:v>
                  </c:pt>
                  <c:pt idx="1">
                    <c:v>Actuals</c:v>
                  </c:pt>
                  <c:pt idx="2">
                    <c:v>Actuals</c:v>
                  </c:pt>
                  <c:pt idx="3">
                    <c:v>Actuals</c:v>
                  </c:pt>
                  <c:pt idx="4">
                    <c:v>Revised</c:v>
                  </c:pt>
                  <c:pt idx="5">
                    <c:v>Budgeted</c:v>
                  </c:pt>
                </c:lvl>
                <c:lvl>
                  <c:pt idx="0">
                    <c:v>2010-11</c:v>
                  </c:pt>
                  <c:pt idx="1">
                    <c:v>2011-12</c:v>
                  </c:pt>
                  <c:pt idx="2">
                    <c:v>2012-13</c:v>
                  </c:pt>
                  <c:pt idx="3">
                    <c:v>2013-14</c:v>
                  </c:pt>
                  <c:pt idx="4">
                    <c:v>2014-15</c:v>
                  </c:pt>
                  <c:pt idx="5">
                    <c:v>2015-16</c:v>
                  </c:pt>
                </c:lvl>
              </c:multiLvlStrCache>
            </c:multiLvlStrRef>
          </c:cat>
          <c:val>
            <c:numRef>
              <c:f>Sheet1!$B$11:$G$11</c:f>
              <c:numCache>
                <c:formatCode>0</c:formatCode>
                <c:ptCount val="6"/>
                <c:pt idx="0">
                  <c:v>17.259737299999966</c:v>
                </c:pt>
                <c:pt idx="1">
                  <c:v>24.0929678</c:v>
                </c:pt>
                <c:pt idx="2">
                  <c:v>23.338840400000002</c:v>
                </c:pt>
                <c:pt idx="3">
                  <c:v>270.67939639999997</c:v>
                </c:pt>
                <c:pt idx="4">
                  <c:v>28</c:v>
                </c:pt>
                <c:pt idx="5">
                  <c:v>188.45000000000013</c:v>
                </c:pt>
              </c:numCache>
            </c:numRef>
          </c:val>
        </c:ser>
        <c:ser>
          <c:idx val="9"/>
          <c:order val="9"/>
          <c:tx>
            <c:strRef>
              <c:f>Sheet1!$A$12</c:f>
              <c:strCache>
                <c:ptCount val="1"/>
                <c:pt idx="0">
                  <c:v>Other Services and Support Functions</c:v>
                </c:pt>
              </c:strCache>
            </c:strRef>
          </c:tx>
          <c:dLbls>
            <c:dLbl>
              <c:idx val="0"/>
              <c:layout>
                <c:manualLayout>
                  <c:x val="-1.4492753623188404E-3"/>
                  <c:y val="-1.7543856619723606E-2"/>
                </c:manualLayout>
              </c:layout>
              <c:showVal val="1"/>
            </c:dLbl>
            <c:dLbl>
              <c:idx val="1"/>
              <c:layout>
                <c:manualLayout>
                  <c:x val="-4.3478260869565305E-3"/>
                  <c:y val="-1.7543856619723606E-2"/>
                </c:manualLayout>
              </c:layout>
              <c:showVal val="1"/>
            </c:dLbl>
            <c:dLbl>
              <c:idx val="2"/>
              <c:layout>
                <c:manualLayout>
                  <c:x val="0"/>
                  <c:y val="-2.1929820774654503E-2"/>
                </c:manualLayout>
              </c:layout>
              <c:showVal val="1"/>
            </c:dLbl>
            <c:dLbl>
              <c:idx val="4"/>
              <c:layout>
                <c:manualLayout>
                  <c:x val="0"/>
                  <c:y val="-1.7543856619723606E-2"/>
                </c:manualLayout>
              </c:layout>
              <c:showVal val="1"/>
            </c:dLbl>
            <c:showVal val="1"/>
          </c:dLbls>
          <c:cat>
            <c:multiLvlStrRef>
              <c:f>Sheet1!$B$1:$G$2</c:f>
              <c:multiLvlStrCache>
                <c:ptCount val="6"/>
                <c:lvl>
                  <c:pt idx="0">
                    <c:v>Actuals</c:v>
                  </c:pt>
                  <c:pt idx="1">
                    <c:v>Actuals</c:v>
                  </c:pt>
                  <c:pt idx="2">
                    <c:v>Actuals</c:v>
                  </c:pt>
                  <c:pt idx="3">
                    <c:v>Actuals</c:v>
                  </c:pt>
                  <c:pt idx="4">
                    <c:v>Revised</c:v>
                  </c:pt>
                  <c:pt idx="5">
                    <c:v>Budgeted</c:v>
                  </c:pt>
                </c:lvl>
                <c:lvl>
                  <c:pt idx="0">
                    <c:v>2010-11</c:v>
                  </c:pt>
                  <c:pt idx="1">
                    <c:v>2011-12</c:v>
                  </c:pt>
                  <c:pt idx="2">
                    <c:v>2012-13</c:v>
                  </c:pt>
                  <c:pt idx="3">
                    <c:v>2013-14</c:v>
                  </c:pt>
                  <c:pt idx="4">
                    <c:v>2014-15</c:v>
                  </c:pt>
                  <c:pt idx="5">
                    <c:v>2015-16</c:v>
                  </c:pt>
                </c:lvl>
              </c:multiLvlStrCache>
            </c:multiLvlStrRef>
          </c:cat>
          <c:val>
            <c:numRef>
              <c:f>Sheet1!$B$12:$G$12</c:f>
              <c:numCache>
                <c:formatCode>0</c:formatCode>
                <c:ptCount val="6"/>
                <c:pt idx="0">
                  <c:v>9.2134611</c:v>
                </c:pt>
                <c:pt idx="1">
                  <c:v>10.496382500000012</c:v>
                </c:pt>
                <c:pt idx="2">
                  <c:v>11.6592438</c:v>
                </c:pt>
                <c:pt idx="3">
                  <c:v>12.861201399999999</c:v>
                </c:pt>
                <c:pt idx="4">
                  <c:v>14.5</c:v>
                </c:pt>
                <c:pt idx="5">
                  <c:v>15.25</c:v>
                </c:pt>
              </c:numCache>
            </c:numRef>
          </c:val>
        </c:ser>
        <c:dLbls>
          <c:showVal val="1"/>
        </c:dLbls>
        <c:gapWidth val="95"/>
        <c:overlap val="100"/>
        <c:axId val="82871424"/>
        <c:axId val="82872960"/>
      </c:barChart>
      <c:catAx>
        <c:axId val="82871424"/>
        <c:scaling>
          <c:orientation val="minMax"/>
        </c:scaling>
        <c:axPos val="b"/>
        <c:majorTickMark val="none"/>
        <c:tickLblPos val="nextTo"/>
        <c:crossAx val="82872960"/>
        <c:crosses val="autoZero"/>
        <c:auto val="1"/>
        <c:lblAlgn val="ctr"/>
        <c:lblOffset val="100"/>
      </c:catAx>
      <c:valAx>
        <c:axId val="82872960"/>
        <c:scaling>
          <c:orientation val="minMax"/>
        </c:scaling>
        <c:delete val="1"/>
        <c:axPos val="l"/>
        <c:numFmt formatCode="0" sourceLinked="1"/>
        <c:tickLblPos val="none"/>
        <c:crossAx val="82871424"/>
        <c:crosses val="autoZero"/>
        <c:crossBetween val="between"/>
      </c:valAx>
    </c:plotArea>
    <c:legend>
      <c:legendPos val="r"/>
      <c:layout>
        <c:manualLayout>
          <c:xMode val="edge"/>
          <c:yMode val="edge"/>
          <c:x val="0.69631051009928102"/>
          <c:y val="9.2269289219973419E-2"/>
          <c:w val="0.29499383772680604"/>
          <c:h val="0.81546124888429794"/>
        </c:manualLayout>
      </c:layout>
    </c:legend>
    <c:plotVisOnly val="1"/>
    <c:dispBlanksAs val="gap"/>
  </c:chart>
  <c:txPr>
    <a:bodyPr/>
    <a:lstStyle/>
    <a:p>
      <a:pPr>
        <a:defRPr sz="1400">
          <a:latin typeface="Garamond" pitchFamily="18" charset="0"/>
        </a:defRPr>
      </a:pPr>
      <a:endParaRPr lang="en-US"/>
    </a:p>
  </c:txPr>
  <c:externalData r:id="rId1"/>
  <c:userShapes r:id="rId2"/>
</c:chartSpace>
</file>

<file path=ppt/charts/chart37.xml><?xml version="1.0" encoding="utf-8"?>
<c:chartSpace xmlns:c="http://schemas.openxmlformats.org/drawingml/2006/chart" xmlns:a="http://schemas.openxmlformats.org/drawingml/2006/main" xmlns:r="http://schemas.openxmlformats.org/officeDocument/2006/relationships">
  <c:lang val="en-IN"/>
  <c:chart>
    <c:autoTitleDeleted val="1"/>
    <c:plotArea>
      <c:layout>
        <c:manualLayout>
          <c:layoutTarget val="inner"/>
          <c:xMode val="edge"/>
          <c:yMode val="edge"/>
          <c:x val="7.4300893309388993E-2"/>
          <c:y val="3.0409360459162399E-2"/>
          <c:w val="0.64948139706220898"/>
          <c:h val="0.89810304039576194"/>
        </c:manualLayout>
      </c:layout>
      <c:barChart>
        <c:barDir val="col"/>
        <c:grouping val="stacked"/>
        <c:ser>
          <c:idx val="0"/>
          <c:order val="0"/>
          <c:tx>
            <c:strRef>
              <c:f>Sheet1!$A$4</c:f>
              <c:strCache>
                <c:ptCount val="1"/>
                <c:pt idx="0">
                  <c:v>Birth and Death Department</c:v>
                </c:pt>
              </c:strCache>
            </c:strRef>
          </c:tx>
          <c:dLbls>
            <c:dLbl>
              <c:idx val="0"/>
              <c:layout/>
              <c:tx>
                <c:strRef>
                  <c:f>Sheet1!$B$41</c:f>
                  <c:strCache>
                    <c:ptCount val="1"/>
                    <c:pt idx="0">
                      <c:v>2%</c:v>
                    </c:pt>
                  </c:strCache>
                </c:strRef>
              </c:tx>
              <c:showVal val="1"/>
            </c:dLbl>
            <c:dLbl>
              <c:idx val="1"/>
              <c:layout/>
              <c:tx>
                <c:strRef>
                  <c:f>Sheet1!$C$41</c:f>
                  <c:strCache>
                    <c:ptCount val="1"/>
                    <c:pt idx="0">
                      <c:v>4%</c:v>
                    </c:pt>
                  </c:strCache>
                </c:strRef>
              </c:tx>
              <c:showVal val="1"/>
            </c:dLbl>
            <c:dLbl>
              <c:idx val="2"/>
              <c:layout/>
              <c:tx>
                <c:strRef>
                  <c:f>Sheet1!$D$41</c:f>
                  <c:strCache>
                    <c:ptCount val="1"/>
                    <c:pt idx="0">
                      <c:v>4%</c:v>
                    </c:pt>
                  </c:strCache>
                </c:strRef>
              </c:tx>
              <c:showVal val="1"/>
            </c:dLbl>
            <c:dLbl>
              <c:idx val="3"/>
              <c:layout/>
              <c:tx>
                <c:strRef>
                  <c:f>Sheet1!$E$41</c:f>
                  <c:strCache>
                    <c:ptCount val="1"/>
                    <c:pt idx="0">
                      <c:v>4%</c:v>
                    </c:pt>
                  </c:strCache>
                </c:strRef>
              </c:tx>
              <c:showVal val="1"/>
            </c:dLbl>
            <c:dLbl>
              <c:idx val="4"/>
              <c:layout/>
              <c:tx>
                <c:strRef>
                  <c:f>Sheet1!$F$41</c:f>
                  <c:strCache>
                    <c:ptCount val="1"/>
                    <c:pt idx="0">
                      <c:v>9%</c:v>
                    </c:pt>
                  </c:strCache>
                </c:strRef>
              </c:tx>
              <c:showVal val="1"/>
            </c:dLbl>
            <c:dLbl>
              <c:idx val="5"/>
              <c:layout/>
              <c:tx>
                <c:strRef>
                  <c:f>Sheet1!$G$41</c:f>
                  <c:strCache>
                    <c:ptCount val="1"/>
                    <c:pt idx="0">
                      <c:v>7%</c:v>
                    </c:pt>
                  </c:strCache>
                </c:strRef>
              </c:tx>
              <c:showVal val="1"/>
            </c:dLbl>
            <c:showVal val="1"/>
          </c:dLbls>
          <c:cat>
            <c:strRef>
              <c:f>Sheet1!$B$2:$G$2</c:f>
              <c:strCache>
                <c:ptCount val="6"/>
                <c:pt idx="0">
                  <c:v>2010-11</c:v>
                </c:pt>
                <c:pt idx="1">
                  <c:v>2011-12</c:v>
                </c:pt>
                <c:pt idx="2">
                  <c:v>2012-13</c:v>
                </c:pt>
                <c:pt idx="3">
                  <c:v>2013-14</c:v>
                </c:pt>
                <c:pt idx="4">
                  <c:v>2014-15</c:v>
                </c:pt>
                <c:pt idx="5">
                  <c:v>2015-16</c:v>
                </c:pt>
              </c:strCache>
            </c:strRef>
          </c:cat>
          <c:val>
            <c:numRef>
              <c:f>Sheet1!$B$4:$G$4</c:f>
              <c:numCache>
                <c:formatCode>#,##0.0</c:formatCode>
                <c:ptCount val="6"/>
                <c:pt idx="0">
                  <c:v>26.483749999999961</c:v>
                </c:pt>
                <c:pt idx="1">
                  <c:v>32.041039999999995</c:v>
                </c:pt>
                <c:pt idx="2">
                  <c:v>36.633150000000036</c:v>
                </c:pt>
                <c:pt idx="3">
                  <c:v>37.078380000000003</c:v>
                </c:pt>
                <c:pt idx="4">
                  <c:v>90.000000000000014</c:v>
                </c:pt>
                <c:pt idx="5">
                  <c:v>90.000000000000014</c:v>
                </c:pt>
              </c:numCache>
            </c:numRef>
          </c:val>
        </c:ser>
        <c:ser>
          <c:idx val="1"/>
          <c:order val="1"/>
          <c:tx>
            <c:strRef>
              <c:f>Sheet1!$A$5</c:f>
              <c:strCache>
                <c:ptCount val="1"/>
                <c:pt idx="0">
                  <c:v>Fees/ charges/ licence</c:v>
                </c:pt>
              </c:strCache>
            </c:strRef>
          </c:tx>
          <c:dLbls>
            <c:dLbl>
              <c:idx val="0"/>
              <c:layout/>
              <c:tx>
                <c:strRef>
                  <c:f>Sheet1!$B$42</c:f>
                  <c:strCache>
                    <c:ptCount val="1"/>
                    <c:pt idx="0">
                      <c:v>22%</c:v>
                    </c:pt>
                  </c:strCache>
                </c:strRef>
              </c:tx>
              <c:showVal val="1"/>
            </c:dLbl>
            <c:dLbl>
              <c:idx val="1"/>
              <c:layout/>
              <c:tx>
                <c:strRef>
                  <c:f>Sheet1!$C$42</c:f>
                  <c:strCache>
                    <c:ptCount val="1"/>
                    <c:pt idx="0">
                      <c:v>31%</c:v>
                    </c:pt>
                  </c:strCache>
                </c:strRef>
              </c:tx>
              <c:showVal val="1"/>
            </c:dLbl>
            <c:dLbl>
              <c:idx val="2"/>
              <c:layout/>
              <c:tx>
                <c:strRef>
                  <c:f>Sheet1!$D$42</c:f>
                  <c:strCache>
                    <c:ptCount val="1"/>
                    <c:pt idx="0">
                      <c:v>35%</c:v>
                    </c:pt>
                  </c:strCache>
                </c:strRef>
              </c:tx>
              <c:showVal val="1"/>
            </c:dLbl>
            <c:dLbl>
              <c:idx val="3"/>
              <c:layout/>
              <c:tx>
                <c:strRef>
                  <c:f>Sheet1!$E$42</c:f>
                  <c:strCache>
                    <c:ptCount val="1"/>
                    <c:pt idx="0">
                      <c:v>28%</c:v>
                    </c:pt>
                  </c:strCache>
                </c:strRef>
              </c:tx>
              <c:showVal val="1"/>
            </c:dLbl>
            <c:dLbl>
              <c:idx val="4"/>
              <c:layout/>
              <c:tx>
                <c:strRef>
                  <c:f>Sheet1!$F$42</c:f>
                  <c:strCache>
                    <c:ptCount val="1"/>
                    <c:pt idx="0">
                      <c:v>27%</c:v>
                    </c:pt>
                  </c:strCache>
                </c:strRef>
              </c:tx>
              <c:showVal val="1"/>
            </c:dLbl>
            <c:dLbl>
              <c:idx val="5"/>
              <c:layout/>
              <c:tx>
                <c:strRef>
                  <c:f>Sheet1!$G$42</c:f>
                  <c:strCache>
                    <c:ptCount val="1"/>
                    <c:pt idx="0">
                      <c:v>24%</c:v>
                    </c:pt>
                  </c:strCache>
                </c:strRef>
              </c:tx>
              <c:showVal val="1"/>
            </c:dLbl>
            <c:showVal val="1"/>
          </c:dLbls>
          <c:cat>
            <c:strRef>
              <c:f>Sheet1!$B$2:$G$2</c:f>
              <c:strCache>
                <c:ptCount val="6"/>
                <c:pt idx="0">
                  <c:v>2010-11</c:v>
                </c:pt>
                <c:pt idx="1">
                  <c:v>2011-12</c:v>
                </c:pt>
                <c:pt idx="2">
                  <c:v>2012-13</c:v>
                </c:pt>
                <c:pt idx="3">
                  <c:v>2013-14</c:v>
                </c:pt>
                <c:pt idx="4">
                  <c:v>2014-15</c:v>
                </c:pt>
                <c:pt idx="5">
                  <c:v>2015-16</c:v>
                </c:pt>
              </c:strCache>
            </c:strRef>
          </c:cat>
          <c:val>
            <c:numRef>
              <c:f>Sheet1!$B$5:$G$5</c:f>
              <c:numCache>
                <c:formatCode>#,##0.0</c:formatCode>
                <c:ptCount val="6"/>
                <c:pt idx="0">
                  <c:v>297.77216999999962</c:v>
                </c:pt>
                <c:pt idx="1">
                  <c:v>228.82510000000022</c:v>
                </c:pt>
                <c:pt idx="2">
                  <c:v>289.24603999999954</c:v>
                </c:pt>
                <c:pt idx="3">
                  <c:v>233.53193000000013</c:v>
                </c:pt>
                <c:pt idx="4">
                  <c:v>276</c:v>
                </c:pt>
                <c:pt idx="5">
                  <c:v>288</c:v>
                </c:pt>
              </c:numCache>
            </c:numRef>
          </c:val>
        </c:ser>
        <c:ser>
          <c:idx val="2"/>
          <c:order val="2"/>
          <c:tx>
            <c:strRef>
              <c:f>Sheet1!$A$6</c:f>
              <c:strCache>
                <c:ptCount val="1"/>
                <c:pt idx="0">
                  <c:v>Grants and assistance</c:v>
                </c:pt>
              </c:strCache>
            </c:strRef>
          </c:tx>
          <c:dLbls>
            <c:dLbl>
              <c:idx val="0"/>
              <c:layout/>
              <c:tx>
                <c:strRef>
                  <c:f>Sheet1!$B$43</c:f>
                  <c:strCache>
                    <c:ptCount val="1"/>
                    <c:pt idx="0">
                      <c:v>45%</c:v>
                    </c:pt>
                  </c:strCache>
                </c:strRef>
              </c:tx>
              <c:showVal val="1"/>
            </c:dLbl>
            <c:dLbl>
              <c:idx val="1"/>
              <c:layout/>
              <c:tx>
                <c:strRef>
                  <c:f>Sheet1!$C$43</c:f>
                  <c:strCache>
                    <c:ptCount val="1"/>
                    <c:pt idx="0">
                      <c:v>3%</c:v>
                    </c:pt>
                  </c:strCache>
                </c:strRef>
              </c:tx>
              <c:showVal val="1"/>
            </c:dLbl>
            <c:dLbl>
              <c:idx val="2"/>
              <c:layout/>
              <c:tx>
                <c:strRef>
                  <c:f>Sheet1!$D$43</c:f>
                  <c:strCache>
                    <c:ptCount val="1"/>
                    <c:pt idx="0">
                      <c:v>0%</c:v>
                    </c:pt>
                  </c:strCache>
                </c:strRef>
              </c:tx>
              <c:showVal val="1"/>
            </c:dLbl>
            <c:dLbl>
              <c:idx val="3"/>
              <c:layout/>
              <c:tx>
                <c:strRef>
                  <c:f>Sheet1!$E$43</c:f>
                  <c:strCache>
                    <c:ptCount val="1"/>
                    <c:pt idx="0">
                      <c:v>0%</c:v>
                    </c:pt>
                  </c:strCache>
                </c:strRef>
              </c:tx>
              <c:showVal val="1"/>
            </c:dLbl>
            <c:dLbl>
              <c:idx val="4"/>
              <c:layout/>
              <c:tx>
                <c:strRef>
                  <c:f>Sheet1!$F$43</c:f>
                  <c:strCache>
                    <c:ptCount val="1"/>
                    <c:pt idx="0">
                      <c:v>9%</c:v>
                    </c:pt>
                  </c:strCache>
                </c:strRef>
              </c:tx>
              <c:showVal val="1"/>
            </c:dLbl>
            <c:dLbl>
              <c:idx val="5"/>
              <c:layout/>
              <c:tx>
                <c:strRef>
                  <c:f>Sheet1!$G$43</c:f>
                  <c:strCache>
                    <c:ptCount val="1"/>
                    <c:pt idx="0">
                      <c:v>7%</c:v>
                    </c:pt>
                  </c:strCache>
                </c:strRef>
              </c:tx>
              <c:showVal val="1"/>
            </c:dLbl>
            <c:showVal val="1"/>
          </c:dLbls>
          <c:cat>
            <c:strRef>
              <c:f>Sheet1!$B$2:$G$2</c:f>
              <c:strCache>
                <c:ptCount val="6"/>
                <c:pt idx="0">
                  <c:v>2010-11</c:v>
                </c:pt>
                <c:pt idx="1">
                  <c:v>2011-12</c:v>
                </c:pt>
                <c:pt idx="2">
                  <c:v>2012-13</c:v>
                </c:pt>
                <c:pt idx="3">
                  <c:v>2013-14</c:v>
                </c:pt>
                <c:pt idx="4">
                  <c:v>2014-15</c:v>
                </c:pt>
                <c:pt idx="5">
                  <c:v>2015-16</c:v>
                </c:pt>
              </c:strCache>
            </c:strRef>
          </c:cat>
          <c:val>
            <c:numRef>
              <c:f>Sheet1!$B$6:$G$6</c:f>
              <c:numCache>
                <c:formatCode>#,##0.0</c:formatCode>
                <c:ptCount val="6"/>
                <c:pt idx="0">
                  <c:v>601.41397000000052</c:v>
                </c:pt>
                <c:pt idx="1">
                  <c:v>24.69153</c:v>
                </c:pt>
                <c:pt idx="2">
                  <c:v>0</c:v>
                </c:pt>
                <c:pt idx="3">
                  <c:v>0</c:v>
                </c:pt>
                <c:pt idx="4">
                  <c:v>86.5</c:v>
                </c:pt>
                <c:pt idx="5">
                  <c:v>86.5</c:v>
                </c:pt>
              </c:numCache>
            </c:numRef>
          </c:val>
        </c:ser>
        <c:ser>
          <c:idx val="3"/>
          <c:order val="3"/>
          <c:tx>
            <c:strRef>
              <c:f>Sheet1!$A$7</c:f>
              <c:strCache>
                <c:ptCount val="1"/>
                <c:pt idx="0">
                  <c:v>Miscellaneous receipts</c:v>
                </c:pt>
              </c:strCache>
            </c:strRef>
          </c:tx>
          <c:dLbls>
            <c:dLbl>
              <c:idx val="0"/>
              <c:layout/>
              <c:tx>
                <c:strRef>
                  <c:f>Sheet1!$B$44</c:f>
                  <c:strCache>
                    <c:ptCount val="1"/>
                    <c:pt idx="0">
                      <c:v>4%</c:v>
                    </c:pt>
                  </c:strCache>
                </c:strRef>
              </c:tx>
              <c:showVal val="1"/>
            </c:dLbl>
            <c:dLbl>
              <c:idx val="1"/>
              <c:layout/>
              <c:tx>
                <c:strRef>
                  <c:f>Sheet1!$C$44</c:f>
                  <c:strCache>
                    <c:ptCount val="1"/>
                    <c:pt idx="0">
                      <c:v>8%</c:v>
                    </c:pt>
                  </c:strCache>
                </c:strRef>
              </c:tx>
              <c:showVal val="1"/>
            </c:dLbl>
            <c:dLbl>
              <c:idx val="2"/>
              <c:layout/>
              <c:tx>
                <c:strRef>
                  <c:f>Sheet1!$D$44</c:f>
                  <c:strCache>
                    <c:ptCount val="1"/>
                    <c:pt idx="0">
                      <c:v>8%</c:v>
                    </c:pt>
                  </c:strCache>
                </c:strRef>
              </c:tx>
              <c:showVal val="1"/>
            </c:dLbl>
            <c:dLbl>
              <c:idx val="3"/>
              <c:layout/>
              <c:tx>
                <c:strRef>
                  <c:f>Sheet1!$E$44</c:f>
                  <c:strCache>
                    <c:ptCount val="1"/>
                    <c:pt idx="0">
                      <c:v>9%</c:v>
                    </c:pt>
                  </c:strCache>
                </c:strRef>
              </c:tx>
              <c:showVal val="1"/>
            </c:dLbl>
            <c:dLbl>
              <c:idx val="4"/>
              <c:layout/>
              <c:tx>
                <c:strRef>
                  <c:f>Sheet1!$F$44</c:f>
                  <c:strCache>
                    <c:ptCount val="1"/>
                    <c:pt idx="0">
                      <c:v>1%</c:v>
                    </c:pt>
                  </c:strCache>
                </c:strRef>
              </c:tx>
              <c:showVal val="1"/>
            </c:dLbl>
            <c:dLbl>
              <c:idx val="5"/>
              <c:layout/>
              <c:tx>
                <c:strRef>
                  <c:f>Sheet1!$G$44</c:f>
                  <c:strCache>
                    <c:ptCount val="1"/>
                    <c:pt idx="0">
                      <c:v>1%</c:v>
                    </c:pt>
                  </c:strCache>
                </c:strRef>
              </c:tx>
              <c:showVal val="1"/>
            </c:dLbl>
            <c:showVal val="1"/>
          </c:dLbls>
          <c:cat>
            <c:strRef>
              <c:f>Sheet1!$B$2:$G$2</c:f>
              <c:strCache>
                <c:ptCount val="6"/>
                <c:pt idx="0">
                  <c:v>2010-11</c:v>
                </c:pt>
                <c:pt idx="1">
                  <c:v>2011-12</c:v>
                </c:pt>
                <c:pt idx="2">
                  <c:v>2012-13</c:v>
                </c:pt>
                <c:pt idx="3">
                  <c:v>2013-14</c:v>
                </c:pt>
                <c:pt idx="4">
                  <c:v>2014-15</c:v>
                </c:pt>
                <c:pt idx="5">
                  <c:v>2015-16</c:v>
                </c:pt>
              </c:strCache>
            </c:strRef>
          </c:cat>
          <c:val>
            <c:numRef>
              <c:f>Sheet1!$B$7:$G$7</c:f>
              <c:numCache>
                <c:formatCode>#,##0.0</c:formatCode>
                <c:ptCount val="6"/>
                <c:pt idx="0">
                  <c:v>50.700620000000008</c:v>
                </c:pt>
                <c:pt idx="1">
                  <c:v>61.684269999999998</c:v>
                </c:pt>
                <c:pt idx="2">
                  <c:v>67.565210000000022</c:v>
                </c:pt>
                <c:pt idx="3">
                  <c:v>74.291660000000121</c:v>
                </c:pt>
                <c:pt idx="4">
                  <c:v>13</c:v>
                </c:pt>
                <c:pt idx="5">
                  <c:v>14</c:v>
                </c:pt>
              </c:numCache>
            </c:numRef>
          </c:val>
        </c:ser>
        <c:ser>
          <c:idx val="4"/>
          <c:order val="4"/>
          <c:tx>
            <c:strRef>
              <c:f>Sheet1!$A$8</c:f>
              <c:strCache>
                <c:ptCount val="1"/>
                <c:pt idx="0">
                  <c:v>Sale of forms</c:v>
                </c:pt>
              </c:strCache>
            </c:strRef>
          </c:tx>
          <c:dLbls>
            <c:delete val="1"/>
          </c:dLbls>
          <c:cat>
            <c:strRef>
              <c:f>Sheet1!$B$2:$G$2</c:f>
              <c:strCache>
                <c:ptCount val="6"/>
                <c:pt idx="0">
                  <c:v>2010-11</c:v>
                </c:pt>
                <c:pt idx="1">
                  <c:v>2011-12</c:v>
                </c:pt>
                <c:pt idx="2">
                  <c:v>2012-13</c:v>
                </c:pt>
                <c:pt idx="3">
                  <c:v>2013-14</c:v>
                </c:pt>
                <c:pt idx="4">
                  <c:v>2014-15</c:v>
                </c:pt>
                <c:pt idx="5">
                  <c:v>2015-16</c:v>
                </c:pt>
              </c:strCache>
            </c:strRef>
          </c:cat>
          <c:val>
            <c:numRef>
              <c:f>Sheet1!$B$8:$G$8</c:f>
              <c:numCache>
                <c:formatCode>#,##0.0</c:formatCode>
                <c:ptCount val="6"/>
                <c:pt idx="0">
                  <c:v>16.197570000000024</c:v>
                </c:pt>
                <c:pt idx="1">
                  <c:v>17.45467</c:v>
                </c:pt>
                <c:pt idx="2">
                  <c:v>17.897629999999999</c:v>
                </c:pt>
                <c:pt idx="3">
                  <c:v>22.347339999999999</c:v>
                </c:pt>
                <c:pt idx="4">
                  <c:v>15.5</c:v>
                </c:pt>
                <c:pt idx="5">
                  <c:v>17.5</c:v>
                </c:pt>
              </c:numCache>
            </c:numRef>
          </c:val>
        </c:ser>
        <c:ser>
          <c:idx val="5"/>
          <c:order val="5"/>
          <c:tx>
            <c:strRef>
              <c:f>Sheet1!$A$9</c:f>
              <c:strCache>
                <c:ptCount val="1"/>
                <c:pt idx="0">
                  <c:v>Income from Hospitals</c:v>
                </c:pt>
              </c:strCache>
            </c:strRef>
          </c:tx>
          <c:dLbls>
            <c:delete val="1"/>
          </c:dLbls>
          <c:cat>
            <c:strRef>
              <c:f>Sheet1!$B$2:$G$2</c:f>
              <c:strCache>
                <c:ptCount val="6"/>
                <c:pt idx="0">
                  <c:v>2010-11</c:v>
                </c:pt>
                <c:pt idx="1">
                  <c:v>2011-12</c:v>
                </c:pt>
                <c:pt idx="2">
                  <c:v>2012-13</c:v>
                </c:pt>
                <c:pt idx="3">
                  <c:v>2013-14</c:v>
                </c:pt>
                <c:pt idx="4">
                  <c:v>2014-15</c:v>
                </c:pt>
                <c:pt idx="5">
                  <c:v>2015-16</c:v>
                </c:pt>
              </c:strCache>
            </c:strRef>
          </c:cat>
          <c:val>
            <c:numRef>
              <c:f>Sheet1!$B$9:$G$9</c:f>
              <c:numCache>
                <c:formatCode>#,##0.0</c:formatCode>
                <c:ptCount val="6"/>
                <c:pt idx="0">
                  <c:v>10.541089999999999</c:v>
                </c:pt>
                <c:pt idx="1">
                  <c:v>11.83868</c:v>
                </c:pt>
                <c:pt idx="2">
                  <c:v>12.91381</c:v>
                </c:pt>
                <c:pt idx="3">
                  <c:v>0.40059</c:v>
                </c:pt>
                <c:pt idx="4">
                  <c:v>16.100000000000001</c:v>
                </c:pt>
                <c:pt idx="5">
                  <c:v>5.0999999999999996</c:v>
                </c:pt>
              </c:numCache>
            </c:numRef>
          </c:val>
        </c:ser>
        <c:ser>
          <c:idx val="6"/>
          <c:order val="6"/>
          <c:tx>
            <c:strRef>
              <c:f>Sheet1!$A$10</c:f>
              <c:strCache>
                <c:ptCount val="1"/>
                <c:pt idx="0">
                  <c:v>Health assistance programmes for Members &amp; Employees</c:v>
                </c:pt>
              </c:strCache>
            </c:strRef>
          </c:tx>
          <c:dLbls>
            <c:dLbl>
              <c:idx val="0"/>
              <c:layout/>
              <c:tx>
                <c:strRef>
                  <c:f>Sheet1!$B$47</c:f>
                  <c:strCache>
                    <c:ptCount val="1"/>
                    <c:pt idx="0">
                      <c:v>26%</c:v>
                    </c:pt>
                  </c:strCache>
                </c:strRef>
              </c:tx>
              <c:showVal val="1"/>
            </c:dLbl>
            <c:dLbl>
              <c:idx val="1"/>
              <c:layout/>
              <c:tx>
                <c:strRef>
                  <c:f>Sheet1!$C$47</c:f>
                  <c:strCache>
                    <c:ptCount val="1"/>
                    <c:pt idx="0">
                      <c:v>49%</c:v>
                    </c:pt>
                  </c:strCache>
                </c:strRef>
              </c:tx>
              <c:showVal val="1"/>
            </c:dLbl>
            <c:dLbl>
              <c:idx val="2"/>
              <c:layout/>
              <c:tx>
                <c:strRef>
                  <c:f>Sheet1!$D$47</c:f>
                  <c:strCache>
                    <c:ptCount val="1"/>
                    <c:pt idx="0">
                      <c:v>49%</c:v>
                    </c:pt>
                  </c:strCache>
                </c:strRef>
              </c:tx>
              <c:showVal val="1"/>
            </c:dLbl>
            <c:dLbl>
              <c:idx val="3"/>
              <c:layout/>
              <c:tx>
                <c:strRef>
                  <c:f>Sheet1!$E$47</c:f>
                  <c:strCache>
                    <c:ptCount val="1"/>
                    <c:pt idx="0">
                      <c:v>56%</c:v>
                    </c:pt>
                  </c:strCache>
                </c:strRef>
              </c:tx>
              <c:showVal val="1"/>
            </c:dLbl>
            <c:dLbl>
              <c:idx val="4"/>
              <c:layout/>
              <c:tx>
                <c:strRef>
                  <c:f>Sheet1!$F$47</c:f>
                  <c:strCache>
                    <c:ptCount val="1"/>
                    <c:pt idx="0">
                      <c:v>51%</c:v>
                    </c:pt>
                  </c:strCache>
                </c:strRef>
              </c:tx>
              <c:showVal val="1"/>
            </c:dLbl>
            <c:dLbl>
              <c:idx val="5"/>
              <c:layout/>
              <c:tx>
                <c:strRef>
                  <c:f>Sheet1!$G$47</c:f>
                  <c:strCache>
                    <c:ptCount val="1"/>
                    <c:pt idx="0">
                      <c:v>58%</c:v>
                    </c:pt>
                  </c:strCache>
                </c:strRef>
              </c:tx>
              <c:showVal val="1"/>
            </c:dLbl>
            <c:showVal val="1"/>
          </c:dLbls>
          <c:cat>
            <c:strRef>
              <c:f>Sheet1!$B$2:$G$2</c:f>
              <c:strCache>
                <c:ptCount val="6"/>
                <c:pt idx="0">
                  <c:v>2010-11</c:v>
                </c:pt>
                <c:pt idx="1">
                  <c:v>2011-12</c:v>
                </c:pt>
                <c:pt idx="2">
                  <c:v>2012-13</c:v>
                </c:pt>
                <c:pt idx="3">
                  <c:v>2013-14</c:v>
                </c:pt>
                <c:pt idx="4">
                  <c:v>2014-15</c:v>
                </c:pt>
                <c:pt idx="5">
                  <c:v>2015-16</c:v>
                </c:pt>
              </c:strCache>
            </c:strRef>
          </c:cat>
          <c:val>
            <c:numRef>
              <c:f>Sheet1!$B$10:$G$10</c:f>
              <c:numCache>
                <c:formatCode>#,##0.0</c:formatCode>
                <c:ptCount val="6"/>
                <c:pt idx="0">
                  <c:v>344.45056999999997</c:v>
                </c:pt>
                <c:pt idx="1">
                  <c:v>357.12065000000001</c:v>
                </c:pt>
                <c:pt idx="2">
                  <c:v>412.30062000000032</c:v>
                </c:pt>
                <c:pt idx="3">
                  <c:v>475.2282299999996</c:v>
                </c:pt>
                <c:pt idx="4">
                  <c:v>520</c:v>
                </c:pt>
                <c:pt idx="5">
                  <c:v>700</c:v>
                </c:pt>
              </c:numCache>
            </c:numRef>
          </c:val>
        </c:ser>
        <c:dLbls>
          <c:showVal val="1"/>
        </c:dLbls>
        <c:gapWidth val="95"/>
        <c:overlap val="100"/>
        <c:axId val="83072512"/>
        <c:axId val="83074048"/>
      </c:barChart>
      <c:catAx>
        <c:axId val="83072512"/>
        <c:scaling>
          <c:orientation val="minMax"/>
        </c:scaling>
        <c:axPos val="b"/>
        <c:majorTickMark val="none"/>
        <c:tickLblPos val="nextTo"/>
        <c:crossAx val="83074048"/>
        <c:crosses val="autoZero"/>
        <c:auto val="1"/>
        <c:lblAlgn val="ctr"/>
        <c:lblOffset val="100"/>
      </c:catAx>
      <c:valAx>
        <c:axId val="83074048"/>
        <c:scaling>
          <c:orientation val="minMax"/>
        </c:scaling>
        <c:axPos val="l"/>
        <c:title>
          <c:tx>
            <c:rich>
              <a:bodyPr rot="-5400000" vert="horz"/>
              <a:lstStyle/>
              <a:p>
                <a:pPr>
                  <a:defRPr/>
                </a:pPr>
                <a:r>
                  <a:rPr lang="en-US"/>
                  <a:t>In Rs Cr</a:t>
                </a:r>
              </a:p>
            </c:rich>
          </c:tx>
          <c:layout>
            <c:manualLayout>
              <c:xMode val="edge"/>
              <c:yMode val="edge"/>
              <c:x val="0"/>
              <c:y val="0.37751148900388209"/>
            </c:manualLayout>
          </c:layout>
        </c:title>
        <c:numFmt formatCode="#,##0" sourceLinked="0"/>
        <c:tickLblPos val="nextTo"/>
        <c:crossAx val="83072512"/>
        <c:crosses val="autoZero"/>
        <c:crossBetween val="between"/>
        <c:dispUnits>
          <c:builtInUnit val="hundreds"/>
        </c:dispUnits>
      </c:valAx>
    </c:plotArea>
    <c:legend>
      <c:legendPos val="r"/>
      <c:layout>
        <c:manualLayout>
          <c:xMode val="edge"/>
          <c:yMode val="edge"/>
          <c:x val="0.701899548740618"/>
          <c:y val="3.3552336394202499E-2"/>
          <c:w val="0.28932852143482113"/>
          <c:h val="0.8829925413875509"/>
        </c:manualLayout>
      </c:layout>
    </c:legend>
    <c:plotVisOnly val="1"/>
    <c:dispBlanksAs val="gap"/>
  </c:chart>
  <c:txPr>
    <a:bodyPr/>
    <a:lstStyle/>
    <a:p>
      <a:pPr>
        <a:defRPr sz="1400">
          <a:latin typeface="Garamond" pitchFamily="18" charset="0"/>
        </a:defRPr>
      </a:pPr>
      <a:endParaRPr lang="en-US"/>
    </a:p>
  </c:txPr>
  <c:externalData r:id="rId1"/>
</c:chartSpace>
</file>

<file path=ppt/charts/chart38.xml><?xml version="1.0" encoding="utf-8"?>
<c:chartSpace xmlns:c="http://schemas.openxmlformats.org/drawingml/2006/chart" xmlns:a="http://schemas.openxmlformats.org/drawingml/2006/main" xmlns:r="http://schemas.openxmlformats.org/officeDocument/2006/relationships">
  <c:lang val="en-IN"/>
  <c:pivotSource>
    <c:name>[1516 SC Budget Data- Working file.xlsx]Slum_total!PivotTable3</c:name>
    <c:fmtId val="-1"/>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dLbl>
          <c:idx val="0"/>
          <c:spPr/>
          <c:txPr>
            <a:bodyPr/>
            <a:lstStyle/>
            <a:p>
              <a:pPr>
                <a:defRPr/>
              </a:pPr>
              <a:endParaRPr lang="en-US"/>
            </a:p>
          </c:txPr>
          <c:showVal val="1"/>
        </c:dLbl>
      </c:pivotFmt>
      <c:pivotFmt>
        <c:idx val="7"/>
        <c:marker>
          <c:symbol val="none"/>
        </c:marker>
        <c:dLbl>
          <c:idx val="0"/>
          <c:spPr/>
          <c:txPr>
            <a:bodyPr/>
            <a:lstStyle/>
            <a:p>
              <a:pPr>
                <a:defRPr/>
              </a:pPr>
              <a:endParaRPr lang="en-US"/>
            </a:p>
          </c:txPr>
          <c:showVal val="1"/>
        </c:dLbl>
      </c:pivotFmt>
      <c:pivotFmt>
        <c:idx val="8"/>
        <c:marker>
          <c:symbol val="none"/>
        </c:marker>
      </c:pivotFmt>
      <c:pivotFmt>
        <c:idx val="9"/>
        <c:marker>
          <c:symbol val="none"/>
        </c:marker>
        <c:dLbl>
          <c:idx val="0"/>
          <c:spPr/>
          <c:txPr>
            <a:bodyPr/>
            <a:lstStyle/>
            <a:p>
              <a:pPr>
                <a:defRPr/>
              </a:pPr>
              <a:endParaRPr lang="en-US"/>
            </a:p>
          </c:txPr>
          <c:showVal val="1"/>
        </c:dLbl>
      </c:pivotFmt>
      <c:pivotFmt>
        <c:idx val="10"/>
        <c:marker>
          <c:symbol val="none"/>
        </c:marker>
      </c:pivotFmt>
      <c:pivotFmt>
        <c:idx val="11"/>
        <c:marker>
          <c:symbol val="none"/>
        </c:marker>
      </c:pivotFmt>
      <c:pivotFmt>
        <c:idx val="12"/>
        <c:marker>
          <c:symbol val="none"/>
        </c:marker>
        <c:dLbl>
          <c:idx val="0"/>
          <c:spPr/>
          <c:txPr>
            <a:bodyPr/>
            <a:lstStyle/>
            <a:p>
              <a:pPr>
                <a:defRPr/>
              </a:pPr>
              <a:endParaRPr lang="en-US"/>
            </a:p>
          </c:txPr>
          <c:showVal val="1"/>
        </c:dLbl>
      </c:pivotFmt>
      <c:pivotFmt>
        <c:idx val="13"/>
        <c:dLbl>
          <c:idx val="0"/>
          <c:tx>
            <c:strRef>
              <c:f>Slum_total!$B$130</c:f>
              <c:strCache>
                <c:ptCount val="1"/>
                <c:pt idx="0">
                  <c:v>78%</c:v>
                </c:pt>
              </c:strCache>
            </c:strRef>
          </c:tx>
          <c:showVal val="1"/>
        </c:dLbl>
      </c:pivotFmt>
      <c:pivotFmt>
        <c:idx val="14"/>
        <c:dLbl>
          <c:idx val="0"/>
          <c:tx>
            <c:strRef>
              <c:f>Slum_total!$C$130</c:f>
              <c:strCache>
                <c:ptCount val="1"/>
                <c:pt idx="0">
                  <c:v>69%</c:v>
                </c:pt>
              </c:strCache>
            </c:strRef>
          </c:tx>
          <c:showVal val="1"/>
        </c:dLbl>
      </c:pivotFmt>
      <c:pivotFmt>
        <c:idx val="15"/>
        <c:dLbl>
          <c:idx val="0"/>
          <c:tx>
            <c:strRef>
              <c:f>Slum_total!$D$130</c:f>
              <c:strCache>
                <c:ptCount val="1"/>
                <c:pt idx="0">
                  <c:v>72%</c:v>
                </c:pt>
              </c:strCache>
            </c:strRef>
          </c:tx>
          <c:showVal val="1"/>
        </c:dLbl>
      </c:pivotFmt>
      <c:pivotFmt>
        <c:idx val="16"/>
        <c:dLbl>
          <c:idx val="0"/>
          <c:tx>
            <c:strRef>
              <c:f>Slum_total!$E$130</c:f>
              <c:strCache>
                <c:ptCount val="1"/>
                <c:pt idx="0">
                  <c:v>66%</c:v>
                </c:pt>
              </c:strCache>
            </c:strRef>
          </c:tx>
          <c:showVal val="1"/>
        </c:dLbl>
      </c:pivotFmt>
      <c:pivotFmt>
        <c:idx val="17"/>
        <c:dLbl>
          <c:idx val="0"/>
          <c:tx>
            <c:strRef>
              <c:f>Slum_total!$F$130</c:f>
              <c:strCache>
                <c:ptCount val="1"/>
                <c:pt idx="0">
                  <c:v>15%</c:v>
                </c:pt>
              </c:strCache>
            </c:strRef>
          </c:tx>
          <c:showVal val="1"/>
        </c:dLbl>
      </c:pivotFmt>
      <c:pivotFmt>
        <c:idx val="18"/>
        <c:dLbl>
          <c:idx val="0"/>
          <c:tx>
            <c:strRef>
              <c:f>Slum_total!$G$130</c:f>
              <c:strCache>
                <c:ptCount val="1"/>
                <c:pt idx="0">
                  <c:v>19%</c:v>
                </c:pt>
              </c:strCache>
            </c:strRef>
          </c:tx>
          <c:showVal val="1"/>
        </c:dLbl>
      </c:pivotFmt>
      <c:pivotFmt>
        <c:idx val="19"/>
        <c:dLbl>
          <c:idx val="0"/>
          <c:tx>
            <c:strRef>
              <c:f>Slum_total!$F$127</c:f>
              <c:strCache>
                <c:ptCount val="1"/>
                <c:pt idx="0">
                  <c:v>68%</c:v>
                </c:pt>
              </c:strCache>
            </c:strRef>
          </c:tx>
          <c:showVal val="1"/>
        </c:dLbl>
      </c:pivotFmt>
      <c:pivotFmt>
        <c:idx val="20"/>
        <c:dLbl>
          <c:idx val="0"/>
          <c:tx>
            <c:strRef>
              <c:f>Slum_total!$G$127</c:f>
              <c:strCache>
                <c:ptCount val="1"/>
                <c:pt idx="0">
                  <c:v>73%</c:v>
                </c:pt>
              </c:strCache>
            </c:strRef>
          </c:tx>
          <c:showVal val="1"/>
        </c:dLbl>
      </c:pivotFmt>
      <c:pivotFmt>
        <c:idx val="21"/>
        <c:dLbl>
          <c:idx val="0"/>
          <c:tx>
            <c:strRef>
              <c:f>Slum_total!$B$124</c:f>
              <c:strCache>
                <c:ptCount val="1"/>
                <c:pt idx="0">
                  <c:v>0%</c:v>
                </c:pt>
              </c:strCache>
            </c:strRef>
          </c:tx>
          <c:showVal val="1"/>
        </c:dLbl>
      </c:pivotFmt>
      <c:pivotFmt>
        <c:idx val="22"/>
        <c:dLbl>
          <c:idx val="0"/>
          <c:tx>
            <c:strRef>
              <c:f>Slum_total!$C$124</c:f>
              <c:strCache>
                <c:ptCount val="1"/>
                <c:pt idx="0">
                  <c:v>3%</c:v>
                </c:pt>
              </c:strCache>
            </c:strRef>
          </c:tx>
          <c:showVal val="1"/>
        </c:dLbl>
      </c:pivotFmt>
      <c:pivotFmt>
        <c:idx val="23"/>
        <c:dLbl>
          <c:idx val="0"/>
          <c:tx>
            <c:strRef>
              <c:f>Slum_total!$D$124</c:f>
              <c:strCache>
                <c:ptCount val="1"/>
                <c:pt idx="0">
                  <c:v>9%</c:v>
                </c:pt>
              </c:strCache>
            </c:strRef>
          </c:tx>
          <c:showVal val="1"/>
        </c:dLbl>
      </c:pivotFmt>
      <c:pivotFmt>
        <c:idx val="24"/>
        <c:dLbl>
          <c:idx val="0"/>
          <c:tx>
            <c:strRef>
              <c:f>Slum_total!$E$124</c:f>
              <c:strCache>
                <c:ptCount val="1"/>
                <c:pt idx="0">
                  <c:v>1%</c:v>
                </c:pt>
              </c:strCache>
            </c:strRef>
          </c:tx>
          <c:showVal val="1"/>
        </c:dLbl>
      </c:pivotFmt>
      <c:pivotFmt>
        <c:idx val="25"/>
        <c:dLbl>
          <c:idx val="0"/>
          <c:tx>
            <c:strRef>
              <c:f>Slum_total!$F$124</c:f>
              <c:strCache>
                <c:ptCount val="1"/>
                <c:pt idx="0">
                  <c:v>0%</c:v>
                </c:pt>
              </c:strCache>
            </c:strRef>
          </c:tx>
          <c:showVal val="1"/>
        </c:dLbl>
      </c:pivotFmt>
      <c:pivotFmt>
        <c:idx val="26"/>
        <c:dLbl>
          <c:idx val="0"/>
          <c:tx>
            <c:strRef>
              <c:f>Slum_total!$G$124</c:f>
              <c:strCache>
                <c:ptCount val="1"/>
                <c:pt idx="0">
                  <c:v>0%</c:v>
                </c:pt>
              </c:strCache>
            </c:strRef>
          </c:tx>
          <c:showVal val="1"/>
        </c:dLbl>
      </c:pivotFmt>
      <c:pivotFmt>
        <c:idx val="27"/>
        <c:dLbl>
          <c:idx val="0"/>
          <c:tx>
            <c:strRef>
              <c:f>Slum_total!$B$125</c:f>
              <c:strCache>
                <c:ptCount val="1"/>
                <c:pt idx="0">
                  <c:v>22%</c:v>
                </c:pt>
              </c:strCache>
            </c:strRef>
          </c:tx>
          <c:showVal val="1"/>
        </c:dLbl>
      </c:pivotFmt>
      <c:pivotFmt>
        <c:idx val="28"/>
        <c:dLbl>
          <c:idx val="0"/>
          <c:tx>
            <c:strRef>
              <c:f>Slum_total!$C$125</c:f>
              <c:strCache>
                <c:ptCount val="1"/>
                <c:pt idx="0">
                  <c:v>27%</c:v>
                </c:pt>
              </c:strCache>
            </c:strRef>
          </c:tx>
          <c:showVal val="1"/>
        </c:dLbl>
      </c:pivotFmt>
      <c:pivotFmt>
        <c:idx val="29"/>
        <c:dLbl>
          <c:idx val="0"/>
          <c:tx>
            <c:strRef>
              <c:f>Slum_total!$D$125</c:f>
              <c:strCache>
                <c:ptCount val="1"/>
                <c:pt idx="0">
                  <c:v>18%</c:v>
                </c:pt>
              </c:strCache>
            </c:strRef>
          </c:tx>
          <c:showVal val="1"/>
        </c:dLbl>
      </c:pivotFmt>
      <c:pivotFmt>
        <c:idx val="30"/>
        <c:dLbl>
          <c:idx val="0"/>
          <c:tx>
            <c:strRef>
              <c:f>Slum_total!$E$125</c:f>
              <c:strCache>
                <c:ptCount val="1"/>
                <c:pt idx="0">
                  <c:v>28%</c:v>
                </c:pt>
              </c:strCache>
            </c:strRef>
          </c:tx>
          <c:showVal val="1"/>
        </c:dLbl>
      </c:pivotFmt>
      <c:pivotFmt>
        <c:idx val="31"/>
        <c:dLbl>
          <c:idx val="0"/>
          <c:tx>
            <c:strRef>
              <c:f>Slum_total!$F$125</c:f>
              <c:strCache>
                <c:ptCount val="1"/>
                <c:pt idx="0">
                  <c:v>14%</c:v>
                </c:pt>
              </c:strCache>
            </c:strRef>
          </c:tx>
          <c:showVal val="1"/>
        </c:dLbl>
      </c:pivotFmt>
      <c:pivotFmt>
        <c:idx val="32"/>
        <c:dLbl>
          <c:idx val="0"/>
          <c:delete val="1"/>
        </c:dLbl>
      </c:pivotFmt>
      <c:pivotFmt>
        <c:idx val="33"/>
        <c:dLbl>
          <c:idx val="0"/>
          <c:delete val="1"/>
        </c:dLbl>
      </c:pivotFmt>
      <c:pivotFmt>
        <c:idx val="34"/>
        <c:dLbl>
          <c:idx val="0"/>
          <c:delete val="1"/>
        </c:dLbl>
      </c:pivotFmt>
      <c:pivotFmt>
        <c:idx val="35"/>
        <c:dLbl>
          <c:idx val="0"/>
          <c:delete val="1"/>
        </c:dLbl>
      </c:pivotFmt>
      <c:pivotFmt>
        <c:idx val="36"/>
        <c:dLbl>
          <c:idx val="0"/>
          <c:delete val="1"/>
        </c:dLbl>
      </c:pivotFmt>
      <c:pivotFmt>
        <c:idx val="37"/>
        <c:marker>
          <c:symbol val="none"/>
        </c:marker>
        <c:dLbl>
          <c:idx val="0"/>
          <c:spPr/>
          <c:txPr>
            <a:bodyPr/>
            <a:lstStyle/>
            <a:p>
              <a:pPr>
                <a:defRPr/>
              </a:pPr>
              <a:endParaRPr lang="en-US"/>
            </a:p>
          </c:txPr>
          <c:showVal val="1"/>
        </c:dLbl>
      </c:pivotFmt>
      <c:pivotFmt>
        <c:idx val="38"/>
        <c:dLbl>
          <c:idx val="0"/>
          <c:tx>
            <c:strRef>
              <c:f>Slum_total!$B$124</c:f>
              <c:strCache>
                <c:ptCount val="1"/>
                <c:pt idx="0">
                  <c:v>0%</c:v>
                </c:pt>
              </c:strCache>
            </c:strRef>
          </c:tx>
          <c:showVal val="1"/>
        </c:dLbl>
      </c:pivotFmt>
      <c:pivotFmt>
        <c:idx val="39"/>
        <c:dLbl>
          <c:idx val="0"/>
          <c:tx>
            <c:strRef>
              <c:f>Slum_total!$C$124</c:f>
              <c:strCache>
                <c:ptCount val="1"/>
                <c:pt idx="0">
                  <c:v>3%</c:v>
                </c:pt>
              </c:strCache>
            </c:strRef>
          </c:tx>
          <c:showVal val="1"/>
        </c:dLbl>
      </c:pivotFmt>
      <c:pivotFmt>
        <c:idx val="40"/>
        <c:dLbl>
          <c:idx val="0"/>
          <c:tx>
            <c:strRef>
              <c:f>Slum_total!$D$124</c:f>
              <c:strCache>
                <c:ptCount val="1"/>
                <c:pt idx="0">
                  <c:v>9%</c:v>
                </c:pt>
              </c:strCache>
            </c:strRef>
          </c:tx>
          <c:showVal val="1"/>
        </c:dLbl>
      </c:pivotFmt>
      <c:pivotFmt>
        <c:idx val="41"/>
        <c:dLbl>
          <c:idx val="0"/>
          <c:tx>
            <c:strRef>
              <c:f>Slum_total!$E$124</c:f>
              <c:strCache>
                <c:ptCount val="1"/>
                <c:pt idx="0">
                  <c:v>1%</c:v>
                </c:pt>
              </c:strCache>
            </c:strRef>
          </c:tx>
          <c:showVal val="1"/>
        </c:dLbl>
      </c:pivotFmt>
      <c:pivotFmt>
        <c:idx val="42"/>
        <c:dLbl>
          <c:idx val="0"/>
          <c:tx>
            <c:strRef>
              <c:f>Slum_total!$F$124</c:f>
              <c:strCache>
                <c:ptCount val="1"/>
                <c:pt idx="0">
                  <c:v>0%</c:v>
                </c:pt>
              </c:strCache>
            </c:strRef>
          </c:tx>
          <c:showVal val="1"/>
        </c:dLbl>
      </c:pivotFmt>
      <c:pivotFmt>
        <c:idx val="43"/>
        <c:dLbl>
          <c:idx val="0"/>
          <c:tx>
            <c:strRef>
              <c:f>Slum_total!$G$124</c:f>
              <c:strCache>
                <c:ptCount val="1"/>
                <c:pt idx="0">
                  <c:v>0%</c:v>
                </c:pt>
              </c:strCache>
            </c:strRef>
          </c:tx>
          <c:showVal val="1"/>
        </c:dLbl>
      </c:pivotFmt>
      <c:pivotFmt>
        <c:idx val="44"/>
        <c:marker>
          <c:symbol val="none"/>
        </c:marker>
        <c:dLbl>
          <c:idx val="0"/>
          <c:spPr/>
          <c:txPr>
            <a:bodyPr/>
            <a:lstStyle/>
            <a:p>
              <a:pPr>
                <a:defRPr/>
              </a:pPr>
              <a:endParaRPr lang="en-US"/>
            </a:p>
          </c:txPr>
          <c:showVal val="1"/>
        </c:dLbl>
      </c:pivotFmt>
      <c:pivotFmt>
        <c:idx val="45"/>
        <c:dLbl>
          <c:idx val="0"/>
          <c:tx>
            <c:strRef>
              <c:f>Slum_total!$B$125</c:f>
              <c:strCache>
                <c:ptCount val="1"/>
                <c:pt idx="0">
                  <c:v>22%</c:v>
                </c:pt>
              </c:strCache>
            </c:strRef>
          </c:tx>
          <c:showVal val="1"/>
        </c:dLbl>
      </c:pivotFmt>
      <c:pivotFmt>
        <c:idx val="46"/>
        <c:dLbl>
          <c:idx val="0"/>
          <c:tx>
            <c:strRef>
              <c:f>Slum_total!$C$125</c:f>
              <c:strCache>
                <c:ptCount val="1"/>
                <c:pt idx="0">
                  <c:v>27%</c:v>
                </c:pt>
              </c:strCache>
            </c:strRef>
          </c:tx>
          <c:showVal val="1"/>
        </c:dLbl>
      </c:pivotFmt>
      <c:pivotFmt>
        <c:idx val="47"/>
        <c:dLbl>
          <c:idx val="0"/>
          <c:tx>
            <c:strRef>
              <c:f>Slum_total!$D$125</c:f>
              <c:strCache>
                <c:ptCount val="1"/>
                <c:pt idx="0">
                  <c:v>18%</c:v>
                </c:pt>
              </c:strCache>
            </c:strRef>
          </c:tx>
          <c:showVal val="1"/>
        </c:dLbl>
      </c:pivotFmt>
      <c:pivotFmt>
        <c:idx val="48"/>
        <c:dLbl>
          <c:idx val="0"/>
          <c:tx>
            <c:strRef>
              <c:f>Slum_total!$E$125</c:f>
              <c:strCache>
                <c:ptCount val="1"/>
                <c:pt idx="0">
                  <c:v>28%</c:v>
                </c:pt>
              </c:strCache>
            </c:strRef>
          </c:tx>
          <c:showVal val="1"/>
        </c:dLbl>
      </c:pivotFmt>
      <c:pivotFmt>
        <c:idx val="49"/>
        <c:dLbl>
          <c:idx val="0"/>
          <c:tx>
            <c:strRef>
              <c:f>Slum_total!$F$125</c:f>
              <c:strCache>
                <c:ptCount val="1"/>
                <c:pt idx="0">
                  <c:v>14%</c:v>
                </c:pt>
              </c:strCache>
            </c:strRef>
          </c:tx>
          <c:showVal val="1"/>
        </c:dLbl>
      </c:pivotFmt>
      <c:pivotFmt>
        <c:idx val="50"/>
        <c:dLbl>
          <c:idx val="0"/>
          <c:delete val="1"/>
        </c:dLbl>
      </c:pivotFmt>
      <c:pivotFmt>
        <c:idx val="51"/>
        <c:marker>
          <c:symbol val="none"/>
        </c:marker>
      </c:pivotFmt>
      <c:pivotFmt>
        <c:idx val="52"/>
        <c:marker>
          <c:symbol val="none"/>
        </c:marker>
        <c:dLbl>
          <c:idx val="0"/>
          <c:spPr/>
          <c:txPr>
            <a:bodyPr/>
            <a:lstStyle/>
            <a:p>
              <a:pPr>
                <a:defRPr/>
              </a:pPr>
              <a:endParaRPr lang="en-US"/>
            </a:p>
          </c:txPr>
          <c:showVal val="1"/>
        </c:dLbl>
      </c:pivotFmt>
      <c:pivotFmt>
        <c:idx val="53"/>
        <c:dLbl>
          <c:idx val="0"/>
          <c:delete val="1"/>
        </c:dLbl>
      </c:pivotFmt>
      <c:pivotFmt>
        <c:idx val="54"/>
        <c:dLbl>
          <c:idx val="0"/>
          <c:delete val="1"/>
        </c:dLbl>
      </c:pivotFmt>
      <c:pivotFmt>
        <c:idx val="55"/>
        <c:dLbl>
          <c:idx val="0"/>
          <c:delete val="1"/>
        </c:dLbl>
      </c:pivotFmt>
      <c:pivotFmt>
        <c:idx val="56"/>
        <c:dLbl>
          <c:idx val="0"/>
          <c:delete val="1"/>
        </c:dLbl>
      </c:pivotFmt>
      <c:pivotFmt>
        <c:idx val="57"/>
        <c:dLbl>
          <c:idx val="0"/>
          <c:tx>
            <c:strRef>
              <c:f>Slum_total!$F$127</c:f>
              <c:strCache>
                <c:ptCount val="1"/>
                <c:pt idx="0">
                  <c:v>68%</c:v>
                </c:pt>
              </c:strCache>
            </c:strRef>
          </c:tx>
          <c:showVal val="1"/>
        </c:dLbl>
      </c:pivotFmt>
      <c:pivotFmt>
        <c:idx val="58"/>
        <c:dLbl>
          <c:idx val="0"/>
          <c:tx>
            <c:strRef>
              <c:f>Slum_total!$G$127</c:f>
              <c:strCache>
                <c:ptCount val="1"/>
                <c:pt idx="0">
                  <c:v>73%</c:v>
                </c:pt>
              </c:strCache>
            </c:strRef>
          </c:tx>
          <c:showVal val="1"/>
        </c:dLbl>
      </c:pivotFmt>
      <c:pivotFmt>
        <c:idx val="59"/>
        <c:marker>
          <c:symbol val="none"/>
        </c:marker>
      </c:pivotFmt>
      <c:pivotFmt>
        <c:idx val="60"/>
        <c:marker>
          <c:symbol val="none"/>
        </c:marker>
      </c:pivotFmt>
      <c:pivotFmt>
        <c:idx val="61"/>
        <c:marker>
          <c:symbol val="none"/>
        </c:marker>
        <c:dLbl>
          <c:idx val="0"/>
          <c:spPr/>
          <c:txPr>
            <a:bodyPr/>
            <a:lstStyle/>
            <a:p>
              <a:pPr>
                <a:defRPr/>
              </a:pPr>
              <a:endParaRPr lang="en-US"/>
            </a:p>
          </c:txPr>
          <c:showVal val="1"/>
        </c:dLbl>
      </c:pivotFmt>
      <c:pivotFmt>
        <c:idx val="62"/>
        <c:dLbl>
          <c:idx val="0"/>
          <c:tx>
            <c:strRef>
              <c:f>Slum_total!$B$130</c:f>
              <c:strCache>
                <c:ptCount val="1"/>
                <c:pt idx="0">
                  <c:v>78%</c:v>
                </c:pt>
              </c:strCache>
            </c:strRef>
          </c:tx>
          <c:showVal val="1"/>
        </c:dLbl>
      </c:pivotFmt>
      <c:pivotFmt>
        <c:idx val="63"/>
        <c:dLbl>
          <c:idx val="0"/>
          <c:tx>
            <c:strRef>
              <c:f>Slum_total!$C$130</c:f>
              <c:strCache>
                <c:ptCount val="1"/>
                <c:pt idx="0">
                  <c:v>69%</c:v>
                </c:pt>
              </c:strCache>
            </c:strRef>
          </c:tx>
          <c:showVal val="1"/>
        </c:dLbl>
      </c:pivotFmt>
      <c:pivotFmt>
        <c:idx val="64"/>
        <c:dLbl>
          <c:idx val="0"/>
          <c:tx>
            <c:strRef>
              <c:f>Slum_total!$D$130</c:f>
              <c:strCache>
                <c:ptCount val="1"/>
                <c:pt idx="0">
                  <c:v>72%</c:v>
                </c:pt>
              </c:strCache>
            </c:strRef>
          </c:tx>
          <c:showVal val="1"/>
        </c:dLbl>
      </c:pivotFmt>
      <c:pivotFmt>
        <c:idx val="65"/>
        <c:dLbl>
          <c:idx val="0"/>
          <c:tx>
            <c:strRef>
              <c:f>Slum_total!$E$130</c:f>
              <c:strCache>
                <c:ptCount val="1"/>
                <c:pt idx="0">
                  <c:v>66%</c:v>
                </c:pt>
              </c:strCache>
            </c:strRef>
          </c:tx>
          <c:showVal val="1"/>
        </c:dLbl>
      </c:pivotFmt>
      <c:pivotFmt>
        <c:idx val="66"/>
        <c:dLbl>
          <c:idx val="0"/>
          <c:tx>
            <c:strRef>
              <c:f>Slum_total!$F$130</c:f>
              <c:strCache>
                <c:ptCount val="1"/>
                <c:pt idx="0">
                  <c:v>15%</c:v>
                </c:pt>
              </c:strCache>
            </c:strRef>
          </c:tx>
          <c:showVal val="1"/>
        </c:dLbl>
      </c:pivotFmt>
      <c:pivotFmt>
        <c:idx val="67"/>
        <c:dLbl>
          <c:idx val="0"/>
          <c:tx>
            <c:strRef>
              <c:f>Slum_total!$G$130</c:f>
              <c:strCache>
                <c:ptCount val="1"/>
                <c:pt idx="0">
                  <c:v>19%</c:v>
                </c:pt>
              </c:strCache>
            </c:strRef>
          </c:tx>
          <c:showVal val="1"/>
        </c:dLbl>
      </c:pivotFmt>
      <c:pivotFmt>
        <c:idx val="68"/>
        <c:marker>
          <c:symbol val="none"/>
        </c:marker>
        <c:dLbl>
          <c:idx val="0"/>
          <c:spPr/>
          <c:txPr>
            <a:bodyPr/>
            <a:lstStyle/>
            <a:p>
              <a:pPr>
                <a:defRPr/>
              </a:pPr>
              <a:endParaRPr lang="en-US"/>
            </a:p>
          </c:txPr>
          <c:showVal val="1"/>
        </c:dLbl>
      </c:pivotFmt>
      <c:pivotFmt>
        <c:idx val="69"/>
        <c:dLbl>
          <c:idx val="0"/>
          <c:tx>
            <c:strRef>
              <c:f>Slum_total!$B$124</c:f>
              <c:strCache>
                <c:ptCount val="1"/>
                <c:pt idx="0">
                  <c:v>0%</c:v>
                </c:pt>
              </c:strCache>
            </c:strRef>
          </c:tx>
          <c:showVal val="1"/>
        </c:dLbl>
      </c:pivotFmt>
      <c:pivotFmt>
        <c:idx val="70"/>
        <c:dLbl>
          <c:idx val="0"/>
          <c:tx>
            <c:strRef>
              <c:f>Slum_total!$C$124</c:f>
              <c:strCache>
                <c:ptCount val="1"/>
                <c:pt idx="0">
                  <c:v>3%</c:v>
                </c:pt>
              </c:strCache>
            </c:strRef>
          </c:tx>
          <c:showVal val="1"/>
        </c:dLbl>
      </c:pivotFmt>
      <c:pivotFmt>
        <c:idx val="71"/>
        <c:dLbl>
          <c:idx val="0"/>
          <c:tx>
            <c:strRef>
              <c:f>Slum_total!$D$124</c:f>
              <c:strCache>
                <c:ptCount val="1"/>
                <c:pt idx="0">
                  <c:v>9%</c:v>
                </c:pt>
              </c:strCache>
            </c:strRef>
          </c:tx>
          <c:showVal val="1"/>
        </c:dLbl>
      </c:pivotFmt>
      <c:pivotFmt>
        <c:idx val="72"/>
        <c:dLbl>
          <c:idx val="0"/>
          <c:tx>
            <c:strRef>
              <c:f>Slum_total!$E$124</c:f>
              <c:strCache>
                <c:ptCount val="1"/>
                <c:pt idx="0">
                  <c:v>1%</c:v>
                </c:pt>
              </c:strCache>
            </c:strRef>
          </c:tx>
          <c:showVal val="1"/>
        </c:dLbl>
      </c:pivotFmt>
      <c:pivotFmt>
        <c:idx val="73"/>
        <c:dLbl>
          <c:idx val="0"/>
          <c:tx>
            <c:strRef>
              <c:f>Slum_total!$F$124</c:f>
              <c:strCache>
                <c:ptCount val="1"/>
                <c:pt idx="0">
                  <c:v>0%</c:v>
                </c:pt>
              </c:strCache>
            </c:strRef>
          </c:tx>
          <c:showVal val="1"/>
        </c:dLbl>
      </c:pivotFmt>
      <c:pivotFmt>
        <c:idx val="74"/>
        <c:dLbl>
          <c:idx val="0"/>
          <c:tx>
            <c:strRef>
              <c:f>Slum_total!$G$124</c:f>
              <c:strCache>
                <c:ptCount val="1"/>
                <c:pt idx="0">
                  <c:v>0%</c:v>
                </c:pt>
              </c:strCache>
            </c:strRef>
          </c:tx>
          <c:showVal val="1"/>
        </c:dLbl>
      </c:pivotFmt>
      <c:pivotFmt>
        <c:idx val="75"/>
        <c:marker>
          <c:symbol val="none"/>
        </c:marker>
        <c:dLbl>
          <c:idx val="0"/>
          <c:spPr/>
          <c:txPr>
            <a:bodyPr/>
            <a:lstStyle/>
            <a:p>
              <a:pPr>
                <a:defRPr/>
              </a:pPr>
              <a:endParaRPr lang="en-US"/>
            </a:p>
          </c:txPr>
          <c:showVal val="1"/>
        </c:dLbl>
      </c:pivotFmt>
      <c:pivotFmt>
        <c:idx val="76"/>
        <c:dLbl>
          <c:idx val="0"/>
          <c:tx>
            <c:strRef>
              <c:f>Slum_total!$B$125</c:f>
              <c:strCache>
                <c:ptCount val="1"/>
                <c:pt idx="0">
                  <c:v>22%</c:v>
                </c:pt>
              </c:strCache>
            </c:strRef>
          </c:tx>
          <c:showVal val="1"/>
        </c:dLbl>
      </c:pivotFmt>
      <c:pivotFmt>
        <c:idx val="77"/>
        <c:dLbl>
          <c:idx val="0"/>
          <c:tx>
            <c:strRef>
              <c:f>Slum_total!$C$125</c:f>
              <c:strCache>
                <c:ptCount val="1"/>
                <c:pt idx="0">
                  <c:v>27%</c:v>
                </c:pt>
              </c:strCache>
            </c:strRef>
          </c:tx>
          <c:showVal val="1"/>
        </c:dLbl>
      </c:pivotFmt>
      <c:pivotFmt>
        <c:idx val="78"/>
        <c:dLbl>
          <c:idx val="0"/>
          <c:tx>
            <c:strRef>
              <c:f>Slum_total!$D$125</c:f>
              <c:strCache>
                <c:ptCount val="1"/>
                <c:pt idx="0">
                  <c:v>18%</c:v>
                </c:pt>
              </c:strCache>
            </c:strRef>
          </c:tx>
          <c:showVal val="1"/>
        </c:dLbl>
      </c:pivotFmt>
      <c:pivotFmt>
        <c:idx val="79"/>
        <c:dLbl>
          <c:idx val="0"/>
          <c:tx>
            <c:strRef>
              <c:f>Slum_total!$E$125</c:f>
              <c:strCache>
                <c:ptCount val="1"/>
                <c:pt idx="0">
                  <c:v>28%</c:v>
                </c:pt>
              </c:strCache>
            </c:strRef>
          </c:tx>
          <c:showVal val="1"/>
        </c:dLbl>
      </c:pivotFmt>
      <c:pivotFmt>
        <c:idx val="80"/>
        <c:dLbl>
          <c:idx val="0"/>
          <c:tx>
            <c:strRef>
              <c:f>Slum_total!$F$125</c:f>
              <c:strCache>
                <c:ptCount val="1"/>
                <c:pt idx="0">
                  <c:v>14%</c:v>
                </c:pt>
              </c:strCache>
            </c:strRef>
          </c:tx>
          <c:showVal val="1"/>
        </c:dLbl>
      </c:pivotFmt>
      <c:pivotFmt>
        <c:idx val="81"/>
        <c:dLbl>
          <c:idx val="0"/>
          <c:delete val="1"/>
        </c:dLbl>
      </c:pivotFmt>
      <c:pivotFmt>
        <c:idx val="82"/>
        <c:marker>
          <c:symbol val="none"/>
        </c:marker>
      </c:pivotFmt>
      <c:pivotFmt>
        <c:idx val="83"/>
        <c:marker>
          <c:symbol val="none"/>
        </c:marker>
        <c:dLbl>
          <c:idx val="0"/>
          <c:spPr/>
          <c:txPr>
            <a:bodyPr/>
            <a:lstStyle/>
            <a:p>
              <a:pPr>
                <a:defRPr/>
              </a:pPr>
              <a:endParaRPr lang="en-US"/>
            </a:p>
          </c:txPr>
          <c:showVal val="1"/>
        </c:dLbl>
      </c:pivotFmt>
      <c:pivotFmt>
        <c:idx val="84"/>
        <c:dLbl>
          <c:idx val="0"/>
          <c:delete val="1"/>
        </c:dLbl>
      </c:pivotFmt>
      <c:pivotFmt>
        <c:idx val="85"/>
        <c:dLbl>
          <c:idx val="0"/>
          <c:delete val="1"/>
        </c:dLbl>
      </c:pivotFmt>
      <c:pivotFmt>
        <c:idx val="86"/>
        <c:dLbl>
          <c:idx val="0"/>
          <c:delete val="1"/>
        </c:dLbl>
      </c:pivotFmt>
      <c:pivotFmt>
        <c:idx val="87"/>
        <c:dLbl>
          <c:idx val="0"/>
          <c:delete val="1"/>
        </c:dLbl>
      </c:pivotFmt>
      <c:pivotFmt>
        <c:idx val="88"/>
        <c:dLbl>
          <c:idx val="0"/>
          <c:tx>
            <c:strRef>
              <c:f>Slum_total!$F$127</c:f>
              <c:strCache>
                <c:ptCount val="1"/>
                <c:pt idx="0">
                  <c:v>68%</c:v>
                </c:pt>
              </c:strCache>
            </c:strRef>
          </c:tx>
          <c:showVal val="1"/>
        </c:dLbl>
      </c:pivotFmt>
      <c:pivotFmt>
        <c:idx val="89"/>
        <c:dLbl>
          <c:idx val="0"/>
          <c:tx>
            <c:strRef>
              <c:f>Slum_total!$G$127</c:f>
              <c:strCache>
                <c:ptCount val="1"/>
                <c:pt idx="0">
                  <c:v>73%</c:v>
                </c:pt>
              </c:strCache>
            </c:strRef>
          </c:tx>
          <c:showVal val="1"/>
        </c:dLbl>
      </c:pivotFmt>
      <c:pivotFmt>
        <c:idx val="90"/>
        <c:marker>
          <c:symbol val="none"/>
        </c:marker>
      </c:pivotFmt>
      <c:pivotFmt>
        <c:idx val="91"/>
        <c:marker>
          <c:symbol val="none"/>
        </c:marker>
      </c:pivotFmt>
      <c:pivotFmt>
        <c:idx val="92"/>
        <c:marker>
          <c:symbol val="none"/>
        </c:marker>
        <c:dLbl>
          <c:idx val="0"/>
          <c:spPr/>
          <c:txPr>
            <a:bodyPr/>
            <a:lstStyle/>
            <a:p>
              <a:pPr>
                <a:defRPr/>
              </a:pPr>
              <a:endParaRPr lang="en-US"/>
            </a:p>
          </c:txPr>
          <c:showVal val="1"/>
        </c:dLbl>
      </c:pivotFmt>
      <c:pivotFmt>
        <c:idx val="93"/>
        <c:dLbl>
          <c:idx val="0"/>
          <c:tx>
            <c:strRef>
              <c:f>Slum_total!$B$130</c:f>
              <c:strCache>
                <c:ptCount val="1"/>
                <c:pt idx="0">
                  <c:v>78%</c:v>
                </c:pt>
              </c:strCache>
            </c:strRef>
          </c:tx>
          <c:showVal val="1"/>
        </c:dLbl>
      </c:pivotFmt>
      <c:pivotFmt>
        <c:idx val="94"/>
        <c:dLbl>
          <c:idx val="0"/>
          <c:tx>
            <c:strRef>
              <c:f>Slum_total!$C$130</c:f>
              <c:strCache>
                <c:ptCount val="1"/>
                <c:pt idx="0">
                  <c:v>69%</c:v>
                </c:pt>
              </c:strCache>
            </c:strRef>
          </c:tx>
          <c:showVal val="1"/>
        </c:dLbl>
      </c:pivotFmt>
      <c:pivotFmt>
        <c:idx val="95"/>
        <c:dLbl>
          <c:idx val="0"/>
          <c:tx>
            <c:strRef>
              <c:f>Slum_total!$D$130</c:f>
              <c:strCache>
                <c:ptCount val="1"/>
                <c:pt idx="0">
                  <c:v>72%</c:v>
                </c:pt>
              </c:strCache>
            </c:strRef>
          </c:tx>
          <c:showVal val="1"/>
        </c:dLbl>
      </c:pivotFmt>
      <c:pivotFmt>
        <c:idx val="96"/>
        <c:dLbl>
          <c:idx val="0"/>
          <c:tx>
            <c:strRef>
              <c:f>Slum_total!$E$130</c:f>
              <c:strCache>
                <c:ptCount val="1"/>
                <c:pt idx="0">
                  <c:v>66%</c:v>
                </c:pt>
              </c:strCache>
            </c:strRef>
          </c:tx>
          <c:showVal val="1"/>
        </c:dLbl>
      </c:pivotFmt>
      <c:pivotFmt>
        <c:idx val="97"/>
        <c:dLbl>
          <c:idx val="0"/>
          <c:tx>
            <c:strRef>
              <c:f>Slum_total!$F$130</c:f>
              <c:strCache>
                <c:ptCount val="1"/>
                <c:pt idx="0">
                  <c:v>15%</c:v>
                </c:pt>
              </c:strCache>
            </c:strRef>
          </c:tx>
          <c:showVal val="1"/>
        </c:dLbl>
      </c:pivotFmt>
      <c:pivotFmt>
        <c:idx val="98"/>
        <c:dLbl>
          <c:idx val="0"/>
          <c:tx>
            <c:strRef>
              <c:f>Slum_total!$G$130</c:f>
              <c:strCache>
                <c:ptCount val="1"/>
                <c:pt idx="0">
                  <c:v>19%</c:v>
                </c:pt>
              </c:strCache>
            </c:strRef>
          </c:tx>
          <c:showVal val="1"/>
        </c:dLbl>
      </c:pivotFmt>
    </c:pivotFmts>
    <c:plotArea>
      <c:layout/>
      <c:barChart>
        <c:barDir val="col"/>
        <c:grouping val="stacked"/>
        <c:ser>
          <c:idx val="0"/>
          <c:order val="0"/>
          <c:tx>
            <c:strRef>
              <c:f>Slum_total!$B$130</c:f>
              <c:strCache>
                <c:ptCount val="1"/>
                <c:pt idx="0">
                  <c:v>Fees/charges/ license</c:v>
                </c:pt>
              </c:strCache>
            </c:strRef>
          </c:tx>
          <c:dLbls>
            <c:dLbl>
              <c:idx val="0"/>
              <c:layout/>
              <c:tx>
                <c:strRef>
                  <c:f>Slum_total!$B$124</c:f>
                  <c:strCache>
                    <c:ptCount val="1"/>
                    <c:pt idx="0">
                      <c:v>0%</c:v>
                    </c:pt>
                  </c:strCache>
                </c:strRef>
              </c:tx>
              <c:showVal val="1"/>
            </c:dLbl>
            <c:dLbl>
              <c:idx val="1"/>
              <c:layout/>
              <c:tx>
                <c:strRef>
                  <c:f>Slum_total!$C$124</c:f>
                  <c:strCache>
                    <c:ptCount val="1"/>
                    <c:pt idx="0">
                      <c:v>3%</c:v>
                    </c:pt>
                  </c:strCache>
                </c:strRef>
              </c:tx>
              <c:showVal val="1"/>
            </c:dLbl>
            <c:dLbl>
              <c:idx val="2"/>
              <c:layout/>
              <c:tx>
                <c:strRef>
                  <c:f>Slum_total!$D$124</c:f>
                  <c:strCache>
                    <c:ptCount val="1"/>
                    <c:pt idx="0">
                      <c:v>9%</c:v>
                    </c:pt>
                  </c:strCache>
                </c:strRef>
              </c:tx>
              <c:showVal val="1"/>
            </c:dLbl>
            <c:dLbl>
              <c:idx val="3"/>
              <c:layout/>
              <c:tx>
                <c:strRef>
                  <c:f>Slum_total!$E$124</c:f>
                  <c:strCache>
                    <c:ptCount val="1"/>
                    <c:pt idx="0">
                      <c:v>1%</c:v>
                    </c:pt>
                  </c:strCache>
                </c:strRef>
              </c:tx>
              <c:showVal val="1"/>
            </c:dLbl>
            <c:dLbl>
              <c:idx val="4"/>
              <c:layout/>
              <c:tx>
                <c:strRef>
                  <c:f>Slum_total!$F$124</c:f>
                  <c:strCache>
                    <c:ptCount val="1"/>
                    <c:pt idx="0">
                      <c:v>0%</c:v>
                    </c:pt>
                  </c:strCache>
                </c:strRef>
              </c:tx>
              <c:showVal val="1"/>
            </c:dLbl>
            <c:dLbl>
              <c:idx val="5"/>
              <c:layout/>
              <c:tx>
                <c:strRef>
                  <c:f>Slum_total!$G$124</c:f>
                  <c:strCache>
                    <c:ptCount val="1"/>
                    <c:pt idx="0">
                      <c:v>0%</c:v>
                    </c:pt>
                  </c:strCache>
                </c:strRef>
              </c:tx>
              <c:showVal val="1"/>
            </c:dLbl>
            <c:showVal val="1"/>
          </c:dLbls>
          <c:cat>
            <c:strRef>
              <c:f>Slum_total!$B$130</c:f>
              <c:strCache>
                <c:ptCount val="6"/>
                <c:pt idx="0">
                  <c:v>2015-16 BE</c:v>
                </c:pt>
                <c:pt idx="1">
                  <c:v>2014-15 BE</c:v>
                </c:pt>
                <c:pt idx="2">
                  <c:v>2013-14 Actuals</c:v>
                </c:pt>
                <c:pt idx="3">
                  <c:v>2012-13 Actuals</c:v>
                </c:pt>
                <c:pt idx="4">
                  <c:v>2011-12 Actuals</c:v>
                </c:pt>
                <c:pt idx="5">
                  <c:v>2010-11 Actuals</c:v>
                </c:pt>
              </c:strCache>
            </c:strRef>
          </c:cat>
          <c:val>
            <c:numRef>
              <c:f>Slum_total!$B$130</c:f>
              <c:numCache>
                <c:formatCode>General</c:formatCode>
                <c:ptCount val="6"/>
                <c:pt idx="0">
                  <c:v>5.5</c:v>
                </c:pt>
                <c:pt idx="1">
                  <c:v>11.5</c:v>
                </c:pt>
                <c:pt idx="2">
                  <c:v>51.500000000000007</c:v>
                </c:pt>
                <c:pt idx="3">
                  <c:v>4.165159999999994</c:v>
                </c:pt>
                <c:pt idx="4">
                  <c:v>1.2196299999999975</c:v>
                </c:pt>
                <c:pt idx="5">
                  <c:v>1.7138599999999988</c:v>
                </c:pt>
              </c:numCache>
            </c:numRef>
          </c:val>
        </c:ser>
        <c:ser>
          <c:idx val="1"/>
          <c:order val="1"/>
          <c:tx>
            <c:strRef>
              <c:f>Slum_total!$B$130</c:f>
              <c:strCache>
                <c:ptCount val="1"/>
                <c:pt idx="0">
                  <c:v>Grants</c:v>
                </c:pt>
              </c:strCache>
            </c:strRef>
          </c:tx>
          <c:dLbls>
            <c:dLbl>
              <c:idx val="0"/>
              <c:layout/>
              <c:tx>
                <c:strRef>
                  <c:f>Slum_total!$B$125</c:f>
                  <c:strCache>
                    <c:ptCount val="1"/>
                    <c:pt idx="0">
                      <c:v>22%</c:v>
                    </c:pt>
                  </c:strCache>
                </c:strRef>
              </c:tx>
              <c:showVal val="1"/>
            </c:dLbl>
            <c:dLbl>
              <c:idx val="1"/>
              <c:layout/>
              <c:tx>
                <c:strRef>
                  <c:f>Slum_total!$C$125</c:f>
                  <c:strCache>
                    <c:ptCount val="1"/>
                    <c:pt idx="0">
                      <c:v>27%</c:v>
                    </c:pt>
                  </c:strCache>
                </c:strRef>
              </c:tx>
              <c:showVal val="1"/>
            </c:dLbl>
            <c:dLbl>
              <c:idx val="2"/>
              <c:layout/>
              <c:tx>
                <c:strRef>
                  <c:f>Slum_total!$D$125</c:f>
                  <c:strCache>
                    <c:ptCount val="1"/>
                    <c:pt idx="0">
                      <c:v>18%</c:v>
                    </c:pt>
                  </c:strCache>
                </c:strRef>
              </c:tx>
              <c:showVal val="1"/>
            </c:dLbl>
            <c:dLbl>
              <c:idx val="3"/>
              <c:layout/>
              <c:tx>
                <c:strRef>
                  <c:f>Slum_total!$E$125</c:f>
                  <c:strCache>
                    <c:ptCount val="1"/>
                    <c:pt idx="0">
                      <c:v>28%</c:v>
                    </c:pt>
                  </c:strCache>
                </c:strRef>
              </c:tx>
              <c:showVal val="1"/>
            </c:dLbl>
            <c:dLbl>
              <c:idx val="4"/>
              <c:layout/>
              <c:tx>
                <c:strRef>
                  <c:f>Slum_total!$F$125</c:f>
                  <c:strCache>
                    <c:ptCount val="1"/>
                    <c:pt idx="0">
                      <c:v>14%</c:v>
                    </c:pt>
                  </c:strCache>
                </c:strRef>
              </c:tx>
              <c:showVal val="1"/>
            </c:dLbl>
            <c:dLbl>
              <c:idx val="5"/>
              <c:delete val="1"/>
            </c:dLbl>
            <c:showVal val="1"/>
          </c:dLbls>
          <c:cat>
            <c:strRef>
              <c:f>Slum_total!$B$130</c:f>
              <c:strCache>
                <c:ptCount val="6"/>
                <c:pt idx="0">
                  <c:v>2015-16 BE</c:v>
                </c:pt>
                <c:pt idx="1">
                  <c:v>2014-15 BE</c:v>
                </c:pt>
                <c:pt idx="2">
                  <c:v>2013-14 Actuals</c:v>
                </c:pt>
                <c:pt idx="3">
                  <c:v>2012-13 Actuals</c:v>
                </c:pt>
                <c:pt idx="4">
                  <c:v>2011-12 Actuals</c:v>
                </c:pt>
                <c:pt idx="5">
                  <c:v>2010-11 Actuals</c:v>
                </c:pt>
              </c:strCache>
            </c:strRef>
          </c:cat>
          <c:val>
            <c:numRef>
              <c:f>Slum_total!$B$130</c:f>
              <c:numCache>
                <c:formatCode>General</c:formatCode>
                <c:ptCount val="6"/>
                <c:pt idx="0">
                  <c:v>410.00000000000011</c:v>
                </c:pt>
                <c:pt idx="1">
                  <c:v>100</c:v>
                </c:pt>
                <c:pt idx="2">
                  <c:v>100</c:v>
                </c:pt>
                <c:pt idx="3">
                  <c:v>85</c:v>
                </c:pt>
                <c:pt idx="4">
                  <c:v>200</c:v>
                </c:pt>
                <c:pt idx="5">
                  <c:v>0</c:v>
                </c:pt>
              </c:numCache>
            </c:numRef>
          </c:val>
        </c:ser>
        <c:ser>
          <c:idx val="2"/>
          <c:order val="2"/>
          <c:tx>
            <c:strRef>
              <c:f>Slum_total!$B$130</c:f>
              <c:strCache>
                <c:ptCount val="1"/>
                <c:pt idx="0">
                  <c:v>Health assistance scheme</c:v>
                </c:pt>
              </c:strCache>
            </c:strRef>
          </c:tx>
          <c:dLbls>
            <c:delete val="1"/>
          </c:dLbls>
          <c:cat>
            <c:strRef>
              <c:f>Slum_total!$B$130</c:f>
              <c:strCache>
                <c:ptCount val="6"/>
                <c:pt idx="0">
                  <c:v>2015-16 BE</c:v>
                </c:pt>
                <c:pt idx="1">
                  <c:v>2014-15 BE</c:v>
                </c:pt>
                <c:pt idx="2">
                  <c:v>2013-14 Actuals</c:v>
                </c:pt>
                <c:pt idx="3">
                  <c:v>2012-13 Actuals</c:v>
                </c:pt>
                <c:pt idx="4">
                  <c:v>2011-12 Actuals</c:v>
                </c:pt>
                <c:pt idx="5">
                  <c:v>2010-11 Actuals</c:v>
                </c:pt>
              </c:strCache>
            </c:strRef>
          </c:cat>
          <c:val>
            <c:numRef>
              <c:f>Slum_total!$B$130</c:f>
              <c:numCache>
                <c:formatCode>General</c:formatCode>
                <c:ptCount val="6"/>
                <c:pt idx="0">
                  <c:v>0</c:v>
                </c:pt>
                <c:pt idx="1">
                  <c:v>0</c:v>
                </c:pt>
                <c:pt idx="2">
                  <c:v>0</c:v>
                </c:pt>
                <c:pt idx="3">
                  <c:v>0</c:v>
                </c:pt>
                <c:pt idx="4">
                  <c:v>2.1179999999999999</c:v>
                </c:pt>
                <c:pt idx="5">
                  <c:v>1.2209999999999988</c:v>
                </c:pt>
              </c:numCache>
            </c:numRef>
          </c:val>
        </c:ser>
        <c:ser>
          <c:idx val="3"/>
          <c:order val="3"/>
          <c:tx>
            <c:strRef>
              <c:f>Slum_total!$B$130</c:f>
              <c:strCache>
                <c:ptCount val="1"/>
                <c:pt idx="0">
                  <c:v>Housing scheme</c:v>
                </c:pt>
              </c:strCache>
            </c:strRef>
          </c:tx>
          <c:dLbls>
            <c:dLbl>
              <c:idx val="0"/>
              <c:delete val="1"/>
            </c:dLbl>
            <c:dLbl>
              <c:idx val="1"/>
              <c:delete val="1"/>
            </c:dLbl>
            <c:dLbl>
              <c:idx val="2"/>
              <c:delete val="1"/>
            </c:dLbl>
            <c:dLbl>
              <c:idx val="3"/>
              <c:delete val="1"/>
            </c:dLbl>
            <c:dLbl>
              <c:idx val="4"/>
              <c:layout/>
              <c:tx>
                <c:strRef>
                  <c:f>Slum_total!$F$127</c:f>
                  <c:strCache>
                    <c:ptCount val="1"/>
                    <c:pt idx="0">
                      <c:v>68%</c:v>
                    </c:pt>
                  </c:strCache>
                </c:strRef>
              </c:tx>
              <c:showVal val="1"/>
            </c:dLbl>
            <c:dLbl>
              <c:idx val="5"/>
              <c:layout/>
              <c:tx>
                <c:strRef>
                  <c:f>Slum_total!$G$127</c:f>
                  <c:strCache>
                    <c:ptCount val="1"/>
                    <c:pt idx="0">
                      <c:v>73%</c:v>
                    </c:pt>
                  </c:strCache>
                </c:strRef>
              </c:tx>
              <c:showVal val="1"/>
            </c:dLbl>
            <c:showVal val="1"/>
          </c:dLbls>
          <c:cat>
            <c:strRef>
              <c:f>Slum_total!$B$130</c:f>
              <c:strCache>
                <c:ptCount val="6"/>
                <c:pt idx="0">
                  <c:v>2015-16 BE</c:v>
                </c:pt>
                <c:pt idx="1">
                  <c:v>2014-15 BE</c:v>
                </c:pt>
                <c:pt idx="2">
                  <c:v>2013-14 Actuals</c:v>
                </c:pt>
                <c:pt idx="3">
                  <c:v>2012-13 Actuals</c:v>
                </c:pt>
                <c:pt idx="4">
                  <c:v>2011-12 Actuals</c:v>
                </c:pt>
                <c:pt idx="5">
                  <c:v>2010-11 Actuals</c:v>
                </c:pt>
              </c:strCache>
            </c:strRef>
          </c:cat>
          <c:val>
            <c:numRef>
              <c:f>Slum_total!$B$130</c:f>
              <c:numCache>
                <c:formatCode>General</c:formatCode>
                <c:ptCount val="6"/>
                <c:pt idx="0">
                  <c:v>0</c:v>
                </c:pt>
                <c:pt idx="1">
                  <c:v>0</c:v>
                </c:pt>
                <c:pt idx="2">
                  <c:v>0</c:v>
                </c:pt>
                <c:pt idx="3">
                  <c:v>0</c:v>
                </c:pt>
                <c:pt idx="4">
                  <c:v>947.94999999999936</c:v>
                </c:pt>
                <c:pt idx="5">
                  <c:v>743.84999999999934</c:v>
                </c:pt>
              </c:numCache>
            </c:numRef>
          </c:val>
        </c:ser>
        <c:ser>
          <c:idx val="4"/>
          <c:order val="4"/>
          <c:tx>
            <c:strRef>
              <c:f>Slum_total!$B$130</c:f>
              <c:strCache>
                <c:ptCount val="1"/>
                <c:pt idx="0">
                  <c:v>Miscellaneous</c:v>
                </c:pt>
              </c:strCache>
            </c:strRef>
          </c:tx>
          <c:dLbls>
            <c:delete val="1"/>
          </c:dLbls>
          <c:cat>
            <c:strRef>
              <c:f>Slum_total!$B$130</c:f>
              <c:strCache>
                <c:ptCount val="6"/>
                <c:pt idx="0">
                  <c:v>2015-16 BE</c:v>
                </c:pt>
                <c:pt idx="1">
                  <c:v>2014-15 BE</c:v>
                </c:pt>
                <c:pt idx="2">
                  <c:v>2013-14 Actuals</c:v>
                </c:pt>
                <c:pt idx="3">
                  <c:v>2012-13 Actuals</c:v>
                </c:pt>
                <c:pt idx="4">
                  <c:v>2011-12 Actuals</c:v>
                </c:pt>
                <c:pt idx="5">
                  <c:v>2010-11 Actuals</c:v>
                </c:pt>
              </c:strCache>
            </c:strRef>
          </c:cat>
          <c:val>
            <c:numRef>
              <c:f>Slum_total!$B$130</c:f>
              <c:numCache>
                <c:formatCode>General</c:formatCode>
                <c:ptCount val="6"/>
                <c:pt idx="0">
                  <c:v>0</c:v>
                </c:pt>
                <c:pt idx="1">
                  <c:v>2.0000100000000001</c:v>
                </c:pt>
                <c:pt idx="2">
                  <c:v>2</c:v>
                </c:pt>
                <c:pt idx="3">
                  <c:v>12.390080000000012</c:v>
                </c:pt>
                <c:pt idx="4">
                  <c:v>29.335940000000001</c:v>
                </c:pt>
                <c:pt idx="5">
                  <c:v>79.996570000000006</c:v>
                </c:pt>
              </c:numCache>
            </c:numRef>
          </c:val>
        </c:ser>
        <c:ser>
          <c:idx val="5"/>
          <c:order val="5"/>
          <c:tx>
            <c:strRef>
              <c:f>Slum_total!$B$130</c:f>
              <c:strCache>
                <c:ptCount val="1"/>
                <c:pt idx="0">
                  <c:v>Photo pass receipts</c:v>
                </c:pt>
              </c:strCache>
            </c:strRef>
          </c:tx>
          <c:dLbls>
            <c:delete val="1"/>
          </c:dLbls>
          <c:cat>
            <c:strRef>
              <c:f>Slum_total!$B$130</c:f>
              <c:strCache>
                <c:ptCount val="6"/>
                <c:pt idx="0">
                  <c:v>2015-16 BE</c:v>
                </c:pt>
                <c:pt idx="1">
                  <c:v>2014-15 BE</c:v>
                </c:pt>
                <c:pt idx="2">
                  <c:v>2013-14 Actuals</c:v>
                </c:pt>
                <c:pt idx="3">
                  <c:v>2012-13 Actuals</c:v>
                </c:pt>
                <c:pt idx="4">
                  <c:v>2011-12 Actuals</c:v>
                </c:pt>
                <c:pt idx="5">
                  <c:v>2010-11 Actuals</c:v>
                </c:pt>
              </c:strCache>
            </c:strRef>
          </c:cat>
          <c:val>
            <c:numRef>
              <c:f>Slum_total!$B$130</c:f>
              <c:numCache>
                <c:formatCode>General</c:formatCode>
                <c:ptCount val="6"/>
                <c:pt idx="0">
                  <c:v>1</c:v>
                </c:pt>
                <c:pt idx="1">
                  <c:v>1</c:v>
                </c:pt>
                <c:pt idx="2">
                  <c:v>1</c:v>
                </c:pt>
                <c:pt idx="3">
                  <c:v>0.34400000000000003</c:v>
                </c:pt>
                <c:pt idx="4">
                  <c:v>0.39500000000000007</c:v>
                </c:pt>
                <c:pt idx="5">
                  <c:v>0.68800000000000106</c:v>
                </c:pt>
              </c:numCache>
            </c:numRef>
          </c:val>
        </c:ser>
        <c:ser>
          <c:idx val="6"/>
          <c:order val="6"/>
          <c:tx>
            <c:strRef>
              <c:f>Slum_total!$B$130</c:f>
              <c:strCache>
                <c:ptCount val="1"/>
                <c:pt idx="0">
                  <c:v>Sevice charges</c:v>
                </c:pt>
              </c:strCache>
            </c:strRef>
          </c:tx>
          <c:dLbls>
            <c:dLbl>
              <c:idx val="0"/>
              <c:layout/>
              <c:tx>
                <c:strRef>
                  <c:f>Slum_total!$B$130</c:f>
                  <c:strCache>
                    <c:ptCount val="1"/>
                    <c:pt idx="0">
                      <c:v>78%</c:v>
                    </c:pt>
                  </c:strCache>
                </c:strRef>
              </c:tx>
              <c:showVal val="1"/>
            </c:dLbl>
            <c:dLbl>
              <c:idx val="1"/>
              <c:layout/>
              <c:tx>
                <c:strRef>
                  <c:f>Slum_total!$C$130</c:f>
                  <c:strCache>
                    <c:ptCount val="1"/>
                    <c:pt idx="0">
                      <c:v>69%</c:v>
                    </c:pt>
                  </c:strCache>
                </c:strRef>
              </c:tx>
              <c:showVal val="1"/>
            </c:dLbl>
            <c:dLbl>
              <c:idx val="2"/>
              <c:layout/>
              <c:tx>
                <c:strRef>
                  <c:f>Slum_total!$D$130</c:f>
                  <c:strCache>
                    <c:ptCount val="1"/>
                    <c:pt idx="0">
                      <c:v>72%</c:v>
                    </c:pt>
                  </c:strCache>
                </c:strRef>
              </c:tx>
              <c:showVal val="1"/>
            </c:dLbl>
            <c:dLbl>
              <c:idx val="3"/>
              <c:layout/>
              <c:tx>
                <c:strRef>
                  <c:f>Slum_total!$E$130</c:f>
                  <c:strCache>
                    <c:ptCount val="1"/>
                    <c:pt idx="0">
                      <c:v>66%</c:v>
                    </c:pt>
                  </c:strCache>
                </c:strRef>
              </c:tx>
              <c:showVal val="1"/>
            </c:dLbl>
            <c:dLbl>
              <c:idx val="4"/>
              <c:layout/>
              <c:tx>
                <c:strRef>
                  <c:f>Slum_total!$F$130</c:f>
                  <c:strCache>
                    <c:ptCount val="1"/>
                    <c:pt idx="0">
                      <c:v>15%</c:v>
                    </c:pt>
                  </c:strCache>
                </c:strRef>
              </c:tx>
              <c:showVal val="1"/>
            </c:dLbl>
            <c:dLbl>
              <c:idx val="5"/>
              <c:layout/>
              <c:tx>
                <c:strRef>
                  <c:f>Slum_total!$G$130</c:f>
                  <c:strCache>
                    <c:ptCount val="1"/>
                    <c:pt idx="0">
                      <c:v>19%</c:v>
                    </c:pt>
                  </c:strCache>
                </c:strRef>
              </c:tx>
              <c:showVal val="1"/>
            </c:dLbl>
            <c:showVal val="1"/>
          </c:dLbls>
          <c:cat>
            <c:strRef>
              <c:f>Slum_total!$B$130</c:f>
              <c:strCache>
                <c:ptCount val="6"/>
                <c:pt idx="0">
                  <c:v>2015-16 BE</c:v>
                </c:pt>
                <c:pt idx="1">
                  <c:v>2014-15 BE</c:v>
                </c:pt>
                <c:pt idx="2">
                  <c:v>2013-14 Actuals</c:v>
                </c:pt>
                <c:pt idx="3">
                  <c:v>2012-13 Actuals</c:v>
                </c:pt>
                <c:pt idx="4">
                  <c:v>2011-12 Actuals</c:v>
                </c:pt>
                <c:pt idx="5">
                  <c:v>2010-11 Actuals</c:v>
                </c:pt>
              </c:strCache>
            </c:strRef>
          </c:cat>
          <c:val>
            <c:numRef>
              <c:f>Slum_total!$B$130</c:f>
              <c:numCache>
                <c:formatCode>General</c:formatCode>
                <c:ptCount val="6"/>
                <c:pt idx="0">
                  <c:v>1450</c:v>
                </c:pt>
                <c:pt idx="1">
                  <c:v>250</c:v>
                </c:pt>
                <c:pt idx="2">
                  <c:v>404.00000000000011</c:v>
                </c:pt>
                <c:pt idx="3">
                  <c:v>197.86194000000023</c:v>
                </c:pt>
                <c:pt idx="4">
                  <c:v>211.53996999999998</c:v>
                </c:pt>
                <c:pt idx="5">
                  <c:v>189.08029000000022</c:v>
                </c:pt>
              </c:numCache>
            </c:numRef>
          </c:val>
        </c:ser>
        <c:dLbls>
          <c:showVal val="1"/>
        </c:dLbls>
        <c:gapWidth val="95"/>
        <c:overlap val="100"/>
        <c:axId val="83524608"/>
        <c:axId val="83559168"/>
      </c:barChart>
      <c:catAx>
        <c:axId val="83524608"/>
        <c:scaling>
          <c:orientation val="minMax"/>
        </c:scaling>
        <c:axPos val="b"/>
        <c:majorTickMark val="none"/>
        <c:tickLblPos val="nextTo"/>
        <c:crossAx val="83559168"/>
        <c:crosses val="autoZero"/>
        <c:auto val="1"/>
        <c:lblAlgn val="ctr"/>
        <c:lblOffset val="100"/>
      </c:catAx>
      <c:valAx>
        <c:axId val="83559168"/>
        <c:scaling>
          <c:orientation val="minMax"/>
        </c:scaling>
        <c:axPos val="l"/>
        <c:title>
          <c:tx>
            <c:rich>
              <a:bodyPr rot="-5400000" vert="horz"/>
              <a:lstStyle/>
              <a:p>
                <a:pPr>
                  <a:defRPr/>
                </a:pPr>
                <a:r>
                  <a:rPr lang="en-US"/>
                  <a:t>In Rs Cr</a:t>
                </a:r>
              </a:p>
            </c:rich>
          </c:tx>
          <c:layout/>
        </c:title>
        <c:numFmt formatCode="General" sourceLinked="1"/>
        <c:tickLblPos val="nextTo"/>
        <c:crossAx val="83524608"/>
        <c:crosses val="autoZero"/>
        <c:crossBetween val="between"/>
        <c:dispUnits>
          <c:builtInUnit val="hundreds"/>
        </c:dispUnits>
      </c:valAx>
    </c:plotArea>
    <c:legend>
      <c:legendPos val="r"/>
      <c:layout>
        <c:manualLayout>
          <c:xMode val="edge"/>
          <c:yMode val="edge"/>
          <c:x val="0.77620327192110705"/>
          <c:y val="3.8830812266887713E-2"/>
          <c:w val="0.214087990214815"/>
          <c:h val="0.54514539301008513"/>
        </c:manualLayout>
      </c:layout>
    </c:legend>
    <c:plotVisOnly val="1"/>
    <c:dispBlanksAs val="gap"/>
  </c:chart>
  <c:txPr>
    <a:bodyPr/>
    <a:lstStyle/>
    <a:p>
      <a:pPr>
        <a:defRPr sz="1400">
          <a:latin typeface="Garamond" pitchFamily="18" charset="0"/>
        </a:defRPr>
      </a:pPr>
      <a:endParaRPr lang="en-US"/>
    </a:p>
  </c:txPr>
  <c:externalData r:id="rId1"/>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39.xml><?xml version="1.0" encoding="utf-8"?>
<c:chartSpace xmlns:c="http://schemas.openxmlformats.org/drawingml/2006/chart" xmlns:a="http://schemas.openxmlformats.org/drawingml/2006/main" xmlns:r="http://schemas.openxmlformats.org/officeDocument/2006/relationships">
  <c:lang val="en-IN"/>
  <c:chart>
    <c:autoTitleDeleted val="1"/>
    <c:plotArea>
      <c:layout/>
      <c:lineChart>
        <c:grouping val="standard"/>
        <c:ser>
          <c:idx val="0"/>
          <c:order val="0"/>
          <c:tx>
            <c:strRef>
              <c:f>Sheet1!$A$9</c:f>
              <c:strCache>
                <c:ptCount val="1"/>
                <c:pt idx="0">
                  <c:v>% 0f total</c:v>
                </c:pt>
              </c:strCache>
            </c:strRef>
          </c:tx>
          <c:cat>
            <c:multiLvlStrRef>
              <c:f>Sheet1!$B$1:$G$2</c:f>
              <c:multiLvlStrCache>
                <c:ptCount val="6"/>
                <c:lvl>
                  <c:pt idx="0">
                    <c:v>Budgeted</c:v>
                  </c:pt>
                  <c:pt idx="1">
                    <c:v>Budgeted</c:v>
                  </c:pt>
                  <c:pt idx="2">
                    <c:v>Budgeted</c:v>
                  </c:pt>
                  <c:pt idx="3">
                    <c:v>Budgeted</c:v>
                  </c:pt>
                  <c:pt idx="4">
                    <c:v>Budgeted</c:v>
                  </c:pt>
                  <c:pt idx="5">
                    <c:v>Budgeted</c:v>
                  </c:pt>
                </c:lvl>
                <c:lvl>
                  <c:pt idx="0">
                    <c:v>2010-11</c:v>
                  </c:pt>
                  <c:pt idx="1">
                    <c:v>2011-12</c:v>
                  </c:pt>
                  <c:pt idx="2">
                    <c:v>2012-13</c:v>
                  </c:pt>
                  <c:pt idx="3">
                    <c:v>2013-14</c:v>
                  </c:pt>
                  <c:pt idx="4">
                    <c:v>2014-15</c:v>
                  </c:pt>
                  <c:pt idx="5">
                    <c:v>2015-16</c:v>
                  </c:pt>
                </c:lvl>
              </c:multiLvlStrCache>
            </c:multiLvlStrRef>
          </c:cat>
          <c:val>
            <c:numRef>
              <c:f>Sheet1!$B$9:$G$9</c:f>
              <c:numCache>
                <c:formatCode>0%</c:formatCode>
                <c:ptCount val="6"/>
                <c:pt idx="0">
                  <c:v>3.1310034104064299E-2</c:v>
                </c:pt>
                <c:pt idx="1">
                  <c:v>3.9205420388050506E-2</c:v>
                </c:pt>
                <c:pt idx="2">
                  <c:v>4.503991191852471E-2</c:v>
                </c:pt>
                <c:pt idx="3">
                  <c:v>4.5842831433713309E-2</c:v>
                </c:pt>
                <c:pt idx="4">
                  <c:v>3.925783132530121E-2</c:v>
                </c:pt>
                <c:pt idx="5">
                  <c:v>2.1593927893738107E-2</c:v>
                </c:pt>
              </c:numCache>
            </c:numRef>
          </c:val>
        </c:ser>
        <c:dLbls/>
        <c:marker val="1"/>
        <c:axId val="83596800"/>
        <c:axId val="83598336"/>
      </c:lineChart>
      <c:catAx>
        <c:axId val="83596800"/>
        <c:scaling>
          <c:orientation val="minMax"/>
        </c:scaling>
        <c:axPos val="b"/>
        <c:majorTickMark val="none"/>
        <c:tickLblPos val="nextTo"/>
        <c:crossAx val="83598336"/>
        <c:crosses val="autoZero"/>
        <c:auto val="1"/>
        <c:lblAlgn val="ctr"/>
        <c:lblOffset val="100"/>
      </c:catAx>
      <c:valAx>
        <c:axId val="83598336"/>
        <c:scaling>
          <c:orientation val="minMax"/>
        </c:scaling>
        <c:axPos val="l"/>
        <c:title>
          <c:tx>
            <c:rich>
              <a:bodyPr/>
              <a:lstStyle/>
              <a:p>
                <a:pPr>
                  <a:defRPr/>
                </a:pPr>
                <a:r>
                  <a:rPr lang="en-US"/>
                  <a:t>Percentage of total budget</a:t>
                </a:r>
              </a:p>
            </c:rich>
          </c:tx>
          <c:layout/>
        </c:title>
        <c:numFmt formatCode="0%" sourceLinked="1"/>
        <c:majorTickMark val="none"/>
        <c:tickLblPos val="nextTo"/>
        <c:crossAx val="83596800"/>
        <c:crosses val="autoZero"/>
        <c:crossBetween val="between"/>
      </c:valAx>
      <c:dTable>
        <c:showHorzBorder val="1"/>
        <c:showVertBorder val="1"/>
        <c:showOutline val="1"/>
        <c:showKeys val="1"/>
      </c:dTable>
    </c:plotArea>
    <c:plotVisOnly val="1"/>
    <c:dispBlanksAs val="gap"/>
  </c:chart>
  <c:txPr>
    <a:bodyPr/>
    <a:lstStyle/>
    <a:p>
      <a:pPr>
        <a:defRPr sz="1200">
          <a:latin typeface="Garamond" pitchFamily="18"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IN"/>
  <c:chart>
    <c:autoTitleDeleted val="1"/>
    <c:view3D>
      <c:rAngAx val="1"/>
    </c:view3D>
    <c:plotArea>
      <c:layout/>
      <c:bar3DChart>
        <c:barDir val="col"/>
        <c:grouping val="stacked"/>
        <c:ser>
          <c:idx val="0"/>
          <c:order val="0"/>
          <c:tx>
            <c:strRef>
              <c:f>Sheet1!$B$3</c:f>
              <c:strCache>
                <c:ptCount val="1"/>
                <c:pt idx="0">
                  <c:v>Octroi</c:v>
                </c:pt>
              </c:strCache>
            </c:strRef>
          </c:tx>
          <c:dLbls>
            <c:dLbl>
              <c:idx val="0"/>
              <c:layout/>
              <c:tx>
                <c:strRef>
                  <c:f>Sheet1!$C$18</c:f>
                  <c:strCache>
                    <c:ptCount val="1"/>
                    <c:pt idx="0">
                      <c:v>29%</c:v>
                    </c:pt>
                  </c:strCache>
                </c:strRef>
              </c:tx>
              <c:showVal val="1"/>
            </c:dLbl>
            <c:dLbl>
              <c:idx val="1"/>
              <c:layout/>
              <c:tx>
                <c:strRef>
                  <c:f>Sheet1!$E$18</c:f>
                  <c:strCache>
                    <c:ptCount val="1"/>
                    <c:pt idx="0">
                      <c:v>39%</c:v>
                    </c:pt>
                  </c:strCache>
                </c:strRef>
              </c:tx>
              <c:showVal val="1"/>
            </c:dLbl>
            <c:dLbl>
              <c:idx val="2"/>
              <c:layout/>
              <c:tx>
                <c:strRef>
                  <c:f>Sheet1!$G$18</c:f>
                  <c:strCache>
                    <c:ptCount val="1"/>
                    <c:pt idx="0">
                      <c:v>40%</c:v>
                    </c:pt>
                  </c:strCache>
                </c:strRef>
              </c:tx>
              <c:showVal val="1"/>
            </c:dLbl>
            <c:dLbl>
              <c:idx val="3"/>
              <c:layout/>
              <c:tx>
                <c:strRef>
                  <c:f>Sheet1!$I$18</c:f>
                  <c:strCache>
                    <c:ptCount val="1"/>
                    <c:pt idx="0">
                      <c:v>40%</c:v>
                    </c:pt>
                  </c:strCache>
                </c:strRef>
              </c:tx>
              <c:showVal val="1"/>
            </c:dLbl>
            <c:dLbl>
              <c:idx val="4"/>
              <c:layout/>
              <c:tx>
                <c:strRef>
                  <c:f>Sheet1!$K$18</c:f>
                  <c:strCache>
                    <c:ptCount val="1"/>
                    <c:pt idx="0">
                      <c:v>1%</c:v>
                    </c:pt>
                  </c:strCache>
                </c:strRef>
              </c:tx>
              <c:showVal val="1"/>
            </c:dLbl>
            <c:dLbl>
              <c:idx val="5"/>
              <c:layout/>
              <c:tx>
                <c:strRef>
                  <c:f>Sheet1!$L$18</c:f>
                  <c:strCache>
                    <c:ptCount val="1"/>
                    <c:pt idx="0">
                      <c:v>0%</c:v>
                    </c:pt>
                  </c:strCache>
                </c:strRef>
              </c:tx>
              <c:showVal val="1"/>
            </c:dLbl>
            <c:txPr>
              <a:bodyPr/>
              <a:lstStyle/>
              <a:p>
                <a:pPr>
                  <a:defRPr lang="en-US"/>
                </a:pPr>
                <a:endParaRPr lang="en-US"/>
              </a:p>
            </c:txPr>
            <c:showVal val="1"/>
          </c:dLbls>
          <c:cat>
            <c:strRef>
              <c:f>(Sheet1!$C$1,Sheet1!$E$1,Sheet1!$G$1,Sheet1!$I$1,Sheet1!$K$1,Sheet1!$L$1)</c:f>
              <c:strCache>
                <c:ptCount val="6"/>
                <c:pt idx="0">
                  <c:v>2010-11</c:v>
                </c:pt>
                <c:pt idx="1">
                  <c:v>2011-12</c:v>
                </c:pt>
                <c:pt idx="2">
                  <c:v>2012-13</c:v>
                </c:pt>
                <c:pt idx="3">
                  <c:v>2013-14 </c:v>
                </c:pt>
                <c:pt idx="4">
                  <c:v>2014-15 </c:v>
                </c:pt>
                <c:pt idx="5">
                  <c:v>2015-16</c:v>
                </c:pt>
              </c:strCache>
            </c:strRef>
          </c:cat>
          <c:val>
            <c:numRef>
              <c:f>(Sheet1!$C$3,Sheet1!$E$3,Sheet1!$G$3,Sheet1!$I$3,Sheet1!$K$3,Sheet1!$L$3)</c:f>
              <c:numCache>
                <c:formatCode>0.0</c:formatCode>
                <c:ptCount val="6"/>
                <c:pt idx="0">
                  <c:v>912</c:v>
                </c:pt>
                <c:pt idx="1">
                  <c:v>1253.5</c:v>
                </c:pt>
                <c:pt idx="2">
                  <c:v>1457.5</c:v>
                </c:pt>
                <c:pt idx="3">
                  <c:v>1657.5</c:v>
                </c:pt>
                <c:pt idx="4">
                  <c:v>45</c:v>
                </c:pt>
                <c:pt idx="5">
                  <c:v>0</c:v>
                </c:pt>
              </c:numCache>
            </c:numRef>
          </c:val>
        </c:ser>
        <c:ser>
          <c:idx val="1"/>
          <c:order val="1"/>
          <c:tx>
            <c:strRef>
              <c:f>Sheet1!$B$4</c:f>
              <c:strCache>
                <c:ptCount val="1"/>
                <c:pt idx="0">
                  <c:v>Local Body Tax</c:v>
                </c:pt>
              </c:strCache>
            </c:strRef>
          </c:tx>
          <c:dLbls>
            <c:dLbl>
              <c:idx val="0"/>
              <c:layout/>
              <c:tx>
                <c:strRef>
                  <c:f>Sheet1!$C$19</c:f>
                  <c:strCache>
                    <c:ptCount val="1"/>
                    <c:pt idx="0">
                      <c:v>0%</c:v>
                    </c:pt>
                  </c:strCache>
                </c:strRef>
              </c:tx>
              <c:showVal val="1"/>
            </c:dLbl>
            <c:dLbl>
              <c:idx val="1"/>
              <c:layout/>
              <c:tx>
                <c:strRef>
                  <c:f>Sheet1!$E$19</c:f>
                  <c:strCache>
                    <c:ptCount val="1"/>
                    <c:pt idx="0">
                      <c:v>0%</c:v>
                    </c:pt>
                  </c:strCache>
                </c:strRef>
              </c:tx>
              <c:showVal val="1"/>
            </c:dLbl>
            <c:dLbl>
              <c:idx val="2"/>
              <c:layout/>
              <c:tx>
                <c:strRef>
                  <c:f>Sheet1!$G$19</c:f>
                  <c:strCache>
                    <c:ptCount val="1"/>
                    <c:pt idx="0">
                      <c:v>0%</c:v>
                    </c:pt>
                  </c:strCache>
                </c:strRef>
              </c:tx>
              <c:showVal val="1"/>
            </c:dLbl>
            <c:dLbl>
              <c:idx val="3"/>
              <c:layout/>
              <c:tx>
                <c:strRef>
                  <c:f>Sheet1!$I$19</c:f>
                  <c:strCache>
                    <c:ptCount val="1"/>
                    <c:pt idx="0">
                      <c:v>0%</c:v>
                    </c:pt>
                  </c:strCache>
                </c:strRef>
              </c:tx>
              <c:showVal val="1"/>
            </c:dLbl>
            <c:dLbl>
              <c:idx val="4"/>
              <c:layout/>
              <c:tx>
                <c:strRef>
                  <c:f>Sheet1!$K$19</c:f>
                  <c:strCache>
                    <c:ptCount val="1"/>
                    <c:pt idx="0">
                      <c:v>34%</c:v>
                    </c:pt>
                  </c:strCache>
                </c:strRef>
              </c:tx>
              <c:showVal val="1"/>
            </c:dLbl>
            <c:dLbl>
              <c:idx val="5"/>
              <c:layout/>
              <c:tx>
                <c:strRef>
                  <c:f>Sheet1!$L$19</c:f>
                  <c:strCache>
                    <c:ptCount val="1"/>
                    <c:pt idx="0">
                      <c:v>33%</c:v>
                    </c:pt>
                  </c:strCache>
                </c:strRef>
              </c:tx>
              <c:showVal val="1"/>
            </c:dLbl>
            <c:txPr>
              <a:bodyPr/>
              <a:lstStyle/>
              <a:p>
                <a:pPr>
                  <a:defRPr lang="en-US"/>
                </a:pPr>
                <a:endParaRPr lang="en-US"/>
              </a:p>
            </c:txPr>
            <c:showVal val="1"/>
          </c:dLbls>
          <c:val>
            <c:numRef>
              <c:f>(Sheet1!$C$4,Sheet1!$E$4,Sheet1!$G$4,Sheet1!$I$4,Sheet1!$K$4,Sheet1!$L$4)</c:f>
              <c:numCache>
                <c:formatCode>0.0</c:formatCode>
                <c:ptCount val="6"/>
                <c:pt idx="0">
                  <c:v>0</c:v>
                </c:pt>
                <c:pt idx="1">
                  <c:v>0</c:v>
                </c:pt>
                <c:pt idx="2">
                  <c:v>0</c:v>
                </c:pt>
                <c:pt idx="3">
                  <c:v>0</c:v>
                </c:pt>
                <c:pt idx="4">
                  <c:v>1394.8</c:v>
                </c:pt>
                <c:pt idx="5">
                  <c:v>1495.58</c:v>
                </c:pt>
              </c:numCache>
            </c:numRef>
          </c:val>
        </c:ser>
        <c:ser>
          <c:idx val="2"/>
          <c:order val="2"/>
          <c:tx>
            <c:strRef>
              <c:f>Sheet1!$B$5</c:f>
              <c:strCache>
                <c:ptCount val="1"/>
                <c:pt idx="0">
                  <c:v>Property Tax</c:v>
                </c:pt>
              </c:strCache>
            </c:strRef>
          </c:tx>
          <c:dLbls>
            <c:dLbl>
              <c:idx val="0"/>
              <c:layout/>
              <c:tx>
                <c:strRef>
                  <c:f>Sheet1!$C$20</c:f>
                  <c:strCache>
                    <c:ptCount val="1"/>
                    <c:pt idx="0">
                      <c:v>15%</c:v>
                    </c:pt>
                  </c:strCache>
                </c:strRef>
              </c:tx>
              <c:showVal val="1"/>
            </c:dLbl>
            <c:dLbl>
              <c:idx val="1"/>
              <c:layout/>
              <c:tx>
                <c:strRef>
                  <c:f>Sheet1!$E$20</c:f>
                  <c:strCache>
                    <c:ptCount val="1"/>
                    <c:pt idx="0">
                      <c:v>15%</c:v>
                    </c:pt>
                  </c:strCache>
                </c:strRef>
              </c:tx>
              <c:showVal val="1"/>
            </c:dLbl>
            <c:dLbl>
              <c:idx val="2"/>
              <c:layout/>
              <c:tx>
                <c:strRef>
                  <c:f>Sheet1!$G$20</c:f>
                  <c:strCache>
                    <c:ptCount val="1"/>
                    <c:pt idx="0">
                      <c:v>15%</c:v>
                    </c:pt>
                  </c:strCache>
                </c:strRef>
              </c:tx>
              <c:showVal val="1"/>
            </c:dLbl>
            <c:dLbl>
              <c:idx val="3"/>
              <c:layout/>
              <c:tx>
                <c:strRef>
                  <c:f>Sheet1!$I$20</c:f>
                  <c:strCache>
                    <c:ptCount val="1"/>
                    <c:pt idx="0">
                      <c:v>14%</c:v>
                    </c:pt>
                  </c:strCache>
                </c:strRef>
              </c:tx>
              <c:showVal val="1"/>
            </c:dLbl>
            <c:dLbl>
              <c:idx val="4"/>
              <c:layout/>
              <c:tx>
                <c:strRef>
                  <c:f>Sheet1!$K$20</c:f>
                  <c:strCache>
                    <c:ptCount val="1"/>
                    <c:pt idx="0">
                      <c:v>18%</c:v>
                    </c:pt>
                  </c:strCache>
                </c:strRef>
              </c:tx>
              <c:showVal val="1"/>
            </c:dLbl>
            <c:dLbl>
              <c:idx val="5"/>
              <c:layout/>
              <c:tx>
                <c:strRef>
                  <c:f>Sheet1!$L$20</c:f>
                  <c:strCache>
                    <c:ptCount val="1"/>
                    <c:pt idx="0">
                      <c:v>21%</c:v>
                    </c:pt>
                  </c:strCache>
                </c:strRef>
              </c:tx>
              <c:showVal val="1"/>
            </c:dLbl>
            <c:txPr>
              <a:bodyPr/>
              <a:lstStyle/>
              <a:p>
                <a:pPr>
                  <a:defRPr lang="en-US"/>
                </a:pPr>
                <a:endParaRPr lang="en-US"/>
              </a:p>
            </c:txPr>
            <c:showVal val="1"/>
          </c:dLbls>
          <c:val>
            <c:numRef>
              <c:f>(Sheet1!$C$5,Sheet1!$E$5,Sheet1!$G$5,Sheet1!$I$5,Sheet1!$K$5,Sheet1!$L$5)</c:f>
              <c:numCache>
                <c:formatCode>0.0</c:formatCode>
                <c:ptCount val="6"/>
                <c:pt idx="0">
                  <c:v>469.8</c:v>
                </c:pt>
                <c:pt idx="1">
                  <c:v>495.3</c:v>
                </c:pt>
                <c:pt idx="2">
                  <c:v>533.29999999999995</c:v>
                </c:pt>
                <c:pt idx="3">
                  <c:v>597.5</c:v>
                </c:pt>
                <c:pt idx="4">
                  <c:v>735</c:v>
                </c:pt>
                <c:pt idx="5">
                  <c:v>927.89</c:v>
                </c:pt>
              </c:numCache>
            </c:numRef>
          </c:val>
        </c:ser>
        <c:ser>
          <c:idx val="3"/>
          <c:order val="3"/>
          <c:tx>
            <c:strRef>
              <c:f>Sheet1!$B$8</c:f>
              <c:strCache>
                <c:ptCount val="1"/>
                <c:pt idx="0">
                  <c:v>Water Tax</c:v>
                </c:pt>
              </c:strCache>
            </c:strRef>
          </c:tx>
          <c:dLbls>
            <c:dLbl>
              <c:idx val="0"/>
              <c:layout/>
              <c:tx>
                <c:strRef>
                  <c:f>Sheet1!$C$23</c:f>
                  <c:strCache>
                    <c:ptCount val="1"/>
                    <c:pt idx="0">
                      <c:v>8%</c:v>
                    </c:pt>
                  </c:strCache>
                </c:strRef>
              </c:tx>
              <c:showVal val="1"/>
            </c:dLbl>
            <c:dLbl>
              <c:idx val="1"/>
              <c:layout/>
              <c:tx>
                <c:strRef>
                  <c:f>Sheet1!$E$23</c:f>
                  <c:strCache>
                    <c:ptCount val="1"/>
                    <c:pt idx="0">
                      <c:v>7%</c:v>
                    </c:pt>
                  </c:strCache>
                </c:strRef>
              </c:tx>
              <c:showVal val="1"/>
            </c:dLbl>
            <c:dLbl>
              <c:idx val="2"/>
              <c:layout/>
              <c:tx>
                <c:strRef>
                  <c:f>Sheet1!$G$23</c:f>
                  <c:strCache>
                    <c:ptCount val="1"/>
                    <c:pt idx="0">
                      <c:v>5%</c:v>
                    </c:pt>
                  </c:strCache>
                </c:strRef>
              </c:tx>
              <c:showVal val="1"/>
            </c:dLbl>
            <c:dLbl>
              <c:idx val="3"/>
              <c:layout/>
              <c:tx>
                <c:strRef>
                  <c:f>Sheet1!$I$23</c:f>
                  <c:strCache>
                    <c:ptCount val="1"/>
                    <c:pt idx="0">
                      <c:v>5%</c:v>
                    </c:pt>
                  </c:strCache>
                </c:strRef>
              </c:tx>
              <c:showVal val="1"/>
            </c:dLbl>
            <c:dLbl>
              <c:idx val="4"/>
              <c:layout/>
              <c:tx>
                <c:strRef>
                  <c:f>Sheet1!$K$23</c:f>
                  <c:strCache>
                    <c:ptCount val="1"/>
                    <c:pt idx="0">
                      <c:v>5%</c:v>
                    </c:pt>
                  </c:strCache>
                </c:strRef>
              </c:tx>
              <c:showVal val="1"/>
            </c:dLbl>
            <c:dLbl>
              <c:idx val="5"/>
              <c:layout/>
              <c:tx>
                <c:strRef>
                  <c:f>Sheet1!$L$23</c:f>
                  <c:strCache>
                    <c:ptCount val="1"/>
                    <c:pt idx="0">
                      <c:v>7%</c:v>
                    </c:pt>
                  </c:strCache>
                </c:strRef>
              </c:tx>
              <c:showVal val="1"/>
            </c:dLbl>
            <c:txPr>
              <a:bodyPr/>
              <a:lstStyle/>
              <a:p>
                <a:pPr>
                  <a:defRPr lang="en-US"/>
                </a:pPr>
                <a:endParaRPr lang="en-US"/>
              </a:p>
            </c:txPr>
            <c:showVal val="1"/>
          </c:dLbls>
          <c:val>
            <c:numRef>
              <c:f>(Sheet1!$C$8,Sheet1!$E$8,Sheet1!$G$8,Sheet1!$I$8,Sheet1!$K$8,Sheet1!$L$8)</c:f>
              <c:numCache>
                <c:formatCode>0.0</c:formatCode>
                <c:ptCount val="6"/>
                <c:pt idx="0">
                  <c:v>244.7</c:v>
                </c:pt>
                <c:pt idx="1">
                  <c:v>233.2</c:v>
                </c:pt>
                <c:pt idx="2">
                  <c:v>192.1</c:v>
                </c:pt>
                <c:pt idx="3">
                  <c:v>188</c:v>
                </c:pt>
                <c:pt idx="4">
                  <c:v>202.5</c:v>
                </c:pt>
                <c:pt idx="5">
                  <c:v>322.5</c:v>
                </c:pt>
              </c:numCache>
            </c:numRef>
          </c:val>
        </c:ser>
        <c:ser>
          <c:idx val="4"/>
          <c:order val="4"/>
          <c:tx>
            <c:strRef>
              <c:f>Sheet1!$B$10</c:f>
              <c:strCache>
                <c:ptCount val="1"/>
                <c:pt idx="0">
                  <c:v>Own Source Income (Sale of land/ Development charges/ connection fee/ Lease)</c:v>
                </c:pt>
              </c:strCache>
            </c:strRef>
          </c:tx>
          <c:dLbls>
            <c:dLbl>
              <c:idx val="0"/>
              <c:layout/>
              <c:tx>
                <c:strRef>
                  <c:f>Sheet1!$C$25</c:f>
                  <c:strCache>
                    <c:ptCount val="1"/>
                    <c:pt idx="0">
                      <c:v>10%</c:v>
                    </c:pt>
                  </c:strCache>
                </c:strRef>
              </c:tx>
              <c:showVal val="1"/>
            </c:dLbl>
            <c:dLbl>
              <c:idx val="1"/>
              <c:layout/>
              <c:tx>
                <c:strRef>
                  <c:f>Sheet1!$E$25</c:f>
                  <c:strCache>
                    <c:ptCount val="1"/>
                    <c:pt idx="0">
                      <c:v>16%</c:v>
                    </c:pt>
                  </c:strCache>
                </c:strRef>
              </c:tx>
              <c:showVal val="1"/>
            </c:dLbl>
            <c:dLbl>
              <c:idx val="2"/>
              <c:layout/>
              <c:tx>
                <c:strRef>
                  <c:f>Sheet1!$G$25</c:f>
                  <c:strCache>
                    <c:ptCount val="1"/>
                    <c:pt idx="0">
                      <c:v>16%</c:v>
                    </c:pt>
                  </c:strCache>
                </c:strRef>
              </c:tx>
              <c:showVal val="1"/>
            </c:dLbl>
            <c:dLbl>
              <c:idx val="3"/>
              <c:layout/>
              <c:tx>
                <c:strRef>
                  <c:f>Sheet1!$I$25</c:f>
                  <c:strCache>
                    <c:ptCount val="1"/>
                    <c:pt idx="0">
                      <c:v>19%</c:v>
                    </c:pt>
                  </c:strCache>
                </c:strRef>
              </c:tx>
              <c:showVal val="1"/>
            </c:dLbl>
            <c:dLbl>
              <c:idx val="4"/>
              <c:layout/>
              <c:tx>
                <c:strRef>
                  <c:f>Sheet1!$K$25</c:f>
                  <c:strCache>
                    <c:ptCount val="1"/>
                    <c:pt idx="0">
                      <c:v>22%</c:v>
                    </c:pt>
                  </c:strCache>
                </c:strRef>
              </c:tx>
              <c:showVal val="1"/>
            </c:dLbl>
            <c:dLbl>
              <c:idx val="5"/>
              <c:layout/>
              <c:tx>
                <c:strRef>
                  <c:f>Sheet1!$L$25</c:f>
                  <c:strCache>
                    <c:ptCount val="1"/>
                    <c:pt idx="0">
                      <c:v>17%</c:v>
                    </c:pt>
                  </c:strCache>
                </c:strRef>
              </c:tx>
              <c:showVal val="1"/>
            </c:dLbl>
            <c:txPr>
              <a:bodyPr/>
              <a:lstStyle/>
              <a:p>
                <a:pPr>
                  <a:defRPr lang="en-US"/>
                </a:pPr>
                <a:endParaRPr lang="en-US"/>
              </a:p>
            </c:txPr>
            <c:showVal val="1"/>
          </c:dLbls>
          <c:val>
            <c:numRef>
              <c:f>(Sheet1!$C$10,Sheet1!$E$10,Sheet1!$G$10,Sheet1!$I$10,Sheet1!$K$10,Sheet1!$L$10)</c:f>
              <c:numCache>
                <c:formatCode>0.0</c:formatCode>
                <c:ptCount val="6"/>
                <c:pt idx="0">
                  <c:v>335.2</c:v>
                </c:pt>
                <c:pt idx="1">
                  <c:v>525</c:v>
                </c:pt>
                <c:pt idx="2">
                  <c:v>596</c:v>
                </c:pt>
                <c:pt idx="3">
                  <c:v>799.6</c:v>
                </c:pt>
                <c:pt idx="4">
                  <c:v>899.8</c:v>
                </c:pt>
                <c:pt idx="5">
                  <c:v>744.1</c:v>
                </c:pt>
              </c:numCache>
            </c:numRef>
          </c:val>
        </c:ser>
        <c:ser>
          <c:idx val="5"/>
          <c:order val="5"/>
          <c:tx>
            <c:strRef>
              <c:f>Sheet1!$B$9</c:f>
              <c:strCache>
                <c:ptCount val="1"/>
                <c:pt idx="0">
                  <c:v>Others</c:v>
                </c:pt>
              </c:strCache>
            </c:strRef>
          </c:tx>
          <c:dLbls>
            <c:dLbl>
              <c:idx val="0"/>
              <c:layout/>
              <c:tx>
                <c:strRef>
                  <c:f>Sheet1!$C$24</c:f>
                  <c:strCache>
                    <c:ptCount val="1"/>
                    <c:pt idx="0">
                      <c:v>13%</c:v>
                    </c:pt>
                  </c:strCache>
                </c:strRef>
              </c:tx>
              <c:showVal val="1"/>
            </c:dLbl>
            <c:dLbl>
              <c:idx val="1"/>
              <c:layout/>
              <c:tx>
                <c:strRef>
                  <c:f>Sheet1!$E$24</c:f>
                  <c:strCache>
                    <c:ptCount val="1"/>
                    <c:pt idx="0">
                      <c:v>10%</c:v>
                    </c:pt>
                  </c:strCache>
                </c:strRef>
              </c:tx>
              <c:showVal val="1"/>
            </c:dLbl>
            <c:dLbl>
              <c:idx val="2"/>
              <c:layout/>
              <c:tx>
                <c:strRef>
                  <c:f>Sheet1!$G$24</c:f>
                  <c:strCache>
                    <c:ptCount val="1"/>
                    <c:pt idx="0">
                      <c:v>9%</c:v>
                    </c:pt>
                  </c:strCache>
                </c:strRef>
              </c:tx>
              <c:showVal val="1"/>
            </c:dLbl>
            <c:dLbl>
              <c:idx val="3"/>
              <c:layout/>
              <c:tx>
                <c:strRef>
                  <c:f>Sheet1!$I$24</c:f>
                  <c:strCache>
                    <c:ptCount val="1"/>
                    <c:pt idx="0">
                      <c:v>9%</c:v>
                    </c:pt>
                  </c:strCache>
                </c:strRef>
              </c:tx>
              <c:showVal val="1"/>
            </c:dLbl>
            <c:dLbl>
              <c:idx val="4"/>
              <c:layout/>
              <c:tx>
                <c:strRef>
                  <c:f>Sheet1!$K$24</c:f>
                  <c:strCache>
                    <c:ptCount val="1"/>
                    <c:pt idx="0">
                      <c:v>10%</c:v>
                    </c:pt>
                  </c:strCache>
                </c:strRef>
              </c:tx>
              <c:showVal val="1"/>
            </c:dLbl>
            <c:dLbl>
              <c:idx val="5"/>
              <c:layout/>
              <c:tx>
                <c:strRef>
                  <c:f>Sheet1!$L$24</c:f>
                  <c:strCache>
                    <c:ptCount val="1"/>
                    <c:pt idx="0">
                      <c:v>11%</c:v>
                    </c:pt>
                  </c:strCache>
                </c:strRef>
              </c:tx>
              <c:showVal val="1"/>
            </c:dLbl>
            <c:txPr>
              <a:bodyPr/>
              <a:lstStyle/>
              <a:p>
                <a:pPr>
                  <a:defRPr lang="en-US"/>
                </a:pPr>
                <a:endParaRPr lang="en-US"/>
              </a:p>
            </c:txPr>
            <c:showVal val="1"/>
          </c:dLbls>
          <c:val>
            <c:numRef>
              <c:f>(Sheet1!$C$9,Sheet1!$E$9,Sheet1!$G$9,Sheet1!$I$9,Sheet1!$K$9,Sheet1!$L$9)</c:f>
              <c:numCache>
                <c:formatCode>0.0</c:formatCode>
                <c:ptCount val="6"/>
                <c:pt idx="0">
                  <c:v>414.5</c:v>
                </c:pt>
                <c:pt idx="1">
                  <c:v>308.7</c:v>
                </c:pt>
                <c:pt idx="2">
                  <c:v>341.5</c:v>
                </c:pt>
                <c:pt idx="3">
                  <c:v>373.2</c:v>
                </c:pt>
                <c:pt idx="4">
                  <c:v>425.2</c:v>
                </c:pt>
                <c:pt idx="5">
                  <c:v>490.46</c:v>
                </c:pt>
              </c:numCache>
            </c:numRef>
          </c:val>
        </c:ser>
        <c:ser>
          <c:idx val="6"/>
          <c:order val="6"/>
          <c:tx>
            <c:strRef>
              <c:f>Sheet1!$B$13</c:f>
              <c:strCache>
                <c:ptCount val="1"/>
                <c:pt idx="0">
                  <c:v>Grants</c:v>
                </c:pt>
              </c:strCache>
            </c:strRef>
          </c:tx>
          <c:dLbls>
            <c:dLbl>
              <c:idx val="0"/>
              <c:layout/>
              <c:tx>
                <c:strRef>
                  <c:f>Sheet1!$C$28</c:f>
                  <c:strCache>
                    <c:ptCount val="1"/>
                    <c:pt idx="0">
                      <c:v>16%</c:v>
                    </c:pt>
                  </c:strCache>
                </c:strRef>
              </c:tx>
              <c:showVal val="1"/>
            </c:dLbl>
            <c:dLbl>
              <c:idx val="1"/>
              <c:layout/>
              <c:tx>
                <c:strRef>
                  <c:f>Sheet1!$E$28</c:f>
                  <c:strCache>
                    <c:ptCount val="1"/>
                    <c:pt idx="0">
                      <c:v>13%</c:v>
                    </c:pt>
                  </c:strCache>
                </c:strRef>
              </c:tx>
              <c:showVal val="1"/>
            </c:dLbl>
            <c:dLbl>
              <c:idx val="2"/>
              <c:layout/>
              <c:tx>
                <c:strRef>
                  <c:f>Sheet1!$G$28</c:f>
                  <c:strCache>
                    <c:ptCount val="1"/>
                    <c:pt idx="0">
                      <c:v>9%</c:v>
                    </c:pt>
                  </c:strCache>
                </c:strRef>
              </c:tx>
              <c:showVal val="1"/>
            </c:dLbl>
            <c:dLbl>
              <c:idx val="3"/>
              <c:layout/>
              <c:tx>
                <c:strRef>
                  <c:f>Sheet1!$I$28</c:f>
                  <c:strCache>
                    <c:ptCount val="1"/>
                    <c:pt idx="0">
                      <c:v>8%</c:v>
                    </c:pt>
                  </c:strCache>
                </c:strRef>
              </c:tx>
              <c:showVal val="1"/>
            </c:dLbl>
            <c:dLbl>
              <c:idx val="4"/>
              <c:layout/>
              <c:tx>
                <c:strRef>
                  <c:f>Sheet1!$K$28</c:f>
                  <c:strCache>
                    <c:ptCount val="1"/>
                    <c:pt idx="0">
                      <c:v>8%</c:v>
                    </c:pt>
                  </c:strCache>
                </c:strRef>
              </c:tx>
              <c:showVal val="1"/>
            </c:dLbl>
            <c:dLbl>
              <c:idx val="5"/>
              <c:layout/>
              <c:tx>
                <c:strRef>
                  <c:f>Sheet1!$L$28</c:f>
                  <c:strCache>
                    <c:ptCount val="1"/>
                    <c:pt idx="0">
                      <c:v>7%</c:v>
                    </c:pt>
                  </c:strCache>
                </c:strRef>
              </c:tx>
              <c:showVal val="1"/>
            </c:dLbl>
            <c:txPr>
              <a:bodyPr/>
              <a:lstStyle/>
              <a:p>
                <a:pPr>
                  <a:defRPr lang="en-US"/>
                </a:pPr>
                <a:endParaRPr lang="en-US"/>
              </a:p>
            </c:txPr>
            <c:showVal val="1"/>
          </c:dLbls>
          <c:val>
            <c:numRef>
              <c:f>(Sheet1!$C$13,Sheet1!$E$13,Sheet1!$G$13,Sheet1!$I$13,Sheet1!$K$13,Sheet1!$L$13)</c:f>
              <c:numCache>
                <c:formatCode>0.0</c:formatCode>
                <c:ptCount val="6"/>
                <c:pt idx="0">
                  <c:v>516.70000000000005</c:v>
                </c:pt>
                <c:pt idx="1">
                  <c:v>420.4</c:v>
                </c:pt>
                <c:pt idx="2">
                  <c:v>312.60000000000002</c:v>
                </c:pt>
                <c:pt idx="3">
                  <c:v>351.7</c:v>
                </c:pt>
                <c:pt idx="4">
                  <c:v>347.7</c:v>
                </c:pt>
                <c:pt idx="5">
                  <c:v>298.95999999999998</c:v>
                </c:pt>
              </c:numCache>
            </c:numRef>
          </c:val>
        </c:ser>
        <c:ser>
          <c:idx val="7"/>
          <c:order val="7"/>
          <c:tx>
            <c:strRef>
              <c:f>Sheet1!$B$14</c:f>
              <c:strCache>
                <c:ptCount val="1"/>
                <c:pt idx="0">
                  <c:v>Loans</c:v>
                </c:pt>
              </c:strCache>
            </c:strRef>
          </c:tx>
          <c:dLbls>
            <c:dLbl>
              <c:idx val="0"/>
              <c:layout/>
              <c:tx>
                <c:strRef>
                  <c:f>Sheet1!$C$29</c:f>
                  <c:strCache>
                    <c:ptCount val="1"/>
                    <c:pt idx="0">
                      <c:v>9%</c:v>
                    </c:pt>
                  </c:strCache>
                </c:strRef>
              </c:tx>
              <c:showVal val="1"/>
            </c:dLbl>
            <c:dLbl>
              <c:idx val="1"/>
              <c:layout/>
              <c:tx>
                <c:strRef>
                  <c:f>Sheet1!$E$29</c:f>
                  <c:strCache>
                    <c:ptCount val="1"/>
                    <c:pt idx="0">
                      <c:v>0%</c:v>
                    </c:pt>
                  </c:strCache>
                </c:strRef>
              </c:tx>
              <c:showVal val="1"/>
            </c:dLbl>
            <c:dLbl>
              <c:idx val="2"/>
              <c:layout/>
              <c:tx>
                <c:strRef>
                  <c:f>Sheet1!$G$29</c:f>
                  <c:strCache>
                    <c:ptCount val="1"/>
                    <c:pt idx="0">
                      <c:v>6%</c:v>
                    </c:pt>
                  </c:strCache>
                </c:strRef>
              </c:tx>
              <c:showVal val="1"/>
            </c:dLbl>
            <c:dLbl>
              <c:idx val="3"/>
              <c:layout/>
              <c:tx>
                <c:strRef>
                  <c:f>Sheet1!$I$29</c:f>
                  <c:strCache>
                    <c:ptCount val="1"/>
                    <c:pt idx="0">
                      <c:v>5%</c:v>
                    </c:pt>
                  </c:strCache>
                </c:strRef>
              </c:tx>
              <c:showVal val="1"/>
            </c:dLbl>
            <c:dLbl>
              <c:idx val="4"/>
              <c:layout/>
              <c:tx>
                <c:strRef>
                  <c:f>Sheet1!$K$29</c:f>
                  <c:strCache>
                    <c:ptCount val="1"/>
                    <c:pt idx="0">
                      <c:v>2%</c:v>
                    </c:pt>
                  </c:strCache>
                </c:strRef>
              </c:tx>
              <c:showVal val="1"/>
            </c:dLbl>
            <c:dLbl>
              <c:idx val="5"/>
              <c:layout/>
              <c:tx>
                <c:strRef>
                  <c:f>Sheet1!$L$29</c:f>
                  <c:strCache>
                    <c:ptCount val="1"/>
                    <c:pt idx="0">
                      <c:v>4%</c:v>
                    </c:pt>
                  </c:strCache>
                </c:strRef>
              </c:tx>
              <c:showVal val="1"/>
            </c:dLbl>
            <c:txPr>
              <a:bodyPr/>
              <a:lstStyle/>
              <a:p>
                <a:pPr>
                  <a:defRPr lang="en-US"/>
                </a:pPr>
                <a:endParaRPr lang="en-US"/>
              </a:p>
            </c:txPr>
            <c:showVal val="1"/>
          </c:dLbls>
          <c:val>
            <c:numRef>
              <c:f>(Sheet1!$C$14,Sheet1!$E$14,Sheet1!$G$14,Sheet1!$I$14,Sheet1!$K$14,Sheet1!$L$14)</c:f>
              <c:numCache>
                <c:formatCode>0.0</c:formatCode>
                <c:ptCount val="6"/>
                <c:pt idx="0">
                  <c:v>300</c:v>
                </c:pt>
                <c:pt idx="1">
                  <c:v>0</c:v>
                </c:pt>
                <c:pt idx="2">
                  <c:v>200</c:v>
                </c:pt>
                <c:pt idx="3">
                  <c:v>200</c:v>
                </c:pt>
                <c:pt idx="4">
                  <c:v>100</c:v>
                </c:pt>
                <c:pt idx="5">
                  <c:v>200</c:v>
                </c:pt>
              </c:numCache>
            </c:numRef>
          </c:val>
        </c:ser>
        <c:dLbls>
          <c:showVal val="1"/>
        </c:dLbls>
        <c:gapWidth val="95"/>
        <c:gapDepth val="95"/>
        <c:shape val="box"/>
        <c:axId val="67130112"/>
        <c:axId val="67131648"/>
        <c:axId val="0"/>
      </c:bar3DChart>
      <c:catAx>
        <c:axId val="67130112"/>
        <c:scaling>
          <c:orientation val="minMax"/>
        </c:scaling>
        <c:axPos val="b"/>
        <c:majorTickMark val="none"/>
        <c:tickLblPos val="nextTo"/>
        <c:txPr>
          <a:bodyPr/>
          <a:lstStyle/>
          <a:p>
            <a:pPr>
              <a:defRPr lang="en-US"/>
            </a:pPr>
            <a:endParaRPr lang="en-US"/>
          </a:p>
        </c:txPr>
        <c:crossAx val="67131648"/>
        <c:crosses val="autoZero"/>
        <c:auto val="1"/>
        <c:lblAlgn val="ctr"/>
        <c:lblOffset val="100"/>
      </c:catAx>
      <c:valAx>
        <c:axId val="67131648"/>
        <c:scaling>
          <c:orientation val="minMax"/>
        </c:scaling>
        <c:axPos val="l"/>
        <c:numFmt formatCode="0" sourceLinked="0"/>
        <c:tickLblPos val="nextTo"/>
        <c:txPr>
          <a:bodyPr/>
          <a:lstStyle/>
          <a:p>
            <a:pPr>
              <a:defRPr lang="en-US"/>
            </a:pPr>
            <a:endParaRPr lang="en-US"/>
          </a:p>
        </c:txPr>
        <c:crossAx val="67130112"/>
        <c:crosses val="autoZero"/>
        <c:crossBetween val="between"/>
      </c:valAx>
    </c:plotArea>
    <c:plotVisOnly val="1"/>
    <c:dispBlanksAs val="gap"/>
  </c:chart>
  <c:externalData r:id="rId1"/>
</c:chartSpace>
</file>

<file path=ppt/charts/chart40.xml><?xml version="1.0" encoding="utf-8"?>
<c:chartSpace xmlns:c="http://schemas.openxmlformats.org/drawingml/2006/chart" xmlns:a="http://schemas.openxmlformats.org/drawingml/2006/main" xmlns:r="http://schemas.openxmlformats.org/officeDocument/2006/relationships">
  <c:lang val="en-IN"/>
  <c:chart>
    <c:autoTitleDeleted val="1"/>
    <c:plotArea>
      <c:layout/>
      <c:lineChart>
        <c:grouping val="standard"/>
        <c:ser>
          <c:idx val="0"/>
          <c:order val="0"/>
          <c:tx>
            <c:strRef>
              <c:f>Sheet1!$A$10</c:f>
              <c:strCache>
                <c:ptCount val="1"/>
                <c:pt idx="0">
                  <c:v>% 0f total Budget</c:v>
                </c:pt>
              </c:strCache>
            </c:strRef>
          </c:tx>
          <c:cat>
            <c:multiLvlStrRef>
              <c:f>Sheet1!$B$1:$G$2</c:f>
              <c:multiLvlStrCache>
                <c:ptCount val="6"/>
                <c:lvl>
                  <c:pt idx="0">
                    <c:v>Budgeted</c:v>
                  </c:pt>
                  <c:pt idx="1">
                    <c:v>Budgeted</c:v>
                  </c:pt>
                  <c:pt idx="2">
                    <c:v>Budgeted</c:v>
                  </c:pt>
                  <c:pt idx="3">
                    <c:v>Budgeted</c:v>
                  </c:pt>
                  <c:pt idx="4">
                    <c:v>Budgeted</c:v>
                  </c:pt>
                  <c:pt idx="5">
                    <c:v>Budgeted</c:v>
                  </c:pt>
                </c:lvl>
                <c:lvl>
                  <c:pt idx="0">
                    <c:v>2010-11</c:v>
                  </c:pt>
                  <c:pt idx="1">
                    <c:v>2011-12</c:v>
                  </c:pt>
                  <c:pt idx="2">
                    <c:v>2012-13</c:v>
                  </c:pt>
                  <c:pt idx="3">
                    <c:v>2013-14</c:v>
                  </c:pt>
                  <c:pt idx="4">
                    <c:v>2014-15</c:v>
                  </c:pt>
                  <c:pt idx="5">
                    <c:v>2015-16</c:v>
                  </c:pt>
                </c:lvl>
              </c:multiLvlStrCache>
            </c:multiLvlStrRef>
          </c:cat>
          <c:val>
            <c:numRef>
              <c:f>Sheet1!$B$10:$G$10</c:f>
              <c:numCache>
                <c:formatCode>0%</c:formatCode>
                <c:ptCount val="6"/>
                <c:pt idx="0">
                  <c:v>2.1654516441913605E-2</c:v>
                </c:pt>
                <c:pt idx="1">
                  <c:v>2.9220819217739401E-2</c:v>
                </c:pt>
                <c:pt idx="2">
                  <c:v>2.9143958161299208E-2</c:v>
                </c:pt>
                <c:pt idx="3">
                  <c:v>2.6243551289742099E-2</c:v>
                </c:pt>
                <c:pt idx="4">
                  <c:v>4.2354216867469902E-2</c:v>
                </c:pt>
                <c:pt idx="5">
                  <c:v>5.2354057372474595E-2</c:v>
                </c:pt>
              </c:numCache>
            </c:numRef>
          </c:val>
        </c:ser>
        <c:dLbls/>
        <c:marker val="1"/>
        <c:axId val="82801408"/>
        <c:axId val="82802944"/>
      </c:lineChart>
      <c:catAx>
        <c:axId val="82801408"/>
        <c:scaling>
          <c:orientation val="minMax"/>
        </c:scaling>
        <c:axPos val="b"/>
        <c:majorTickMark val="none"/>
        <c:tickLblPos val="nextTo"/>
        <c:crossAx val="82802944"/>
        <c:crosses val="autoZero"/>
        <c:auto val="1"/>
        <c:lblAlgn val="ctr"/>
        <c:lblOffset val="100"/>
      </c:catAx>
      <c:valAx>
        <c:axId val="82802944"/>
        <c:scaling>
          <c:orientation val="minMax"/>
        </c:scaling>
        <c:axPos val="l"/>
        <c:majorGridlines/>
        <c:title>
          <c:tx>
            <c:rich>
              <a:bodyPr/>
              <a:lstStyle/>
              <a:p>
                <a:pPr>
                  <a:defRPr sz="1400"/>
                </a:pPr>
                <a:r>
                  <a:rPr lang="en-US" sz="1400"/>
                  <a:t>Percentage of total budget</a:t>
                </a:r>
              </a:p>
            </c:rich>
          </c:tx>
          <c:layout>
            <c:manualLayout>
              <c:xMode val="edge"/>
              <c:yMode val="edge"/>
              <c:x val="0.13596491228070201"/>
              <c:y val="0.19826389849547105"/>
            </c:manualLayout>
          </c:layout>
        </c:title>
        <c:numFmt formatCode="0%" sourceLinked="1"/>
        <c:majorTickMark val="none"/>
        <c:tickLblPos val="nextTo"/>
        <c:crossAx val="82801408"/>
        <c:crosses val="autoZero"/>
        <c:crossBetween val="between"/>
      </c:valAx>
      <c:dTable>
        <c:showHorzBorder val="1"/>
        <c:showVertBorder val="1"/>
        <c:showOutline val="1"/>
        <c:showKeys val="1"/>
      </c:dTable>
    </c:plotArea>
    <c:plotVisOnly val="1"/>
    <c:dispBlanksAs val="gap"/>
  </c:chart>
  <c:txPr>
    <a:bodyPr/>
    <a:lstStyle/>
    <a:p>
      <a:pPr>
        <a:defRPr sz="1200">
          <a:latin typeface="Garamond" pitchFamily="18" charset="0"/>
        </a:defRPr>
      </a:pPr>
      <a:endParaRPr lang="en-US"/>
    </a:p>
  </c:txPr>
  <c:externalData r:id="rId1"/>
</c:chartSpace>
</file>

<file path=ppt/charts/chart41.xml><?xml version="1.0" encoding="utf-8"?>
<c:chartSpace xmlns:c="http://schemas.openxmlformats.org/drawingml/2006/chart" xmlns:a="http://schemas.openxmlformats.org/drawingml/2006/main" xmlns:r="http://schemas.openxmlformats.org/officeDocument/2006/relationships">
  <c:lang val="en-IN"/>
  <c:chart>
    <c:plotArea>
      <c:layout/>
      <c:barChart>
        <c:barDir val="col"/>
        <c:grouping val="clustered"/>
        <c:ser>
          <c:idx val="0"/>
          <c:order val="0"/>
          <c:tx>
            <c:strRef>
              <c:f>Sheet1!$A$4</c:f>
              <c:strCache>
                <c:ptCount val="1"/>
                <c:pt idx="0">
                  <c:v>Revenue Expenditure</c:v>
                </c:pt>
              </c:strCache>
            </c:strRef>
          </c:tx>
          <c:cat>
            <c:multiLvlStrRef>
              <c:f>Sheet1!$B$1:$G$2</c:f>
              <c:multiLvlStrCache>
                <c:ptCount val="6"/>
                <c:lvl>
                  <c:pt idx="0">
                    <c:v>Budgeted</c:v>
                  </c:pt>
                  <c:pt idx="1">
                    <c:v>Budgeted</c:v>
                  </c:pt>
                  <c:pt idx="2">
                    <c:v>Budgeted</c:v>
                  </c:pt>
                  <c:pt idx="3">
                    <c:v>Budgeted</c:v>
                  </c:pt>
                  <c:pt idx="4">
                    <c:v>Budgeted</c:v>
                  </c:pt>
                  <c:pt idx="5">
                    <c:v>Budgeted</c:v>
                  </c:pt>
                </c:lvl>
                <c:lvl>
                  <c:pt idx="0">
                    <c:v>2010-11</c:v>
                  </c:pt>
                  <c:pt idx="1">
                    <c:v>2011-12</c:v>
                  </c:pt>
                  <c:pt idx="2">
                    <c:v>2012-13</c:v>
                  </c:pt>
                  <c:pt idx="3">
                    <c:v>2013-14</c:v>
                  </c:pt>
                  <c:pt idx="4">
                    <c:v>2014-15</c:v>
                  </c:pt>
                  <c:pt idx="5">
                    <c:v>2015-16</c:v>
                  </c:pt>
                </c:lvl>
              </c:multiLvlStrCache>
            </c:multiLvlStrRef>
          </c:cat>
          <c:val>
            <c:numRef>
              <c:f>Sheet1!$B$4:$G$4</c:f>
              <c:numCache>
                <c:formatCode>0.0</c:formatCode>
                <c:ptCount val="6"/>
                <c:pt idx="0">
                  <c:v>518.15</c:v>
                </c:pt>
                <c:pt idx="1">
                  <c:v>681.56000000000006</c:v>
                </c:pt>
                <c:pt idx="2">
                  <c:v>889.79000000000053</c:v>
                </c:pt>
                <c:pt idx="3">
                  <c:v>1072.8399999999999</c:v>
                </c:pt>
                <c:pt idx="4">
                  <c:v>1039.99</c:v>
                </c:pt>
                <c:pt idx="5">
                  <c:v>536.80999999999938</c:v>
                </c:pt>
              </c:numCache>
            </c:numRef>
          </c:val>
        </c:ser>
        <c:ser>
          <c:idx val="1"/>
          <c:order val="1"/>
          <c:tx>
            <c:strRef>
              <c:f>Sheet1!$A$5</c:f>
              <c:strCache>
                <c:ptCount val="1"/>
                <c:pt idx="0">
                  <c:v>Capital Expenditure </c:v>
                </c:pt>
              </c:strCache>
            </c:strRef>
          </c:tx>
          <c:cat>
            <c:multiLvlStrRef>
              <c:f>Sheet1!$B$1:$G$2</c:f>
              <c:multiLvlStrCache>
                <c:ptCount val="6"/>
                <c:lvl>
                  <c:pt idx="0">
                    <c:v>Budgeted</c:v>
                  </c:pt>
                  <c:pt idx="1">
                    <c:v>Budgeted</c:v>
                  </c:pt>
                  <c:pt idx="2">
                    <c:v>Budgeted</c:v>
                  </c:pt>
                  <c:pt idx="3">
                    <c:v>Budgeted</c:v>
                  </c:pt>
                  <c:pt idx="4">
                    <c:v>Budgeted</c:v>
                  </c:pt>
                  <c:pt idx="5">
                    <c:v>Budgeted</c:v>
                  </c:pt>
                </c:lvl>
                <c:lvl>
                  <c:pt idx="0">
                    <c:v>2010-11</c:v>
                  </c:pt>
                  <c:pt idx="1">
                    <c:v>2011-12</c:v>
                  </c:pt>
                  <c:pt idx="2">
                    <c:v>2012-13</c:v>
                  </c:pt>
                  <c:pt idx="3">
                    <c:v>2013-14</c:v>
                  </c:pt>
                  <c:pt idx="4">
                    <c:v>2014-15</c:v>
                  </c:pt>
                  <c:pt idx="5">
                    <c:v>2015-16</c:v>
                  </c:pt>
                </c:lvl>
              </c:multiLvlStrCache>
            </c:multiLvlStrRef>
          </c:cat>
          <c:val>
            <c:numRef>
              <c:f>Sheet1!$B$5:$G$5</c:f>
              <c:numCache>
                <c:formatCode>0.0</c:formatCode>
                <c:ptCount val="6"/>
                <c:pt idx="0">
                  <c:v>536.11</c:v>
                </c:pt>
                <c:pt idx="1">
                  <c:v>559.43000000000006</c:v>
                </c:pt>
                <c:pt idx="2">
                  <c:v>525.04</c:v>
                </c:pt>
                <c:pt idx="3">
                  <c:v>593.82999999999936</c:v>
                </c:pt>
                <c:pt idx="4">
                  <c:v>593.82999999999936</c:v>
                </c:pt>
                <c:pt idx="5">
                  <c:v>1183.8899999999999</c:v>
                </c:pt>
              </c:numCache>
            </c:numRef>
          </c:val>
        </c:ser>
        <c:dLbls/>
        <c:axId val="83761024"/>
        <c:axId val="83762560"/>
      </c:barChart>
      <c:catAx>
        <c:axId val="83761024"/>
        <c:scaling>
          <c:orientation val="minMax"/>
        </c:scaling>
        <c:axPos val="b"/>
        <c:tickLblPos val="nextTo"/>
        <c:crossAx val="83762560"/>
        <c:crosses val="autoZero"/>
        <c:auto val="1"/>
        <c:lblAlgn val="ctr"/>
        <c:lblOffset val="100"/>
      </c:catAx>
      <c:valAx>
        <c:axId val="83762560"/>
        <c:scaling>
          <c:orientation val="minMax"/>
        </c:scaling>
        <c:axPos val="l"/>
        <c:title>
          <c:tx>
            <c:rich>
              <a:bodyPr rot="-5400000" vert="horz"/>
              <a:lstStyle/>
              <a:p>
                <a:pPr>
                  <a:defRPr/>
                </a:pPr>
                <a:r>
                  <a:rPr lang="en-US" dirty="0" smtClean="0"/>
                  <a:t>Amount</a:t>
                </a:r>
                <a:r>
                  <a:rPr lang="en-US" baseline="0" dirty="0" smtClean="0"/>
                  <a:t> in Cr</a:t>
                </a:r>
                <a:endParaRPr lang="en-US" dirty="0"/>
              </a:p>
            </c:rich>
          </c:tx>
          <c:layout/>
        </c:title>
        <c:numFmt formatCode="0" sourceLinked="0"/>
        <c:tickLblPos val="nextTo"/>
        <c:crossAx val="83761024"/>
        <c:crosses val="autoZero"/>
        <c:crossBetween val="between"/>
      </c:valAx>
    </c:plotArea>
    <c:legend>
      <c:legendPos val="t"/>
      <c:layout/>
    </c:legend>
    <c:plotVisOnly val="1"/>
    <c:dispBlanksAs val="gap"/>
  </c:chart>
  <c:txPr>
    <a:bodyPr/>
    <a:lstStyle/>
    <a:p>
      <a:pPr>
        <a:defRPr sz="1200">
          <a:latin typeface="Garamond" pitchFamily="18" charset="0"/>
        </a:defRPr>
      </a:pPr>
      <a:endParaRPr lang="en-US"/>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lang val="en-IN"/>
  <c:pivotSource>
    <c:name>[1516 SC Budget Data- Working file.xlsx]Slum_total!PivotTable2</c:name>
    <c:fmtId val="-1"/>
  </c:pivotSource>
  <c:chart>
    <c:autoTitleDeleted val="1"/>
    <c:pivotFmts>
      <c:pivotFmt>
        <c:idx val="0"/>
        <c:marker>
          <c:symbol val="none"/>
        </c:marker>
      </c:pivotFmt>
      <c:pivotFmt>
        <c:idx val="1"/>
        <c:marker>
          <c:symbol val="none"/>
        </c:marker>
        <c:dLbl>
          <c:idx val="0"/>
          <c:spPr/>
          <c:txPr>
            <a:bodyPr/>
            <a:lstStyle/>
            <a:p>
              <a:pPr>
                <a:defRPr/>
              </a:pPr>
              <a:endParaRPr lang="en-US"/>
            </a:p>
          </c:txPr>
          <c:showVal val="1"/>
        </c:dLbl>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dLbl>
          <c:idx val="0"/>
          <c:spPr/>
          <c:txPr>
            <a:bodyPr/>
            <a:lstStyle/>
            <a:p>
              <a:pPr>
                <a:defRPr/>
              </a:pPr>
              <a:endParaRPr lang="en-US"/>
            </a:p>
          </c:txPr>
          <c:showVal val="1"/>
        </c:dLbl>
      </c:pivotFmt>
      <c:pivotFmt>
        <c:idx val="8"/>
        <c:marker>
          <c:symbol val="none"/>
        </c:marker>
        <c:dLbl>
          <c:idx val="0"/>
          <c:spPr/>
          <c:txPr>
            <a:bodyPr/>
            <a:lstStyle/>
            <a:p>
              <a:pPr>
                <a:defRPr/>
              </a:pPr>
              <a:endParaRPr lang="en-US"/>
            </a:p>
          </c:txPr>
          <c:showVal val="1"/>
        </c:dLbl>
      </c:pivotFmt>
      <c:pivotFmt>
        <c:idx val="9"/>
        <c:marker>
          <c:symbol val="none"/>
        </c:marker>
      </c:pivotFmt>
      <c:pivotFmt>
        <c:idx val="10"/>
        <c:marker>
          <c:symbol val="none"/>
        </c:marker>
      </c:pivotFmt>
      <c:pivotFmt>
        <c:idx val="11"/>
        <c:marker>
          <c:symbol val="none"/>
        </c:marker>
        <c:dLbl>
          <c:idx val="0"/>
          <c:spPr/>
          <c:txPr>
            <a:bodyPr/>
            <a:lstStyle/>
            <a:p>
              <a:pPr>
                <a:defRPr/>
              </a:pPr>
              <a:endParaRPr lang="en-US"/>
            </a:p>
          </c:txPr>
          <c:showVal val="1"/>
        </c:dLbl>
      </c:pivotFmt>
      <c:pivotFmt>
        <c:idx val="12"/>
        <c:marker>
          <c:symbol val="none"/>
        </c:marker>
        <c:dLbl>
          <c:idx val="0"/>
          <c:spPr/>
          <c:txPr>
            <a:bodyPr/>
            <a:lstStyle/>
            <a:p>
              <a:pPr>
                <a:defRPr/>
              </a:pPr>
              <a:endParaRPr lang="en-US"/>
            </a:p>
          </c:txPr>
          <c:showVal val="1"/>
        </c:dLbl>
      </c:pivotFmt>
      <c:pivotFmt>
        <c:idx val="13"/>
        <c:marker>
          <c:symbol val="none"/>
        </c:marker>
      </c:pivotFmt>
      <c:pivotFmt>
        <c:idx val="14"/>
        <c:marker>
          <c:symbol val="none"/>
        </c:marker>
      </c:pivotFmt>
      <c:pivotFmt>
        <c:idx val="15"/>
        <c:marker>
          <c:symbol val="none"/>
        </c:marker>
      </c:pivotFmt>
      <c:pivotFmt>
        <c:idx val="16"/>
        <c:marker>
          <c:symbol val="none"/>
        </c:marker>
      </c:pivotFmt>
      <c:pivotFmt>
        <c:idx val="17"/>
        <c:marker>
          <c:symbol val="none"/>
        </c:marker>
      </c:pivotFmt>
      <c:pivotFmt>
        <c:idx val="18"/>
        <c:marker>
          <c:symbol val="none"/>
        </c:marker>
      </c:pivotFmt>
      <c:pivotFmt>
        <c:idx val="19"/>
        <c:dLbl>
          <c:idx val="0"/>
          <c:tx>
            <c:strRef>
              <c:f>Slum_total!$B$93</c:f>
              <c:strCache>
                <c:ptCount val="1"/>
                <c:pt idx="0">
                  <c:v>65%</c:v>
                </c:pt>
              </c:strCache>
            </c:strRef>
          </c:tx>
          <c:showVal val="1"/>
        </c:dLbl>
      </c:pivotFmt>
      <c:pivotFmt>
        <c:idx val="20"/>
        <c:dLbl>
          <c:idx val="0"/>
          <c:tx>
            <c:strRef>
              <c:f>Slum_total!$C$93</c:f>
              <c:strCache>
                <c:ptCount val="1"/>
                <c:pt idx="0">
                  <c:v>68%</c:v>
                </c:pt>
              </c:strCache>
            </c:strRef>
          </c:tx>
          <c:showVal val="1"/>
        </c:dLbl>
      </c:pivotFmt>
      <c:pivotFmt>
        <c:idx val="21"/>
        <c:dLbl>
          <c:idx val="0"/>
          <c:tx>
            <c:strRef>
              <c:f>Slum_total!$D$93</c:f>
              <c:strCache>
                <c:ptCount val="1"/>
                <c:pt idx="0">
                  <c:v>48%</c:v>
                </c:pt>
              </c:strCache>
            </c:strRef>
          </c:tx>
          <c:showVal val="1"/>
        </c:dLbl>
      </c:pivotFmt>
      <c:pivotFmt>
        <c:idx val="22"/>
        <c:dLbl>
          <c:idx val="0"/>
          <c:tx>
            <c:strRef>
              <c:f>Slum_total!$E$93</c:f>
              <c:strCache>
                <c:ptCount val="1"/>
                <c:pt idx="0">
                  <c:v>49%</c:v>
                </c:pt>
              </c:strCache>
            </c:strRef>
          </c:tx>
          <c:showVal val="1"/>
        </c:dLbl>
      </c:pivotFmt>
      <c:pivotFmt>
        <c:idx val="23"/>
        <c:dLbl>
          <c:idx val="0"/>
          <c:tx>
            <c:strRef>
              <c:f>Slum_total!$F$93</c:f>
              <c:strCache>
                <c:ptCount val="1"/>
                <c:pt idx="0">
                  <c:v>37%</c:v>
                </c:pt>
              </c:strCache>
            </c:strRef>
          </c:tx>
          <c:showVal val="1"/>
        </c:dLbl>
      </c:pivotFmt>
      <c:pivotFmt>
        <c:idx val="24"/>
        <c:dLbl>
          <c:idx val="0"/>
          <c:tx>
            <c:strRef>
              <c:f>Slum_total!$G$93</c:f>
              <c:strCache>
                <c:ptCount val="1"/>
                <c:pt idx="0">
                  <c:v>48%</c:v>
                </c:pt>
              </c:strCache>
            </c:strRef>
          </c:tx>
          <c:showVal val="1"/>
        </c:dLbl>
      </c:pivotFmt>
      <c:pivotFmt>
        <c:idx val="25"/>
        <c:dLbl>
          <c:idx val="0"/>
          <c:layout>
            <c:manualLayout>
              <c:x val="0"/>
              <c:y val="-2.4069283758302801E-3"/>
            </c:manualLayout>
          </c:layout>
          <c:tx>
            <c:strRef>
              <c:f>Slum_total!$F$92</c:f>
              <c:strCache>
                <c:ptCount val="1"/>
                <c:pt idx="0">
                  <c:v>6%</c:v>
                </c:pt>
              </c:strCache>
            </c:strRef>
          </c:tx>
          <c:showVal val="1"/>
        </c:dLbl>
      </c:pivotFmt>
      <c:pivotFmt>
        <c:idx val="26"/>
        <c:dLbl>
          <c:idx val="0"/>
          <c:tx>
            <c:strRef>
              <c:f>Slum_total!$B$97</c:f>
              <c:strCache>
                <c:ptCount val="1"/>
                <c:pt idx="0">
                  <c:v>0%</c:v>
                </c:pt>
              </c:strCache>
            </c:strRef>
          </c:tx>
          <c:showVal val="1"/>
        </c:dLbl>
      </c:pivotFmt>
      <c:pivotFmt>
        <c:idx val="27"/>
        <c:dLbl>
          <c:idx val="0"/>
          <c:tx>
            <c:strRef>
              <c:f>Slum_total!$C$97</c:f>
              <c:strCache>
                <c:ptCount val="1"/>
                <c:pt idx="0">
                  <c:v>0%</c:v>
                </c:pt>
              </c:strCache>
            </c:strRef>
          </c:tx>
          <c:showVal val="1"/>
        </c:dLbl>
      </c:pivotFmt>
      <c:pivotFmt>
        <c:idx val="28"/>
        <c:dLbl>
          <c:idx val="0"/>
          <c:tx>
            <c:strRef>
              <c:f>Slum_total!$D$97</c:f>
              <c:strCache>
                <c:ptCount val="1"/>
                <c:pt idx="0">
                  <c:v>29%</c:v>
                </c:pt>
              </c:strCache>
            </c:strRef>
          </c:tx>
          <c:showVal val="1"/>
        </c:dLbl>
      </c:pivotFmt>
      <c:pivotFmt>
        <c:idx val="29"/>
        <c:dLbl>
          <c:idx val="0"/>
          <c:tx>
            <c:strRef>
              <c:f>Slum_total!$E$97</c:f>
              <c:strCache>
                <c:ptCount val="1"/>
                <c:pt idx="0">
                  <c:v>28%</c:v>
                </c:pt>
              </c:strCache>
            </c:strRef>
          </c:tx>
          <c:showVal val="1"/>
        </c:dLbl>
      </c:pivotFmt>
      <c:pivotFmt>
        <c:idx val="30"/>
        <c:dLbl>
          <c:idx val="0"/>
          <c:tx>
            <c:strRef>
              <c:f>Slum_total!$F$97</c:f>
              <c:strCache>
                <c:ptCount val="1"/>
                <c:pt idx="0">
                  <c:v>33%</c:v>
                </c:pt>
              </c:strCache>
            </c:strRef>
          </c:tx>
          <c:showVal val="1"/>
        </c:dLbl>
      </c:pivotFmt>
      <c:pivotFmt>
        <c:idx val="31"/>
        <c:dLbl>
          <c:idx val="0"/>
          <c:tx>
            <c:strRef>
              <c:f>Slum_total!$G$97</c:f>
              <c:strCache>
                <c:ptCount val="1"/>
                <c:pt idx="0">
                  <c:v>27%</c:v>
                </c:pt>
              </c:strCache>
            </c:strRef>
          </c:tx>
          <c:showVal val="1"/>
        </c:dLbl>
      </c:pivotFmt>
      <c:pivotFmt>
        <c:idx val="32"/>
        <c:dLbl>
          <c:idx val="0"/>
          <c:tx>
            <c:strRef>
              <c:f>Slum_total!$B$96</c:f>
              <c:strCache>
                <c:ptCount val="1"/>
                <c:pt idx="0">
                  <c:v>19%</c:v>
                </c:pt>
              </c:strCache>
            </c:strRef>
          </c:tx>
          <c:showVal val="1"/>
        </c:dLbl>
      </c:pivotFmt>
      <c:pivotFmt>
        <c:idx val="33"/>
        <c:dLbl>
          <c:idx val="0"/>
          <c:tx>
            <c:strRef>
              <c:f>Slum_total!$C$96</c:f>
              <c:strCache>
                <c:ptCount val="1"/>
                <c:pt idx="0">
                  <c:v>15%</c:v>
                </c:pt>
              </c:strCache>
            </c:strRef>
          </c:tx>
          <c:showVal val="1"/>
        </c:dLbl>
      </c:pivotFmt>
      <c:pivotFmt>
        <c:idx val="34"/>
        <c:dLbl>
          <c:idx val="0"/>
          <c:tx>
            <c:strRef>
              <c:f>Slum_total!$D$96</c:f>
              <c:strCache>
                <c:ptCount val="1"/>
                <c:pt idx="0">
                  <c:v>10%</c:v>
                </c:pt>
              </c:strCache>
            </c:strRef>
          </c:tx>
          <c:showVal val="1"/>
        </c:dLbl>
      </c:pivotFmt>
      <c:pivotFmt>
        <c:idx val="35"/>
        <c:dLbl>
          <c:idx val="0"/>
          <c:tx>
            <c:strRef>
              <c:f>Slum_total!$E$96</c:f>
              <c:strCache>
                <c:ptCount val="1"/>
                <c:pt idx="0">
                  <c:v>10%</c:v>
                </c:pt>
              </c:strCache>
            </c:strRef>
          </c:tx>
          <c:showVal val="1"/>
        </c:dLbl>
      </c:pivotFmt>
      <c:pivotFmt>
        <c:idx val="36"/>
        <c:dLbl>
          <c:idx val="0"/>
          <c:tx>
            <c:strRef>
              <c:f>Slum_total!$F$96</c:f>
              <c:strCache>
                <c:ptCount val="1"/>
                <c:pt idx="0">
                  <c:v>8%</c:v>
                </c:pt>
              </c:strCache>
            </c:strRef>
          </c:tx>
          <c:showVal val="1"/>
        </c:dLbl>
      </c:pivotFmt>
      <c:pivotFmt>
        <c:idx val="37"/>
        <c:dLbl>
          <c:idx val="0"/>
          <c:tx>
            <c:strRef>
              <c:f>Slum_total!$G$96</c:f>
              <c:strCache>
                <c:ptCount val="1"/>
                <c:pt idx="0">
                  <c:v>7%</c:v>
                </c:pt>
              </c:strCache>
            </c:strRef>
          </c:tx>
          <c:showVal val="1"/>
        </c:dLbl>
      </c:pivotFmt>
      <c:pivotFmt>
        <c:idx val="38"/>
        <c:dLbl>
          <c:idx val="0"/>
          <c:layout>
            <c:manualLayout>
              <c:x val="1.8979829671720706E-3"/>
              <c:y val="-2.8880866425992802E-2"/>
            </c:manualLayout>
          </c:layout>
          <c:tx>
            <c:strRef>
              <c:f>Slum_total!$B$92</c:f>
              <c:strCache>
                <c:ptCount val="1"/>
                <c:pt idx="0">
                  <c:v>0%</c:v>
                </c:pt>
              </c:strCache>
            </c:strRef>
          </c:tx>
          <c:showVal val="1"/>
        </c:dLbl>
      </c:pivotFmt>
      <c:pivotFmt>
        <c:idx val="39"/>
        <c:dLbl>
          <c:idx val="0"/>
          <c:tx>
            <c:strRef>
              <c:f>Slum_total!$G$92</c:f>
              <c:strCache>
                <c:ptCount val="1"/>
                <c:pt idx="0">
                  <c:v>4%</c:v>
                </c:pt>
              </c:strCache>
            </c:strRef>
          </c:tx>
          <c:showVal val="1"/>
        </c:dLbl>
      </c:pivotFmt>
      <c:pivotFmt>
        <c:idx val="40"/>
        <c:dLbl>
          <c:idx val="0"/>
          <c:tx>
            <c:strRef>
              <c:f>Slum_total!$C$92</c:f>
              <c:strCache>
                <c:ptCount val="1"/>
                <c:pt idx="0">
                  <c:v>0%</c:v>
                </c:pt>
              </c:strCache>
            </c:strRef>
          </c:tx>
          <c:showVal val="1"/>
        </c:dLbl>
      </c:pivotFmt>
      <c:pivotFmt>
        <c:idx val="41"/>
        <c:dLbl>
          <c:idx val="0"/>
          <c:tx>
            <c:strRef>
              <c:f>Slum_total!$D$92</c:f>
              <c:strCache>
                <c:ptCount val="1"/>
                <c:pt idx="0">
                  <c:v>0%</c:v>
                </c:pt>
              </c:strCache>
            </c:strRef>
          </c:tx>
          <c:showVal val="1"/>
        </c:dLbl>
      </c:pivotFmt>
      <c:pivotFmt>
        <c:idx val="42"/>
        <c:dLbl>
          <c:idx val="0"/>
          <c:tx>
            <c:strRef>
              <c:f>Slum_total!$E$92</c:f>
              <c:strCache>
                <c:ptCount val="1"/>
                <c:pt idx="0">
                  <c:v>0%</c:v>
                </c:pt>
              </c:strCache>
            </c:strRef>
          </c:tx>
          <c:showVal val="1"/>
        </c:dLbl>
      </c:pivotFmt>
      <c:pivotFmt>
        <c:idx val="43"/>
        <c:dLbl>
          <c:idx val="0"/>
          <c:tx>
            <c:strRef>
              <c:f>Slum_total!$G$86</c:f>
              <c:strCache>
                <c:ptCount val="1"/>
                <c:pt idx="0">
                  <c:v>7%</c:v>
                </c:pt>
              </c:strCache>
            </c:strRef>
          </c:tx>
          <c:showVal val="1"/>
        </c:dLbl>
      </c:pivotFmt>
      <c:pivotFmt>
        <c:idx val="44"/>
        <c:dLbl>
          <c:idx val="0"/>
          <c:tx>
            <c:strRef>
              <c:f>Slum_total!$F$86</c:f>
              <c:strCache>
                <c:ptCount val="1"/>
                <c:pt idx="0">
                  <c:v>6%</c:v>
                </c:pt>
              </c:strCache>
            </c:strRef>
          </c:tx>
          <c:showVal val="1"/>
        </c:dLbl>
      </c:pivotFmt>
      <c:pivotFmt>
        <c:idx val="45"/>
        <c:dLbl>
          <c:idx val="0"/>
          <c:tx>
            <c:strRef>
              <c:f>Slum_total!$E$86</c:f>
              <c:strCache>
                <c:ptCount val="1"/>
                <c:pt idx="0">
                  <c:v>6%</c:v>
                </c:pt>
              </c:strCache>
            </c:strRef>
          </c:tx>
          <c:showVal val="1"/>
        </c:dLbl>
      </c:pivotFmt>
      <c:pivotFmt>
        <c:idx val="46"/>
        <c:dLbl>
          <c:idx val="0"/>
          <c:tx>
            <c:strRef>
              <c:f>Slum_total!$D$86</c:f>
              <c:strCache>
                <c:ptCount val="1"/>
                <c:pt idx="0">
                  <c:v>7%</c:v>
                </c:pt>
              </c:strCache>
            </c:strRef>
          </c:tx>
          <c:showVal val="1"/>
        </c:dLbl>
      </c:pivotFmt>
      <c:pivotFmt>
        <c:idx val="47"/>
        <c:dLbl>
          <c:idx val="0"/>
          <c:tx>
            <c:strRef>
              <c:f>Slum_total!$C$86</c:f>
              <c:strCache>
                <c:ptCount val="1"/>
                <c:pt idx="0">
                  <c:v>8%</c:v>
                </c:pt>
              </c:strCache>
            </c:strRef>
          </c:tx>
          <c:showVal val="1"/>
        </c:dLbl>
      </c:pivotFmt>
      <c:pivotFmt>
        <c:idx val="48"/>
        <c:dLbl>
          <c:idx val="0"/>
          <c:tx>
            <c:strRef>
              <c:f>Slum_total!$B$86</c:f>
              <c:strCache>
                <c:ptCount val="1"/>
                <c:pt idx="0">
                  <c:v>0%</c:v>
                </c:pt>
              </c:strCache>
            </c:strRef>
          </c:tx>
          <c:showVal val="1"/>
        </c:dLbl>
      </c:pivotFmt>
      <c:pivotFmt>
        <c:idx val="49"/>
        <c:marker>
          <c:symbol val="none"/>
        </c:marker>
      </c:pivotFmt>
      <c:pivotFmt>
        <c:idx val="50"/>
        <c:marker>
          <c:symbol val="none"/>
        </c:marker>
        <c:dLbl>
          <c:idx val="0"/>
          <c:spPr/>
          <c:txPr>
            <a:bodyPr/>
            <a:lstStyle/>
            <a:p>
              <a:pPr>
                <a:defRPr/>
              </a:pPr>
              <a:endParaRPr lang="en-US"/>
            </a:p>
          </c:txPr>
          <c:showVal val="1"/>
        </c:dLbl>
      </c:pivotFmt>
      <c:pivotFmt>
        <c:idx val="51"/>
        <c:dLbl>
          <c:idx val="0"/>
          <c:tx>
            <c:strRef>
              <c:f>Slum_total!$B$86</c:f>
              <c:strCache>
                <c:ptCount val="1"/>
                <c:pt idx="0">
                  <c:v>0%</c:v>
                </c:pt>
              </c:strCache>
            </c:strRef>
          </c:tx>
          <c:showVal val="1"/>
        </c:dLbl>
      </c:pivotFmt>
      <c:pivotFmt>
        <c:idx val="52"/>
        <c:dLbl>
          <c:idx val="0"/>
          <c:tx>
            <c:strRef>
              <c:f>Slum_total!$C$86</c:f>
              <c:strCache>
                <c:ptCount val="1"/>
                <c:pt idx="0">
                  <c:v>8%</c:v>
                </c:pt>
              </c:strCache>
            </c:strRef>
          </c:tx>
          <c:showVal val="1"/>
        </c:dLbl>
      </c:pivotFmt>
      <c:pivotFmt>
        <c:idx val="53"/>
        <c:dLbl>
          <c:idx val="0"/>
          <c:tx>
            <c:strRef>
              <c:f>Slum_total!$D$86</c:f>
              <c:strCache>
                <c:ptCount val="1"/>
                <c:pt idx="0">
                  <c:v>7%</c:v>
                </c:pt>
              </c:strCache>
            </c:strRef>
          </c:tx>
          <c:showVal val="1"/>
        </c:dLbl>
      </c:pivotFmt>
      <c:pivotFmt>
        <c:idx val="54"/>
        <c:dLbl>
          <c:idx val="0"/>
          <c:tx>
            <c:strRef>
              <c:f>Slum_total!$E$86</c:f>
              <c:strCache>
                <c:ptCount val="1"/>
                <c:pt idx="0">
                  <c:v>6%</c:v>
                </c:pt>
              </c:strCache>
            </c:strRef>
          </c:tx>
          <c:showVal val="1"/>
        </c:dLbl>
      </c:pivotFmt>
      <c:pivotFmt>
        <c:idx val="55"/>
        <c:dLbl>
          <c:idx val="0"/>
          <c:tx>
            <c:strRef>
              <c:f>Slum_total!$F$86</c:f>
              <c:strCache>
                <c:ptCount val="1"/>
                <c:pt idx="0">
                  <c:v>6%</c:v>
                </c:pt>
              </c:strCache>
            </c:strRef>
          </c:tx>
          <c:showVal val="1"/>
        </c:dLbl>
      </c:pivotFmt>
      <c:pivotFmt>
        <c:idx val="56"/>
        <c:dLbl>
          <c:idx val="0"/>
          <c:tx>
            <c:strRef>
              <c:f>Slum_total!$G$86</c:f>
              <c:strCache>
                <c:ptCount val="1"/>
                <c:pt idx="0">
                  <c:v>7%</c:v>
                </c:pt>
              </c:strCache>
            </c:strRef>
          </c:tx>
          <c:showVal val="1"/>
        </c:dLbl>
      </c:pivotFmt>
      <c:pivotFmt>
        <c:idx val="57"/>
        <c:marker>
          <c:symbol val="none"/>
        </c:marker>
      </c:pivotFmt>
      <c:pivotFmt>
        <c:idx val="58"/>
        <c:marker>
          <c:symbol val="none"/>
        </c:marker>
      </c:pivotFmt>
      <c:pivotFmt>
        <c:idx val="59"/>
        <c:marker>
          <c:symbol val="none"/>
        </c:marker>
      </c:pivotFmt>
      <c:pivotFmt>
        <c:idx val="60"/>
        <c:marker>
          <c:symbol val="none"/>
        </c:marker>
      </c:pivotFmt>
      <c:pivotFmt>
        <c:idx val="61"/>
        <c:marker>
          <c:symbol val="none"/>
        </c:marker>
      </c:pivotFmt>
      <c:pivotFmt>
        <c:idx val="62"/>
        <c:marker>
          <c:symbol val="none"/>
        </c:marker>
        <c:dLbl>
          <c:idx val="0"/>
          <c:spPr/>
          <c:txPr>
            <a:bodyPr/>
            <a:lstStyle/>
            <a:p>
              <a:pPr>
                <a:defRPr/>
              </a:pPr>
              <a:endParaRPr lang="en-US"/>
            </a:p>
          </c:txPr>
          <c:showVal val="1"/>
        </c:dLbl>
      </c:pivotFmt>
      <c:pivotFmt>
        <c:idx val="63"/>
        <c:dLbl>
          <c:idx val="0"/>
          <c:layout>
            <c:manualLayout>
              <c:x val="1.8979829671720706E-3"/>
              <c:y val="-2.8880866425992802E-2"/>
            </c:manualLayout>
          </c:layout>
          <c:tx>
            <c:strRef>
              <c:f>Slum_total!$B$92</c:f>
              <c:strCache>
                <c:ptCount val="1"/>
                <c:pt idx="0">
                  <c:v>0%</c:v>
                </c:pt>
              </c:strCache>
            </c:strRef>
          </c:tx>
          <c:showVal val="1"/>
        </c:dLbl>
      </c:pivotFmt>
      <c:pivotFmt>
        <c:idx val="64"/>
        <c:dLbl>
          <c:idx val="0"/>
          <c:tx>
            <c:strRef>
              <c:f>Slum_total!$C$92</c:f>
              <c:strCache>
                <c:ptCount val="1"/>
                <c:pt idx="0">
                  <c:v>0%</c:v>
                </c:pt>
              </c:strCache>
            </c:strRef>
          </c:tx>
          <c:showVal val="1"/>
        </c:dLbl>
      </c:pivotFmt>
      <c:pivotFmt>
        <c:idx val="65"/>
        <c:dLbl>
          <c:idx val="0"/>
          <c:tx>
            <c:strRef>
              <c:f>Slum_total!$D$92</c:f>
              <c:strCache>
                <c:ptCount val="1"/>
                <c:pt idx="0">
                  <c:v>0%</c:v>
                </c:pt>
              </c:strCache>
            </c:strRef>
          </c:tx>
          <c:showVal val="1"/>
        </c:dLbl>
      </c:pivotFmt>
      <c:pivotFmt>
        <c:idx val="66"/>
        <c:dLbl>
          <c:idx val="0"/>
          <c:tx>
            <c:strRef>
              <c:f>Slum_total!$E$92</c:f>
              <c:strCache>
                <c:ptCount val="1"/>
                <c:pt idx="0">
                  <c:v>0%</c:v>
                </c:pt>
              </c:strCache>
            </c:strRef>
          </c:tx>
          <c:showVal val="1"/>
        </c:dLbl>
      </c:pivotFmt>
      <c:pivotFmt>
        <c:idx val="67"/>
        <c:dLbl>
          <c:idx val="0"/>
          <c:layout>
            <c:manualLayout>
              <c:x val="0"/>
              <c:y val="-2.4069283758302801E-3"/>
            </c:manualLayout>
          </c:layout>
          <c:tx>
            <c:strRef>
              <c:f>Slum_total!$F$92</c:f>
              <c:strCache>
                <c:ptCount val="1"/>
                <c:pt idx="0">
                  <c:v>6%</c:v>
                </c:pt>
              </c:strCache>
            </c:strRef>
          </c:tx>
          <c:showVal val="1"/>
        </c:dLbl>
      </c:pivotFmt>
      <c:pivotFmt>
        <c:idx val="68"/>
        <c:dLbl>
          <c:idx val="0"/>
          <c:tx>
            <c:strRef>
              <c:f>Slum_total!$G$92</c:f>
              <c:strCache>
                <c:ptCount val="1"/>
                <c:pt idx="0">
                  <c:v>4%</c:v>
                </c:pt>
              </c:strCache>
            </c:strRef>
          </c:tx>
          <c:showVal val="1"/>
        </c:dLbl>
      </c:pivotFmt>
      <c:pivotFmt>
        <c:idx val="69"/>
        <c:marker>
          <c:symbol val="none"/>
        </c:marker>
        <c:dLbl>
          <c:idx val="0"/>
          <c:spPr/>
          <c:txPr>
            <a:bodyPr/>
            <a:lstStyle/>
            <a:p>
              <a:pPr>
                <a:defRPr/>
              </a:pPr>
              <a:endParaRPr lang="en-US"/>
            </a:p>
          </c:txPr>
          <c:showVal val="1"/>
        </c:dLbl>
      </c:pivotFmt>
      <c:pivotFmt>
        <c:idx val="70"/>
        <c:dLbl>
          <c:idx val="0"/>
          <c:tx>
            <c:strRef>
              <c:f>Slum_total!$B$93</c:f>
              <c:strCache>
                <c:ptCount val="1"/>
                <c:pt idx="0">
                  <c:v>65%</c:v>
                </c:pt>
              </c:strCache>
            </c:strRef>
          </c:tx>
          <c:showVal val="1"/>
        </c:dLbl>
      </c:pivotFmt>
      <c:pivotFmt>
        <c:idx val="71"/>
        <c:dLbl>
          <c:idx val="0"/>
          <c:tx>
            <c:strRef>
              <c:f>Slum_total!$C$93</c:f>
              <c:strCache>
                <c:ptCount val="1"/>
                <c:pt idx="0">
                  <c:v>68%</c:v>
                </c:pt>
              </c:strCache>
            </c:strRef>
          </c:tx>
          <c:showVal val="1"/>
        </c:dLbl>
      </c:pivotFmt>
      <c:pivotFmt>
        <c:idx val="72"/>
        <c:dLbl>
          <c:idx val="0"/>
          <c:tx>
            <c:strRef>
              <c:f>Slum_total!$D$93</c:f>
              <c:strCache>
                <c:ptCount val="1"/>
                <c:pt idx="0">
                  <c:v>48%</c:v>
                </c:pt>
              </c:strCache>
            </c:strRef>
          </c:tx>
          <c:showVal val="1"/>
        </c:dLbl>
      </c:pivotFmt>
      <c:pivotFmt>
        <c:idx val="73"/>
        <c:dLbl>
          <c:idx val="0"/>
          <c:tx>
            <c:strRef>
              <c:f>Slum_total!$E$93</c:f>
              <c:strCache>
                <c:ptCount val="1"/>
                <c:pt idx="0">
                  <c:v>49%</c:v>
                </c:pt>
              </c:strCache>
            </c:strRef>
          </c:tx>
          <c:showVal val="1"/>
        </c:dLbl>
      </c:pivotFmt>
      <c:pivotFmt>
        <c:idx val="74"/>
        <c:dLbl>
          <c:idx val="0"/>
          <c:tx>
            <c:strRef>
              <c:f>Slum_total!$F$93</c:f>
              <c:strCache>
                <c:ptCount val="1"/>
                <c:pt idx="0">
                  <c:v>37%</c:v>
                </c:pt>
              </c:strCache>
            </c:strRef>
          </c:tx>
          <c:showVal val="1"/>
        </c:dLbl>
      </c:pivotFmt>
      <c:pivotFmt>
        <c:idx val="75"/>
        <c:dLbl>
          <c:idx val="0"/>
          <c:tx>
            <c:strRef>
              <c:f>Slum_total!$G$93</c:f>
              <c:strCache>
                <c:ptCount val="1"/>
                <c:pt idx="0">
                  <c:v>48%</c:v>
                </c:pt>
              </c:strCache>
            </c:strRef>
          </c:tx>
          <c:showVal val="1"/>
        </c:dLbl>
      </c:pivotFmt>
      <c:pivotFmt>
        <c:idx val="76"/>
        <c:marker>
          <c:symbol val="none"/>
        </c:marker>
      </c:pivotFmt>
      <c:pivotFmt>
        <c:idx val="77"/>
        <c:marker>
          <c:symbol val="none"/>
        </c:marker>
      </c:pivotFmt>
      <c:pivotFmt>
        <c:idx val="78"/>
        <c:marker>
          <c:symbol val="none"/>
        </c:marker>
        <c:dLbl>
          <c:idx val="0"/>
          <c:spPr/>
          <c:txPr>
            <a:bodyPr/>
            <a:lstStyle/>
            <a:p>
              <a:pPr>
                <a:defRPr/>
              </a:pPr>
              <a:endParaRPr lang="en-US"/>
            </a:p>
          </c:txPr>
          <c:showVal val="1"/>
        </c:dLbl>
      </c:pivotFmt>
      <c:pivotFmt>
        <c:idx val="79"/>
        <c:dLbl>
          <c:idx val="0"/>
          <c:tx>
            <c:strRef>
              <c:f>Slum_total!$B$96</c:f>
              <c:strCache>
                <c:ptCount val="1"/>
                <c:pt idx="0">
                  <c:v>19%</c:v>
                </c:pt>
              </c:strCache>
            </c:strRef>
          </c:tx>
          <c:showVal val="1"/>
        </c:dLbl>
      </c:pivotFmt>
      <c:pivotFmt>
        <c:idx val="80"/>
        <c:dLbl>
          <c:idx val="0"/>
          <c:tx>
            <c:strRef>
              <c:f>Slum_total!$C$96</c:f>
              <c:strCache>
                <c:ptCount val="1"/>
                <c:pt idx="0">
                  <c:v>15%</c:v>
                </c:pt>
              </c:strCache>
            </c:strRef>
          </c:tx>
          <c:showVal val="1"/>
        </c:dLbl>
      </c:pivotFmt>
      <c:pivotFmt>
        <c:idx val="81"/>
        <c:dLbl>
          <c:idx val="0"/>
          <c:tx>
            <c:strRef>
              <c:f>Slum_total!$D$96</c:f>
              <c:strCache>
                <c:ptCount val="1"/>
                <c:pt idx="0">
                  <c:v>10%</c:v>
                </c:pt>
              </c:strCache>
            </c:strRef>
          </c:tx>
          <c:showVal val="1"/>
        </c:dLbl>
      </c:pivotFmt>
      <c:pivotFmt>
        <c:idx val="82"/>
        <c:dLbl>
          <c:idx val="0"/>
          <c:tx>
            <c:strRef>
              <c:f>Slum_total!$E$96</c:f>
              <c:strCache>
                <c:ptCount val="1"/>
                <c:pt idx="0">
                  <c:v>10%</c:v>
                </c:pt>
              </c:strCache>
            </c:strRef>
          </c:tx>
          <c:showVal val="1"/>
        </c:dLbl>
      </c:pivotFmt>
      <c:pivotFmt>
        <c:idx val="83"/>
        <c:dLbl>
          <c:idx val="0"/>
          <c:tx>
            <c:strRef>
              <c:f>Slum_total!$F$96</c:f>
              <c:strCache>
                <c:ptCount val="1"/>
                <c:pt idx="0">
                  <c:v>8%</c:v>
                </c:pt>
              </c:strCache>
            </c:strRef>
          </c:tx>
          <c:showVal val="1"/>
        </c:dLbl>
      </c:pivotFmt>
      <c:pivotFmt>
        <c:idx val="84"/>
        <c:dLbl>
          <c:idx val="0"/>
          <c:tx>
            <c:strRef>
              <c:f>Slum_total!$G$96</c:f>
              <c:strCache>
                <c:ptCount val="1"/>
                <c:pt idx="0">
                  <c:v>7%</c:v>
                </c:pt>
              </c:strCache>
            </c:strRef>
          </c:tx>
          <c:showVal val="1"/>
        </c:dLbl>
      </c:pivotFmt>
      <c:pivotFmt>
        <c:idx val="85"/>
        <c:marker>
          <c:symbol val="none"/>
        </c:marker>
        <c:dLbl>
          <c:idx val="0"/>
          <c:spPr/>
          <c:txPr>
            <a:bodyPr/>
            <a:lstStyle/>
            <a:p>
              <a:pPr>
                <a:defRPr/>
              </a:pPr>
              <a:endParaRPr lang="en-US"/>
            </a:p>
          </c:txPr>
          <c:showVal val="1"/>
        </c:dLbl>
      </c:pivotFmt>
      <c:pivotFmt>
        <c:idx val="86"/>
        <c:dLbl>
          <c:idx val="0"/>
          <c:tx>
            <c:strRef>
              <c:f>Slum_total!$B$97</c:f>
              <c:strCache>
                <c:ptCount val="1"/>
                <c:pt idx="0">
                  <c:v>0%</c:v>
                </c:pt>
              </c:strCache>
            </c:strRef>
          </c:tx>
          <c:showVal val="1"/>
        </c:dLbl>
      </c:pivotFmt>
      <c:pivotFmt>
        <c:idx val="87"/>
        <c:dLbl>
          <c:idx val="0"/>
          <c:tx>
            <c:strRef>
              <c:f>Slum_total!$C$97</c:f>
              <c:strCache>
                <c:ptCount val="1"/>
                <c:pt idx="0">
                  <c:v>0%</c:v>
                </c:pt>
              </c:strCache>
            </c:strRef>
          </c:tx>
          <c:showVal val="1"/>
        </c:dLbl>
      </c:pivotFmt>
      <c:pivotFmt>
        <c:idx val="88"/>
        <c:dLbl>
          <c:idx val="0"/>
          <c:tx>
            <c:strRef>
              <c:f>Slum_total!$D$97</c:f>
              <c:strCache>
                <c:ptCount val="1"/>
                <c:pt idx="0">
                  <c:v>29%</c:v>
                </c:pt>
              </c:strCache>
            </c:strRef>
          </c:tx>
          <c:showVal val="1"/>
        </c:dLbl>
      </c:pivotFmt>
      <c:pivotFmt>
        <c:idx val="89"/>
        <c:dLbl>
          <c:idx val="0"/>
          <c:tx>
            <c:strRef>
              <c:f>Slum_total!$E$97</c:f>
              <c:strCache>
                <c:ptCount val="1"/>
                <c:pt idx="0">
                  <c:v>28%</c:v>
                </c:pt>
              </c:strCache>
            </c:strRef>
          </c:tx>
          <c:showVal val="1"/>
        </c:dLbl>
      </c:pivotFmt>
      <c:pivotFmt>
        <c:idx val="90"/>
        <c:dLbl>
          <c:idx val="0"/>
          <c:tx>
            <c:strRef>
              <c:f>Slum_total!$F$97</c:f>
              <c:strCache>
                <c:ptCount val="1"/>
                <c:pt idx="0">
                  <c:v>33%</c:v>
                </c:pt>
              </c:strCache>
            </c:strRef>
          </c:tx>
          <c:showVal val="1"/>
        </c:dLbl>
      </c:pivotFmt>
      <c:pivotFmt>
        <c:idx val="91"/>
        <c:dLbl>
          <c:idx val="0"/>
          <c:tx>
            <c:strRef>
              <c:f>Slum_total!$G$97</c:f>
              <c:strCache>
                <c:ptCount val="1"/>
                <c:pt idx="0">
                  <c:v>27%</c:v>
                </c:pt>
              </c:strCache>
            </c:strRef>
          </c:tx>
          <c:showVal val="1"/>
        </c:dLbl>
      </c:pivotFmt>
      <c:pivotFmt>
        <c:idx val="92"/>
        <c:marker>
          <c:symbol val="none"/>
        </c:marker>
      </c:pivotFmt>
      <c:pivotFmt>
        <c:idx val="93"/>
        <c:marker>
          <c:symbol val="none"/>
        </c:marker>
        <c:dLbl>
          <c:idx val="0"/>
          <c:spPr/>
          <c:txPr>
            <a:bodyPr/>
            <a:lstStyle/>
            <a:p>
              <a:pPr>
                <a:defRPr/>
              </a:pPr>
              <a:endParaRPr lang="en-US"/>
            </a:p>
          </c:txPr>
          <c:showVal val="1"/>
        </c:dLbl>
      </c:pivotFmt>
      <c:pivotFmt>
        <c:idx val="94"/>
        <c:dLbl>
          <c:idx val="0"/>
          <c:tx>
            <c:strRef>
              <c:f>Slum_total!$B$86</c:f>
              <c:strCache>
                <c:ptCount val="1"/>
                <c:pt idx="0">
                  <c:v>0%</c:v>
                </c:pt>
              </c:strCache>
            </c:strRef>
          </c:tx>
          <c:showVal val="1"/>
        </c:dLbl>
      </c:pivotFmt>
      <c:pivotFmt>
        <c:idx val="95"/>
        <c:dLbl>
          <c:idx val="0"/>
          <c:tx>
            <c:strRef>
              <c:f>Slum_total!$C$86</c:f>
              <c:strCache>
                <c:ptCount val="1"/>
                <c:pt idx="0">
                  <c:v>8%</c:v>
                </c:pt>
              </c:strCache>
            </c:strRef>
          </c:tx>
          <c:showVal val="1"/>
        </c:dLbl>
      </c:pivotFmt>
      <c:pivotFmt>
        <c:idx val="96"/>
        <c:dLbl>
          <c:idx val="0"/>
          <c:tx>
            <c:strRef>
              <c:f>Slum_total!$D$86</c:f>
              <c:strCache>
                <c:ptCount val="1"/>
                <c:pt idx="0">
                  <c:v>7%</c:v>
                </c:pt>
              </c:strCache>
            </c:strRef>
          </c:tx>
          <c:showVal val="1"/>
        </c:dLbl>
      </c:pivotFmt>
      <c:pivotFmt>
        <c:idx val="97"/>
        <c:dLbl>
          <c:idx val="0"/>
          <c:tx>
            <c:strRef>
              <c:f>Slum_total!$E$86</c:f>
              <c:strCache>
                <c:ptCount val="1"/>
                <c:pt idx="0">
                  <c:v>6%</c:v>
                </c:pt>
              </c:strCache>
            </c:strRef>
          </c:tx>
          <c:showVal val="1"/>
        </c:dLbl>
      </c:pivotFmt>
      <c:pivotFmt>
        <c:idx val="98"/>
        <c:dLbl>
          <c:idx val="0"/>
          <c:tx>
            <c:strRef>
              <c:f>Slum_total!$F$86</c:f>
              <c:strCache>
                <c:ptCount val="1"/>
                <c:pt idx="0">
                  <c:v>6%</c:v>
                </c:pt>
              </c:strCache>
            </c:strRef>
          </c:tx>
          <c:showVal val="1"/>
        </c:dLbl>
      </c:pivotFmt>
      <c:pivotFmt>
        <c:idx val="99"/>
        <c:dLbl>
          <c:idx val="0"/>
          <c:tx>
            <c:strRef>
              <c:f>Slum_total!$G$86</c:f>
              <c:strCache>
                <c:ptCount val="1"/>
                <c:pt idx="0">
                  <c:v>7%</c:v>
                </c:pt>
              </c:strCache>
            </c:strRef>
          </c:tx>
          <c:showVal val="1"/>
        </c:dLbl>
      </c:pivotFmt>
      <c:pivotFmt>
        <c:idx val="100"/>
        <c:marker>
          <c:symbol val="none"/>
        </c:marker>
      </c:pivotFmt>
      <c:pivotFmt>
        <c:idx val="101"/>
        <c:marker>
          <c:symbol val="none"/>
        </c:marker>
      </c:pivotFmt>
      <c:pivotFmt>
        <c:idx val="102"/>
        <c:marker>
          <c:symbol val="none"/>
        </c:marker>
      </c:pivotFmt>
      <c:pivotFmt>
        <c:idx val="103"/>
        <c:marker>
          <c:symbol val="none"/>
        </c:marker>
      </c:pivotFmt>
      <c:pivotFmt>
        <c:idx val="104"/>
        <c:marker>
          <c:symbol val="none"/>
        </c:marker>
      </c:pivotFmt>
      <c:pivotFmt>
        <c:idx val="105"/>
        <c:marker>
          <c:symbol val="none"/>
        </c:marker>
        <c:dLbl>
          <c:idx val="0"/>
          <c:spPr/>
          <c:txPr>
            <a:bodyPr/>
            <a:lstStyle/>
            <a:p>
              <a:pPr>
                <a:defRPr/>
              </a:pPr>
              <a:endParaRPr lang="en-US"/>
            </a:p>
          </c:txPr>
          <c:showVal val="1"/>
        </c:dLbl>
      </c:pivotFmt>
      <c:pivotFmt>
        <c:idx val="106"/>
        <c:dLbl>
          <c:idx val="0"/>
          <c:layout>
            <c:manualLayout>
              <c:x val="1.8979829671720706E-3"/>
              <c:y val="-2.8880866425992802E-2"/>
            </c:manualLayout>
          </c:layout>
          <c:tx>
            <c:strRef>
              <c:f>Slum_total!$B$92</c:f>
              <c:strCache>
                <c:ptCount val="1"/>
                <c:pt idx="0">
                  <c:v>0%</c:v>
                </c:pt>
              </c:strCache>
            </c:strRef>
          </c:tx>
          <c:showVal val="1"/>
        </c:dLbl>
      </c:pivotFmt>
      <c:pivotFmt>
        <c:idx val="107"/>
        <c:dLbl>
          <c:idx val="0"/>
          <c:tx>
            <c:strRef>
              <c:f>Slum_total!$C$92</c:f>
              <c:strCache>
                <c:ptCount val="1"/>
                <c:pt idx="0">
                  <c:v>0%</c:v>
                </c:pt>
              </c:strCache>
            </c:strRef>
          </c:tx>
          <c:showVal val="1"/>
        </c:dLbl>
      </c:pivotFmt>
      <c:pivotFmt>
        <c:idx val="108"/>
        <c:dLbl>
          <c:idx val="0"/>
          <c:tx>
            <c:strRef>
              <c:f>Slum_total!$D$92</c:f>
              <c:strCache>
                <c:ptCount val="1"/>
                <c:pt idx="0">
                  <c:v>0%</c:v>
                </c:pt>
              </c:strCache>
            </c:strRef>
          </c:tx>
          <c:showVal val="1"/>
        </c:dLbl>
      </c:pivotFmt>
      <c:pivotFmt>
        <c:idx val="109"/>
        <c:dLbl>
          <c:idx val="0"/>
          <c:tx>
            <c:strRef>
              <c:f>Slum_total!$E$92</c:f>
              <c:strCache>
                <c:ptCount val="1"/>
                <c:pt idx="0">
                  <c:v>0%</c:v>
                </c:pt>
              </c:strCache>
            </c:strRef>
          </c:tx>
          <c:showVal val="1"/>
        </c:dLbl>
      </c:pivotFmt>
      <c:pivotFmt>
        <c:idx val="110"/>
        <c:dLbl>
          <c:idx val="0"/>
          <c:layout>
            <c:manualLayout>
              <c:x val="0"/>
              <c:y val="-2.4069283758302801E-3"/>
            </c:manualLayout>
          </c:layout>
          <c:tx>
            <c:strRef>
              <c:f>Slum_total!$F$92</c:f>
              <c:strCache>
                <c:ptCount val="1"/>
                <c:pt idx="0">
                  <c:v>6%</c:v>
                </c:pt>
              </c:strCache>
            </c:strRef>
          </c:tx>
          <c:showVal val="1"/>
        </c:dLbl>
      </c:pivotFmt>
      <c:pivotFmt>
        <c:idx val="111"/>
        <c:dLbl>
          <c:idx val="0"/>
          <c:tx>
            <c:strRef>
              <c:f>Slum_total!$G$92</c:f>
              <c:strCache>
                <c:ptCount val="1"/>
                <c:pt idx="0">
                  <c:v>4%</c:v>
                </c:pt>
              </c:strCache>
            </c:strRef>
          </c:tx>
          <c:showVal val="1"/>
        </c:dLbl>
      </c:pivotFmt>
      <c:pivotFmt>
        <c:idx val="112"/>
        <c:marker>
          <c:symbol val="none"/>
        </c:marker>
        <c:dLbl>
          <c:idx val="0"/>
          <c:spPr/>
          <c:txPr>
            <a:bodyPr/>
            <a:lstStyle/>
            <a:p>
              <a:pPr>
                <a:defRPr/>
              </a:pPr>
              <a:endParaRPr lang="en-US"/>
            </a:p>
          </c:txPr>
          <c:showVal val="1"/>
        </c:dLbl>
      </c:pivotFmt>
      <c:pivotFmt>
        <c:idx val="113"/>
        <c:dLbl>
          <c:idx val="0"/>
          <c:tx>
            <c:strRef>
              <c:f>Slum_total!$B$93</c:f>
              <c:strCache>
                <c:ptCount val="1"/>
                <c:pt idx="0">
                  <c:v>65%</c:v>
                </c:pt>
              </c:strCache>
            </c:strRef>
          </c:tx>
          <c:showVal val="1"/>
        </c:dLbl>
      </c:pivotFmt>
      <c:pivotFmt>
        <c:idx val="114"/>
        <c:dLbl>
          <c:idx val="0"/>
          <c:tx>
            <c:strRef>
              <c:f>Slum_total!$C$93</c:f>
              <c:strCache>
                <c:ptCount val="1"/>
                <c:pt idx="0">
                  <c:v>68%</c:v>
                </c:pt>
              </c:strCache>
            </c:strRef>
          </c:tx>
          <c:showVal val="1"/>
        </c:dLbl>
      </c:pivotFmt>
      <c:pivotFmt>
        <c:idx val="115"/>
        <c:dLbl>
          <c:idx val="0"/>
          <c:tx>
            <c:strRef>
              <c:f>Slum_total!$D$93</c:f>
              <c:strCache>
                <c:ptCount val="1"/>
                <c:pt idx="0">
                  <c:v>48%</c:v>
                </c:pt>
              </c:strCache>
            </c:strRef>
          </c:tx>
          <c:showVal val="1"/>
        </c:dLbl>
      </c:pivotFmt>
      <c:pivotFmt>
        <c:idx val="116"/>
        <c:dLbl>
          <c:idx val="0"/>
          <c:tx>
            <c:strRef>
              <c:f>Slum_total!$E$93</c:f>
              <c:strCache>
                <c:ptCount val="1"/>
                <c:pt idx="0">
                  <c:v>49%</c:v>
                </c:pt>
              </c:strCache>
            </c:strRef>
          </c:tx>
          <c:showVal val="1"/>
        </c:dLbl>
      </c:pivotFmt>
      <c:pivotFmt>
        <c:idx val="117"/>
        <c:dLbl>
          <c:idx val="0"/>
          <c:tx>
            <c:strRef>
              <c:f>Slum_total!$F$93</c:f>
              <c:strCache>
                <c:ptCount val="1"/>
                <c:pt idx="0">
                  <c:v>37%</c:v>
                </c:pt>
              </c:strCache>
            </c:strRef>
          </c:tx>
          <c:showVal val="1"/>
        </c:dLbl>
      </c:pivotFmt>
      <c:pivotFmt>
        <c:idx val="118"/>
        <c:dLbl>
          <c:idx val="0"/>
          <c:tx>
            <c:strRef>
              <c:f>Slum_total!$G$93</c:f>
              <c:strCache>
                <c:ptCount val="1"/>
                <c:pt idx="0">
                  <c:v>48%</c:v>
                </c:pt>
              </c:strCache>
            </c:strRef>
          </c:tx>
          <c:showVal val="1"/>
        </c:dLbl>
      </c:pivotFmt>
      <c:pivotFmt>
        <c:idx val="119"/>
        <c:marker>
          <c:symbol val="none"/>
        </c:marker>
      </c:pivotFmt>
      <c:pivotFmt>
        <c:idx val="120"/>
        <c:marker>
          <c:symbol val="none"/>
        </c:marker>
      </c:pivotFmt>
      <c:pivotFmt>
        <c:idx val="121"/>
        <c:marker>
          <c:symbol val="none"/>
        </c:marker>
        <c:dLbl>
          <c:idx val="0"/>
          <c:spPr/>
          <c:txPr>
            <a:bodyPr/>
            <a:lstStyle/>
            <a:p>
              <a:pPr>
                <a:defRPr/>
              </a:pPr>
              <a:endParaRPr lang="en-US"/>
            </a:p>
          </c:txPr>
          <c:showVal val="1"/>
        </c:dLbl>
      </c:pivotFmt>
      <c:pivotFmt>
        <c:idx val="122"/>
        <c:dLbl>
          <c:idx val="0"/>
          <c:tx>
            <c:strRef>
              <c:f>Slum_total!$B$96</c:f>
              <c:strCache>
                <c:ptCount val="1"/>
                <c:pt idx="0">
                  <c:v>19%</c:v>
                </c:pt>
              </c:strCache>
            </c:strRef>
          </c:tx>
          <c:showVal val="1"/>
        </c:dLbl>
      </c:pivotFmt>
      <c:pivotFmt>
        <c:idx val="123"/>
        <c:dLbl>
          <c:idx val="0"/>
          <c:tx>
            <c:strRef>
              <c:f>Slum_total!$C$96</c:f>
              <c:strCache>
                <c:ptCount val="1"/>
                <c:pt idx="0">
                  <c:v>15%</c:v>
                </c:pt>
              </c:strCache>
            </c:strRef>
          </c:tx>
          <c:showVal val="1"/>
        </c:dLbl>
      </c:pivotFmt>
      <c:pivotFmt>
        <c:idx val="124"/>
        <c:dLbl>
          <c:idx val="0"/>
          <c:tx>
            <c:strRef>
              <c:f>Slum_total!$D$96</c:f>
              <c:strCache>
                <c:ptCount val="1"/>
                <c:pt idx="0">
                  <c:v>10%</c:v>
                </c:pt>
              </c:strCache>
            </c:strRef>
          </c:tx>
          <c:showVal val="1"/>
        </c:dLbl>
      </c:pivotFmt>
      <c:pivotFmt>
        <c:idx val="125"/>
        <c:dLbl>
          <c:idx val="0"/>
          <c:tx>
            <c:strRef>
              <c:f>Slum_total!$E$96</c:f>
              <c:strCache>
                <c:ptCount val="1"/>
                <c:pt idx="0">
                  <c:v>10%</c:v>
                </c:pt>
              </c:strCache>
            </c:strRef>
          </c:tx>
          <c:showVal val="1"/>
        </c:dLbl>
      </c:pivotFmt>
      <c:pivotFmt>
        <c:idx val="126"/>
        <c:dLbl>
          <c:idx val="0"/>
          <c:tx>
            <c:strRef>
              <c:f>Slum_total!$F$96</c:f>
              <c:strCache>
                <c:ptCount val="1"/>
                <c:pt idx="0">
                  <c:v>8%</c:v>
                </c:pt>
              </c:strCache>
            </c:strRef>
          </c:tx>
          <c:showVal val="1"/>
        </c:dLbl>
      </c:pivotFmt>
      <c:pivotFmt>
        <c:idx val="127"/>
        <c:dLbl>
          <c:idx val="0"/>
          <c:tx>
            <c:strRef>
              <c:f>Slum_total!$G$96</c:f>
              <c:strCache>
                <c:ptCount val="1"/>
                <c:pt idx="0">
                  <c:v>7%</c:v>
                </c:pt>
              </c:strCache>
            </c:strRef>
          </c:tx>
          <c:showVal val="1"/>
        </c:dLbl>
      </c:pivotFmt>
      <c:pivotFmt>
        <c:idx val="128"/>
        <c:marker>
          <c:symbol val="none"/>
        </c:marker>
        <c:dLbl>
          <c:idx val="0"/>
          <c:spPr/>
          <c:txPr>
            <a:bodyPr/>
            <a:lstStyle/>
            <a:p>
              <a:pPr>
                <a:defRPr/>
              </a:pPr>
              <a:endParaRPr lang="en-US"/>
            </a:p>
          </c:txPr>
          <c:showVal val="1"/>
        </c:dLbl>
      </c:pivotFmt>
      <c:pivotFmt>
        <c:idx val="129"/>
        <c:dLbl>
          <c:idx val="0"/>
          <c:tx>
            <c:strRef>
              <c:f>Slum_total!$B$97</c:f>
              <c:strCache>
                <c:ptCount val="1"/>
                <c:pt idx="0">
                  <c:v>0%</c:v>
                </c:pt>
              </c:strCache>
            </c:strRef>
          </c:tx>
          <c:showVal val="1"/>
        </c:dLbl>
      </c:pivotFmt>
      <c:pivotFmt>
        <c:idx val="130"/>
        <c:dLbl>
          <c:idx val="0"/>
          <c:tx>
            <c:strRef>
              <c:f>Slum_total!$C$97</c:f>
              <c:strCache>
                <c:ptCount val="1"/>
                <c:pt idx="0">
                  <c:v>0%</c:v>
                </c:pt>
              </c:strCache>
            </c:strRef>
          </c:tx>
          <c:showVal val="1"/>
        </c:dLbl>
      </c:pivotFmt>
      <c:pivotFmt>
        <c:idx val="131"/>
        <c:dLbl>
          <c:idx val="0"/>
          <c:tx>
            <c:strRef>
              <c:f>Slum_total!$D$97</c:f>
              <c:strCache>
                <c:ptCount val="1"/>
                <c:pt idx="0">
                  <c:v>29%</c:v>
                </c:pt>
              </c:strCache>
            </c:strRef>
          </c:tx>
          <c:showVal val="1"/>
        </c:dLbl>
      </c:pivotFmt>
      <c:pivotFmt>
        <c:idx val="132"/>
        <c:dLbl>
          <c:idx val="0"/>
          <c:tx>
            <c:strRef>
              <c:f>Slum_total!$E$97</c:f>
              <c:strCache>
                <c:ptCount val="1"/>
                <c:pt idx="0">
                  <c:v>28%</c:v>
                </c:pt>
              </c:strCache>
            </c:strRef>
          </c:tx>
          <c:showVal val="1"/>
        </c:dLbl>
      </c:pivotFmt>
      <c:pivotFmt>
        <c:idx val="133"/>
        <c:dLbl>
          <c:idx val="0"/>
          <c:tx>
            <c:strRef>
              <c:f>Slum_total!$F$97</c:f>
              <c:strCache>
                <c:ptCount val="1"/>
                <c:pt idx="0">
                  <c:v>33%</c:v>
                </c:pt>
              </c:strCache>
            </c:strRef>
          </c:tx>
          <c:showVal val="1"/>
        </c:dLbl>
      </c:pivotFmt>
      <c:pivotFmt>
        <c:idx val="134"/>
        <c:dLbl>
          <c:idx val="0"/>
          <c:tx>
            <c:strRef>
              <c:f>Slum_total!$G$97</c:f>
              <c:strCache>
                <c:ptCount val="1"/>
                <c:pt idx="0">
                  <c:v>27%</c:v>
                </c:pt>
              </c:strCache>
            </c:strRef>
          </c:tx>
          <c:showVal val="1"/>
        </c:dLbl>
      </c:pivotFmt>
    </c:pivotFmts>
    <c:plotArea>
      <c:layout>
        <c:manualLayout>
          <c:layoutTarget val="inner"/>
          <c:xMode val="edge"/>
          <c:yMode val="edge"/>
          <c:x val="8.5750386970859724E-2"/>
          <c:y val="5.3375196232339106E-2"/>
          <c:w val="0.6472672005742881"/>
          <c:h val="0.8725416465798933"/>
        </c:manualLayout>
      </c:layout>
      <c:barChart>
        <c:barDir val="col"/>
        <c:grouping val="stacked"/>
        <c:ser>
          <c:idx val="0"/>
          <c:order val="0"/>
          <c:tx>
            <c:strRef>
              <c:f>Slum_total!$B$93</c:f>
              <c:strCache>
                <c:ptCount val="1"/>
                <c:pt idx="0">
                  <c:v>Babasaheb Ambedkar Hostel expenses</c:v>
                </c:pt>
              </c:strCache>
            </c:strRef>
          </c:tx>
          <c:dLbls>
            <c:delete val="1"/>
          </c:dLbls>
          <c:cat>
            <c:strRef>
              <c:f>Slum_total!$B$93</c:f>
              <c:strCache>
                <c:ptCount val="6"/>
                <c:pt idx="0">
                  <c:v>2010-11 Actual</c:v>
                </c:pt>
                <c:pt idx="1">
                  <c:v>2011-12 Actual</c:v>
                </c:pt>
                <c:pt idx="2">
                  <c:v>2012-13 Actual</c:v>
                </c:pt>
                <c:pt idx="3">
                  <c:v>2013-14 Actual</c:v>
                </c:pt>
                <c:pt idx="4">
                  <c:v>2014-15 BE</c:v>
                </c:pt>
                <c:pt idx="5">
                  <c:v>2015-16 BE</c:v>
                </c:pt>
              </c:strCache>
            </c:strRef>
          </c:cat>
          <c:val>
            <c:numRef>
              <c:f>Slum_total!$B$93</c:f>
              <c:numCache>
                <c:formatCode>0.0</c:formatCode>
                <c:ptCount val="6"/>
                <c:pt idx="0">
                  <c:v>0</c:v>
                </c:pt>
                <c:pt idx="1">
                  <c:v>0</c:v>
                </c:pt>
                <c:pt idx="2">
                  <c:v>0</c:v>
                </c:pt>
                <c:pt idx="3">
                  <c:v>14.07156</c:v>
                </c:pt>
                <c:pt idx="4">
                  <c:v>62.9</c:v>
                </c:pt>
                <c:pt idx="5">
                  <c:v>66.099999999999994</c:v>
                </c:pt>
              </c:numCache>
            </c:numRef>
          </c:val>
        </c:ser>
        <c:ser>
          <c:idx val="1"/>
          <c:order val="1"/>
          <c:tx>
            <c:strRef>
              <c:f>Slum_total!$B$93</c:f>
              <c:strCache>
                <c:ptCount val="1"/>
                <c:pt idx="0">
                  <c:v>Drainage repairs</c:v>
                </c:pt>
              </c:strCache>
            </c:strRef>
          </c:tx>
          <c:dLbls>
            <c:dLbl>
              <c:idx val="0"/>
              <c:layout/>
              <c:tx>
                <c:strRef>
                  <c:f>Slum_total!$B$86</c:f>
                  <c:strCache>
                    <c:ptCount val="1"/>
                    <c:pt idx="0">
                      <c:v>0%</c:v>
                    </c:pt>
                  </c:strCache>
                </c:strRef>
              </c:tx>
              <c:showVal val="1"/>
            </c:dLbl>
            <c:dLbl>
              <c:idx val="1"/>
              <c:layout/>
              <c:tx>
                <c:strRef>
                  <c:f>Slum_total!$C$86</c:f>
                  <c:strCache>
                    <c:ptCount val="1"/>
                    <c:pt idx="0">
                      <c:v>8%</c:v>
                    </c:pt>
                  </c:strCache>
                </c:strRef>
              </c:tx>
              <c:showVal val="1"/>
            </c:dLbl>
            <c:dLbl>
              <c:idx val="2"/>
              <c:layout/>
              <c:tx>
                <c:strRef>
                  <c:f>Slum_total!$D$86</c:f>
                  <c:strCache>
                    <c:ptCount val="1"/>
                    <c:pt idx="0">
                      <c:v>7%</c:v>
                    </c:pt>
                  </c:strCache>
                </c:strRef>
              </c:tx>
              <c:showVal val="1"/>
            </c:dLbl>
            <c:dLbl>
              <c:idx val="3"/>
              <c:layout/>
              <c:tx>
                <c:strRef>
                  <c:f>Slum_total!$E$86</c:f>
                  <c:strCache>
                    <c:ptCount val="1"/>
                    <c:pt idx="0">
                      <c:v>6%</c:v>
                    </c:pt>
                  </c:strCache>
                </c:strRef>
              </c:tx>
              <c:showVal val="1"/>
            </c:dLbl>
            <c:dLbl>
              <c:idx val="4"/>
              <c:layout/>
              <c:tx>
                <c:strRef>
                  <c:f>Slum_total!$F$86</c:f>
                  <c:strCache>
                    <c:ptCount val="1"/>
                    <c:pt idx="0">
                      <c:v>6%</c:v>
                    </c:pt>
                  </c:strCache>
                </c:strRef>
              </c:tx>
              <c:showVal val="1"/>
            </c:dLbl>
            <c:dLbl>
              <c:idx val="5"/>
              <c:layout/>
              <c:tx>
                <c:strRef>
                  <c:f>Slum_total!$G$86</c:f>
                  <c:strCache>
                    <c:ptCount val="1"/>
                    <c:pt idx="0">
                      <c:v>7%</c:v>
                    </c:pt>
                  </c:strCache>
                </c:strRef>
              </c:tx>
              <c:showVal val="1"/>
            </c:dLbl>
            <c:showVal val="1"/>
          </c:dLbls>
          <c:cat>
            <c:strRef>
              <c:f>Slum_total!$B$93</c:f>
              <c:strCache>
                <c:ptCount val="6"/>
                <c:pt idx="0">
                  <c:v>2010-11 Actual</c:v>
                </c:pt>
                <c:pt idx="1">
                  <c:v>2011-12 Actual</c:v>
                </c:pt>
                <c:pt idx="2">
                  <c:v>2012-13 Actual</c:v>
                </c:pt>
                <c:pt idx="3">
                  <c:v>2013-14 Actual</c:v>
                </c:pt>
                <c:pt idx="4">
                  <c:v>2014-15 BE</c:v>
                </c:pt>
                <c:pt idx="5">
                  <c:v>2015-16 BE</c:v>
                </c:pt>
              </c:strCache>
            </c:strRef>
          </c:cat>
          <c:val>
            <c:numRef>
              <c:f>Slum_total!$B$93</c:f>
              <c:numCache>
                <c:formatCode>0.0</c:formatCode>
                <c:ptCount val="6"/>
                <c:pt idx="0">
                  <c:v>0</c:v>
                </c:pt>
                <c:pt idx="1">
                  <c:v>115.63373999999989</c:v>
                </c:pt>
                <c:pt idx="2">
                  <c:v>147.81754999999998</c:v>
                </c:pt>
                <c:pt idx="3">
                  <c:v>146.26776999999998</c:v>
                </c:pt>
                <c:pt idx="4">
                  <c:v>182.75</c:v>
                </c:pt>
                <c:pt idx="5">
                  <c:v>235.96559999999999</c:v>
                </c:pt>
              </c:numCache>
            </c:numRef>
          </c:val>
        </c:ser>
        <c:ser>
          <c:idx val="2"/>
          <c:order val="2"/>
          <c:tx>
            <c:strRef>
              <c:f>Slum_total!$B$93</c:f>
              <c:strCache>
                <c:ptCount val="1"/>
                <c:pt idx="0">
                  <c:v>Electricity expenses</c:v>
                </c:pt>
              </c:strCache>
            </c:strRef>
          </c:tx>
          <c:dLbls>
            <c:delete val="1"/>
          </c:dLbls>
          <c:cat>
            <c:strRef>
              <c:f>Slum_total!$B$93</c:f>
              <c:strCache>
                <c:ptCount val="6"/>
                <c:pt idx="0">
                  <c:v>2010-11 Actual</c:v>
                </c:pt>
                <c:pt idx="1">
                  <c:v>2011-12 Actual</c:v>
                </c:pt>
                <c:pt idx="2">
                  <c:v>2012-13 Actual</c:v>
                </c:pt>
                <c:pt idx="3">
                  <c:v>2013-14 Actual</c:v>
                </c:pt>
                <c:pt idx="4">
                  <c:v>2014-15 BE</c:v>
                </c:pt>
                <c:pt idx="5">
                  <c:v>2015-16 BE</c:v>
                </c:pt>
              </c:strCache>
            </c:strRef>
          </c:cat>
          <c:val>
            <c:numRef>
              <c:f>Slum_total!$B$93</c:f>
              <c:numCache>
                <c:formatCode>0.0</c:formatCode>
                <c:ptCount val="6"/>
                <c:pt idx="0">
                  <c:v>14.964690000000001</c:v>
                </c:pt>
                <c:pt idx="1">
                  <c:v>20</c:v>
                </c:pt>
                <c:pt idx="2">
                  <c:v>24.486589999999943</c:v>
                </c:pt>
                <c:pt idx="3">
                  <c:v>25</c:v>
                </c:pt>
                <c:pt idx="4">
                  <c:v>29.75</c:v>
                </c:pt>
                <c:pt idx="5">
                  <c:v>28</c:v>
                </c:pt>
              </c:numCache>
            </c:numRef>
          </c:val>
        </c:ser>
        <c:ser>
          <c:idx val="3"/>
          <c:order val="3"/>
          <c:tx>
            <c:strRef>
              <c:f>Slum_total!$B$93</c:f>
              <c:strCache>
                <c:ptCount val="1"/>
                <c:pt idx="0">
                  <c:v>Grant/ assistance</c:v>
                </c:pt>
              </c:strCache>
            </c:strRef>
          </c:tx>
          <c:dLbls>
            <c:delete val="1"/>
          </c:dLbls>
          <c:cat>
            <c:strRef>
              <c:f>Slum_total!$B$93</c:f>
              <c:strCache>
                <c:ptCount val="6"/>
                <c:pt idx="0">
                  <c:v>2010-11 Actual</c:v>
                </c:pt>
                <c:pt idx="1">
                  <c:v>2011-12 Actual</c:v>
                </c:pt>
                <c:pt idx="2">
                  <c:v>2012-13 Actual</c:v>
                </c:pt>
                <c:pt idx="3">
                  <c:v>2013-14 Actual</c:v>
                </c:pt>
                <c:pt idx="4">
                  <c:v>2014-15 BE</c:v>
                </c:pt>
                <c:pt idx="5">
                  <c:v>2015-16 BE</c:v>
                </c:pt>
              </c:strCache>
            </c:strRef>
          </c:cat>
          <c:val>
            <c:numRef>
              <c:f>Slum_total!$B$93</c:f>
              <c:numCache>
                <c:formatCode>0.0</c:formatCode>
                <c:ptCount val="6"/>
                <c:pt idx="0">
                  <c:v>86.048540000000003</c:v>
                </c:pt>
                <c:pt idx="1">
                  <c:v>1.2181500000000001</c:v>
                </c:pt>
                <c:pt idx="2">
                  <c:v>0.1963</c:v>
                </c:pt>
                <c:pt idx="3">
                  <c:v>0.4</c:v>
                </c:pt>
                <c:pt idx="4">
                  <c:v>25.5</c:v>
                </c:pt>
                <c:pt idx="5">
                  <c:v>20.399999999999999</c:v>
                </c:pt>
              </c:numCache>
            </c:numRef>
          </c:val>
        </c:ser>
        <c:ser>
          <c:idx val="4"/>
          <c:order val="4"/>
          <c:tx>
            <c:strRef>
              <c:f>Slum_total!$B$93</c:f>
              <c:strCache>
                <c:ptCount val="1"/>
                <c:pt idx="0">
                  <c:v>Honanarium</c:v>
                </c:pt>
              </c:strCache>
            </c:strRef>
          </c:tx>
          <c:dLbls>
            <c:delete val="1"/>
          </c:dLbls>
          <c:cat>
            <c:strRef>
              <c:f>Slum_total!$B$93</c:f>
              <c:strCache>
                <c:ptCount val="6"/>
                <c:pt idx="0">
                  <c:v>2010-11 Actual</c:v>
                </c:pt>
                <c:pt idx="1">
                  <c:v>2011-12 Actual</c:v>
                </c:pt>
                <c:pt idx="2">
                  <c:v>2012-13 Actual</c:v>
                </c:pt>
                <c:pt idx="3">
                  <c:v>2013-14 Actual</c:v>
                </c:pt>
                <c:pt idx="4">
                  <c:v>2014-15 BE</c:v>
                </c:pt>
                <c:pt idx="5">
                  <c:v>2015-16 BE</c:v>
                </c:pt>
              </c:strCache>
            </c:strRef>
          </c:cat>
          <c:val>
            <c:numRef>
              <c:f>Slum_total!$B$93</c:f>
              <c:numCache>
                <c:formatCode>0.0</c:formatCode>
                <c:ptCount val="6"/>
                <c:pt idx="0">
                  <c:v>69.990800000000007</c:v>
                </c:pt>
                <c:pt idx="1">
                  <c:v>60.128380000000035</c:v>
                </c:pt>
                <c:pt idx="2">
                  <c:v>64.48351000000001</c:v>
                </c:pt>
                <c:pt idx="3">
                  <c:v>71.653649999999999</c:v>
                </c:pt>
                <c:pt idx="4">
                  <c:v>93.5</c:v>
                </c:pt>
                <c:pt idx="5">
                  <c:v>74.8</c:v>
                </c:pt>
              </c:numCache>
            </c:numRef>
          </c:val>
        </c:ser>
        <c:ser>
          <c:idx val="5"/>
          <c:order val="5"/>
          <c:tx>
            <c:strRef>
              <c:f>Slum_total!$B$93</c:f>
              <c:strCache>
                <c:ptCount val="1"/>
                <c:pt idx="0">
                  <c:v>Material expenses</c:v>
                </c:pt>
              </c:strCache>
            </c:strRef>
          </c:tx>
          <c:dLbls>
            <c:delete val="1"/>
          </c:dLbls>
          <c:cat>
            <c:strRef>
              <c:f>Slum_total!$B$93</c:f>
              <c:strCache>
                <c:ptCount val="6"/>
                <c:pt idx="0">
                  <c:v>2010-11 Actual</c:v>
                </c:pt>
                <c:pt idx="1">
                  <c:v>2011-12 Actual</c:v>
                </c:pt>
                <c:pt idx="2">
                  <c:v>2012-13 Actual</c:v>
                </c:pt>
                <c:pt idx="3">
                  <c:v>2013-14 Actual</c:v>
                </c:pt>
                <c:pt idx="4">
                  <c:v>2014-15 BE</c:v>
                </c:pt>
                <c:pt idx="5">
                  <c:v>2015-16 BE</c:v>
                </c:pt>
              </c:strCache>
            </c:strRef>
          </c:cat>
          <c:val>
            <c:numRef>
              <c:f>Slum_total!$B$93</c:f>
              <c:numCache>
                <c:formatCode>0.0</c:formatCode>
                <c:ptCount val="6"/>
                <c:pt idx="0">
                  <c:v>0.85032000000000008</c:v>
                </c:pt>
                <c:pt idx="1">
                  <c:v>13.130369999999997</c:v>
                </c:pt>
                <c:pt idx="2">
                  <c:v>28.240309999999976</c:v>
                </c:pt>
                <c:pt idx="3">
                  <c:v>26.328039999999977</c:v>
                </c:pt>
                <c:pt idx="4">
                  <c:v>48.449999999999996</c:v>
                </c:pt>
                <c:pt idx="5">
                  <c:v>41.359199999999994</c:v>
                </c:pt>
              </c:numCache>
            </c:numRef>
          </c:val>
        </c:ser>
        <c:ser>
          <c:idx val="6"/>
          <c:order val="6"/>
          <c:tx>
            <c:strRef>
              <c:f>Slum_total!$B$93</c:f>
              <c:strCache>
                <c:ptCount val="1"/>
                <c:pt idx="0">
                  <c:v>Miscellaneous</c:v>
                </c:pt>
              </c:strCache>
            </c:strRef>
          </c:tx>
          <c:dLbls>
            <c:delete val="1"/>
          </c:dLbls>
          <c:cat>
            <c:strRef>
              <c:f>Slum_total!$B$93</c:f>
              <c:strCache>
                <c:ptCount val="6"/>
                <c:pt idx="0">
                  <c:v>2010-11 Actual</c:v>
                </c:pt>
                <c:pt idx="1">
                  <c:v>2011-12 Actual</c:v>
                </c:pt>
                <c:pt idx="2">
                  <c:v>2012-13 Actual</c:v>
                </c:pt>
                <c:pt idx="3">
                  <c:v>2013-14 Actual</c:v>
                </c:pt>
                <c:pt idx="4">
                  <c:v>2014-15 BE</c:v>
                </c:pt>
                <c:pt idx="5">
                  <c:v>2015-16 BE</c:v>
                </c:pt>
              </c:strCache>
            </c:strRef>
          </c:cat>
          <c:val>
            <c:numRef>
              <c:f>Slum_total!$B$93</c:f>
              <c:numCache>
                <c:formatCode>0.0</c:formatCode>
                <c:ptCount val="6"/>
                <c:pt idx="0">
                  <c:v>9.099260000000001</c:v>
                </c:pt>
                <c:pt idx="1">
                  <c:v>5.6083499999999997</c:v>
                </c:pt>
                <c:pt idx="2">
                  <c:v>8.5116800000000001</c:v>
                </c:pt>
                <c:pt idx="3">
                  <c:v>5.1357799999999996</c:v>
                </c:pt>
                <c:pt idx="4">
                  <c:v>7.6499999999999977</c:v>
                </c:pt>
                <c:pt idx="5">
                  <c:v>6.3999999999999986</c:v>
                </c:pt>
              </c:numCache>
            </c:numRef>
          </c:val>
        </c:ser>
        <c:ser>
          <c:idx val="7"/>
          <c:order val="7"/>
          <c:tx>
            <c:strRef>
              <c:f>Slum_total!$B$93</c:f>
              <c:strCache>
                <c:ptCount val="1"/>
                <c:pt idx="0">
                  <c:v>Road repairs</c:v>
                </c:pt>
              </c:strCache>
            </c:strRef>
          </c:tx>
          <c:dLbls>
            <c:dLbl>
              <c:idx val="0"/>
              <c:layout>
                <c:manualLayout>
                  <c:x val="1.8979829671720706E-3"/>
                  <c:y val="-2.8880866425992802E-2"/>
                </c:manualLayout>
              </c:layout>
              <c:tx>
                <c:strRef>
                  <c:f>Slum_total!$B$92</c:f>
                  <c:strCache>
                    <c:ptCount val="1"/>
                    <c:pt idx="0">
                      <c:v>0%</c:v>
                    </c:pt>
                  </c:strCache>
                </c:strRef>
              </c:tx>
              <c:showVal val="1"/>
            </c:dLbl>
            <c:dLbl>
              <c:idx val="1"/>
              <c:layout/>
              <c:tx>
                <c:strRef>
                  <c:f>Slum_total!$C$92</c:f>
                  <c:strCache>
                    <c:ptCount val="1"/>
                    <c:pt idx="0">
                      <c:v>0%</c:v>
                    </c:pt>
                  </c:strCache>
                </c:strRef>
              </c:tx>
              <c:showVal val="1"/>
            </c:dLbl>
            <c:dLbl>
              <c:idx val="2"/>
              <c:layout/>
              <c:tx>
                <c:strRef>
                  <c:f>Slum_total!$D$92</c:f>
                  <c:strCache>
                    <c:ptCount val="1"/>
                    <c:pt idx="0">
                      <c:v>0%</c:v>
                    </c:pt>
                  </c:strCache>
                </c:strRef>
              </c:tx>
              <c:showVal val="1"/>
            </c:dLbl>
            <c:dLbl>
              <c:idx val="3"/>
              <c:layout/>
              <c:tx>
                <c:strRef>
                  <c:f>Slum_total!$E$92</c:f>
                  <c:strCache>
                    <c:ptCount val="1"/>
                    <c:pt idx="0">
                      <c:v>0%</c:v>
                    </c:pt>
                  </c:strCache>
                </c:strRef>
              </c:tx>
              <c:showVal val="1"/>
            </c:dLbl>
            <c:dLbl>
              <c:idx val="4"/>
              <c:layout>
                <c:manualLayout>
                  <c:x val="0"/>
                  <c:y val="-2.4069283758302801E-3"/>
                </c:manualLayout>
              </c:layout>
              <c:tx>
                <c:strRef>
                  <c:f>Slum_total!$F$92</c:f>
                  <c:strCache>
                    <c:ptCount val="1"/>
                    <c:pt idx="0">
                      <c:v>6%</c:v>
                    </c:pt>
                  </c:strCache>
                </c:strRef>
              </c:tx>
              <c:showVal val="1"/>
            </c:dLbl>
            <c:dLbl>
              <c:idx val="5"/>
              <c:layout/>
              <c:tx>
                <c:strRef>
                  <c:f>Slum_total!$G$92</c:f>
                  <c:strCache>
                    <c:ptCount val="1"/>
                    <c:pt idx="0">
                      <c:v>4%</c:v>
                    </c:pt>
                  </c:strCache>
                </c:strRef>
              </c:tx>
              <c:showVal val="1"/>
            </c:dLbl>
            <c:showVal val="1"/>
          </c:dLbls>
          <c:cat>
            <c:strRef>
              <c:f>Slum_total!$B$93</c:f>
              <c:strCache>
                <c:ptCount val="6"/>
                <c:pt idx="0">
                  <c:v>2010-11 Actual</c:v>
                </c:pt>
                <c:pt idx="1">
                  <c:v>2011-12 Actual</c:v>
                </c:pt>
                <c:pt idx="2">
                  <c:v>2012-13 Actual</c:v>
                </c:pt>
                <c:pt idx="3">
                  <c:v>2013-14 Actual</c:v>
                </c:pt>
                <c:pt idx="4">
                  <c:v>2014-15 BE</c:v>
                </c:pt>
                <c:pt idx="5">
                  <c:v>2015-16 BE</c:v>
                </c:pt>
              </c:strCache>
            </c:strRef>
          </c:cat>
          <c:val>
            <c:numRef>
              <c:f>Slum_total!$B$93</c:f>
              <c:numCache>
                <c:formatCode>0.0</c:formatCode>
                <c:ptCount val="6"/>
                <c:pt idx="0">
                  <c:v>0</c:v>
                </c:pt>
                <c:pt idx="1">
                  <c:v>2.2672200000000027</c:v>
                </c:pt>
                <c:pt idx="2">
                  <c:v>3.8795699999999966</c:v>
                </c:pt>
                <c:pt idx="3">
                  <c:v>8.8606000000000122</c:v>
                </c:pt>
                <c:pt idx="4">
                  <c:v>204</c:v>
                </c:pt>
                <c:pt idx="5">
                  <c:v>123.952</c:v>
                </c:pt>
              </c:numCache>
            </c:numRef>
          </c:val>
        </c:ser>
        <c:ser>
          <c:idx val="8"/>
          <c:order val="8"/>
          <c:tx>
            <c:strRef>
              <c:f>Slum_total!$B$93</c:f>
              <c:strCache>
                <c:ptCount val="1"/>
                <c:pt idx="0">
                  <c:v>Salary</c:v>
                </c:pt>
              </c:strCache>
            </c:strRef>
          </c:tx>
          <c:dLbls>
            <c:dLbl>
              <c:idx val="0"/>
              <c:layout/>
              <c:tx>
                <c:strRef>
                  <c:f>Slum_total!$B$93</c:f>
                  <c:strCache>
                    <c:ptCount val="1"/>
                    <c:pt idx="0">
                      <c:v>65%</c:v>
                    </c:pt>
                  </c:strCache>
                </c:strRef>
              </c:tx>
              <c:showVal val="1"/>
            </c:dLbl>
            <c:dLbl>
              <c:idx val="1"/>
              <c:layout/>
              <c:tx>
                <c:strRef>
                  <c:f>Slum_total!$C$93</c:f>
                  <c:strCache>
                    <c:ptCount val="1"/>
                    <c:pt idx="0">
                      <c:v>68%</c:v>
                    </c:pt>
                  </c:strCache>
                </c:strRef>
              </c:tx>
              <c:showVal val="1"/>
            </c:dLbl>
            <c:dLbl>
              <c:idx val="2"/>
              <c:layout/>
              <c:tx>
                <c:strRef>
                  <c:f>Slum_total!$D$93</c:f>
                  <c:strCache>
                    <c:ptCount val="1"/>
                    <c:pt idx="0">
                      <c:v>48%</c:v>
                    </c:pt>
                  </c:strCache>
                </c:strRef>
              </c:tx>
              <c:showVal val="1"/>
            </c:dLbl>
            <c:dLbl>
              <c:idx val="3"/>
              <c:layout/>
              <c:tx>
                <c:strRef>
                  <c:f>Slum_total!$E$93</c:f>
                  <c:strCache>
                    <c:ptCount val="1"/>
                    <c:pt idx="0">
                      <c:v>49%</c:v>
                    </c:pt>
                  </c:strCache>
                </c:strRef>
              </c:tx>
              <c:showVal val="1"/>
            </c:dLbl>
            <c:dLbl>
              <c:idx val="4"/>
              <c:layout/>
              <c:tx>
                <c:strRef>
                  <c:f>Slum_total!$F$93</c:f>
                  <c:strCache>
                    <c:ptCount val="1"/>
                    <c:pt idx="0">
                      <c:v>37%</c:v>
                    </c:pt>
                  </c:strCache>
                </c:strRef>
              </c:tx>
              <c:showVal val="1"/>
            </c:dLbl>
            <c:dLbl>
              <c:idx val="5"/>
              <c:layout/>
              <c:tx>
                <c:strRef>
                  <c:f>Slum_total!$G$93</c:f>
                  <c:strCache>
                    <c:ptCount val="1"/>
                    <c:pt idx="0">
                      <c:v>48%</c:v>
                    </c:pt>
                  </c:strCache>
                </c:strRef>
              </c:tx>
              <c:showVal val="1"/>
            </c:dLbl>
            <c:showVal val="1"/>
          </c:dLbls>
          <c:cat>
            <c:strRef>
              <c:f>Slum_total!$B$93</c:f>
              <c:strCache>
                <c:ptCount val="6"/>
                <c:pt idx="0">
                  <c:v>2010-11 Actual</c:v>
                </c:pt>
                <c:pt idx="1">
                  <c:v>2011-12 Actual</c:v>
                </c:pt>
                <c:pt idx="2">
                  <c:v>2012-13 Actual</c:v>
                </c:pt>
                <c:pt idx="3">
                  <c:v>2013-14 Actual</c:v>
                </c:pt>
                <c:pt idx="4">
                  <c:v>2014-15 BE</c:v>
                </c:pt>
                <c:pt idx="5">
                  <c:v>2015-16 BE</c:v>
                </c:pt>
              </c:strCache>
            </c:strRef>
          </c:cat>
          <c:val>
            <c:numRef>
              <c:f>Slum_total!$B$93</c:f>
              <c:numCache>
                <c:formatCode>0.0</c:formatCode>
                <c:ptCount val="6"/>
                <c:pt idx="0">
                  <c:v>860.29263000000003</c:v>
                </c:pt>
                <c:pt idx="1">
                  <c:v>953.40527999999938</c:v>
                </c:pt>
                <c:pt idx="2">
                  <c:v>1062.77189</c:v>
                </c:pt>
                <c:pt idx="3">
                  <c:v>1175.54647</c:v>
                </c:pt>
                <c:pt idx="4">
                  <c:v>1217</c:v>
                </c:pt>
                <c:pt idx="5">
                  <c:v>1589.45</c:v>
                </c:pt>
              </c:numCache>
            </c:numRef>
          </c:val>
        </c:ser>
        <c:ser>
          <c:idx val="9"/>
          <c:order val="9"/>
          <c:tx>
            <c:strRef>
              <c:f>Slum_total!$B$93</c:f>
              <c:strCache>
                <c:ptCount val="1"/>
                <c:pt idx="0">
                  <c:v>Scheme implementation</c:v>
                </c:pt>
              </c:strCache>
            </c:strRef>
          </c:tx>
          <c:dLbls>
            <c:delete val="1"/>
          </c:dLbls>
          <c:cat>
            <c:strRef>
              <c:f>Slum_total!$B$93</c:f>
              <c:strCache>
                <c:ptCount val="6"/>
                <c:pt idx="0">
                  <c:v>2010-11 Actual</c:v>
                </c:pt>
                <c:pt idx="1">
                  <c:v>2011-12 Actual</c:v>
                </c:pt>
                <c:pt idx="2">
                  <c:v>2012-13 Actual</c:v>
                </c:pt>
                <c:pt idx="3">
                  <c:v>2013-14 Actual</c:v>
                </c:pt>
                <c:pt idx="4">
                  <c:v>2014-15 BE</c:v>
                </c:pt>
                <c:pt idx="5">
                  <c:v>2015-16 BE</c:v>
                </c:pt>
              </c:strCache>
            </c:strRef>
          </c:cat>
          <c:val>
            <c:numRef>
              <c:f>Slum_total!$B$93</c:f>
              <c:numCache>
                <c:formatCode>0.0</c:formatCode>
                <c:ptCount val="6"/>
                <c:pt idx="0">
                  <c:v>28.143940000000001</c:v>
                </c:pt>
                <c:pt idx="1">
                  <c:v>14.93929</c:v>
                </c:pt>
                <c:pt idx="2">
                  <c:v>27.99905</c:v>
                </c:pt>
                <c:pt idx="3">
                  <c:v>15.231769999999997</c:v>
                </c:pt>
                <c:pt idx="4">
                  <c:v>75.5</c:v>
                </c:pt>
                <c:pt idx="5">
                  <c:v>17</c:v>
                </c:pt>
              </c:numCache>
            </c:numRef>
          </c:val>
        </c:ser>
        <c:ser>
          <c:idx val="10"/>
          <c:order val="10"/>
          <c:tx>
            <c:strRef>
              <c:f>Slum_total!$B$93</c:f>
              <c:strCache>
                <c:ptCount val="1"/>
                <c:pt idx="0">
                  <c:v>School repairs</c:v>
                </c:pt>
              </c:strCache>
            </c:strRef>
          </c:tx>
          <c:dLbls>
            <c:delete val="1"/>
          </c:dLbls>
          <c:cat>
            <c:strRef>
              <c:f>Slum_total!$B$93</c:f>
              <c:strCache>
                <c:ptCount val="6"/>
                <c:pt idx="0">
                  <c:v>2010-11 Actual</c:v>
                </c:pt>
                <c:pt idx="1">
                  <c:v>2011-12 Actual</c:v>
                </c:pt>
                <c:pt idx="2">
                  <c:v>2012-13 Actual</c:v>
                </c:pt>
                <c:pt idx="3">
                  <c:v>2013-14 Actual</c:v>
                </c:pt>
                <c:pt idx="4">
                  <c:v>2014-15 BE</c:v>
                </c:pt>
                <c:pt idx="5">
                  <c:v>2015-16 BE</c:v>
                </c:pt>
              </c:strCache>
            </c:strRef>
          </c:cat>
          <c:val>
            <c:numRef>
              <c:f>Slum_total!$B$93</c:f>
              <c:numCache>
                <c:formatCode>0.0</c:formatCode>
                <c:ptCount val="6"/>
                <c:pt idx="0">
                  <c:v>2.1774100000000001</c:v>
                </c:pt>
                <c:pt idx="1">
                  <c:v>0.46860000000000002</c:v>
                </c:pt>
                <c:pt idx="2">
                  <c:v>5.3985399999999997</c:v>
                </c:pt>
                <c:pt idx="3">
                  <c:v>1.1133299999999988</c:v>
                </c:pt>
                <c:pt idx="4">
                  <c:v>3.4</c:v>
                </c:pt>
                <c:pt idx="5">
                  <c:v>2.72</c:v>
                </c:pt>
              </c:numCache>
            </c:numRef>
          </c:val>
        </c:ser>
        <c:ser>
          <c:idx val="11"/>
          <c:order val="11"/>
          <c:tx>
            <c:strRef>
              <c:f>Slum_total!$B$93</c:f>
              <c:strCache>
                <c:ptCount val="1"/>
                <c:pt idx="0">
                  <c:v>Toilet repairs</c:v>
                </c:pt>
              </c:strCache>
            </c:strRef>
          </c:tx>
          <c:dLbls>
            <c:dLbl>
              <c:idx val="0"/>
              <c:layout/>
              <c:tx>
                <c:strRef>
                  <c:f>Slum_total!$B$96</c:f>
                  <c:strCache>
                    <c:ptCount val="1"/>
                    <c:pt idx="0">
                      <c:v>19%</c:v>
                    </c:pt>
                  </c:strCache>
                </c:strRef>
              </c:tx>
              <c:showVal val="1"/>
            </c:dLbl>
            <c:dLbl>
              <c:idx val="1"/>
              <c:layout/>
              <c:tx>
                <c:strRef>
                  <c:f>Slum_total!$C$96</c:f>
                  <c:strCache>
                    <c:ptCount val="1"/>
                    <c:pt idx="0">
                      <c:v>15%</c:v>
                    </c:pt>
                  </c:strCache>
                </c:strRef>
              </c:tx>
              <c:showVal val="1"/>
            </c:dLbl>
            <c:dLbl>
              <c:idx val="2"/>
              <c:layout/>
              <c:tx>
                <c:strRef>
                  <c:f>Slum_total!$D$96</c:f>
                  <c:strCache>
                    <c:ptCount val="1"/>
                    <c:pt idx="0">
                      <c:v>10%</c:v>
                    </c:pt>
                  </c:strCache>
                </c:strRef>
              </c:tx>
              <c:showVal val="1"/>
            </c:dLbl>
            <c:dLbl>
              <c:idx val="3"/>
              <c:layout/>
              <c:tx>
                <c:strRef>
                  <c:f>Slum_total!$E$96</c:f>
                  <c:strCache>
                    <c:ptCount val="1"/>
                    <c:pt idx="0">
                      <c:v>10%</c:v>
                    </c:pt>
                  </c:strCache>
                </c:strRef>
              </c:tx>
              <c:showVal val="1"/>
            </c:dLbl>
            <c:dLbl>
              <c:idx val="4"/>
              <c:layout/>
              <c:tx>
                <c:strRef>
                  <c:f>Slum_total!$F$96</c:f>
                  <c:strCache>
                    <c:ptCount val="1"/>
                    <c:pt idx="0">
                      <c:v>8%</c:v>
                    </c:pt>
                  </c:strCache>
                </c:strRef>
              </c:tx>
              <c:showVal val="1"/>
            </c:dLbl>
            <c:dLbl>
              <c:idx val="5"/>
              <c:layout/>
              <c:tx>
                <c:strRef>
                  <c:f>Slum_total!$G$96</c:f>
                  <c:strCache>
                    <c:ptCount val="1"/>
                    <c:pt idx="0">
                      <c:v>7%</c:v>
                    </c:pt>
                  </c:strCache>
                </c:strRef>
              </c:tx>
              <c:showVal val="1"/>
            </c:dLbl>
            <c:showVal val="1"/>
          </c:dLbls>
          <c:cat>
            <c:strRef>
              <c:f>Slum_total!$B$93</c:f>
              <c:strCache>
                <c:ptCount val="6"/>
                <c:pt idx="0">
                  <c:v>2010-11 Actual</c:v>
                </c:pt>
                <c:pt idx="1">
                  <c:v>2011-12 Actual</c:v>
                </c:pt>
                <c:pt idx="2">
                  <c:v>2012-13 Actual</c:v>
                </c:pt>
                <c:pt idx="3">
                  <c:v>2013-14 Actual</c:v>
                </c:pt>
                <c:pt idx="4">
                  <c:v>2014-15 BE</c:v>
                </c:pt>
                <c:pt idx="5">
                  <c:v>2015-16 BE</c:v>
                </c:pt>
              </c:strCache>
            </c:strRef>
          </c:cat>
          <c:val>
            <c:numRef>
              <c:f>Slum_total!$B$93</c:f>
              <c:numCache>
                <c:formatCode>0.0</c:formatCode>
                <c:ptCount val="6"/>
                <c:pt idx="0">
                  <c:v>257.99572999999918</c:v>
                </c:pt>
                <c:pt idx="1">
                  <c:v>206.73240000000001</c:v>
                </c:pt>
                <c:pt idx="2">
                  <c:v>213.62187</c:v>
                </c:pt>
                <c:pt idx="3">
                  <c:v>251.67755999999989</c:v>
                </c:pt>
                <c:pt idx="4">
                  <c:v>276.25</c:v>
                </c:pt>
                <c:pt idx="5">
                  <c:v>228.11919999999998</c:v>
                </c:pt>
              </c:numCache>
            </c:numRef>
          </c:val>
        </c:ser>
        <c:ser>
          <c:idx val="12"/>
          <c:order val="12"/>
          <c:tx>
            <c:strRef>
              <c:f>Slum_total!$B$93</c:f>
              <c:strCache>
                <c:ptCount val="1"/>
                <c:pt idx="0">
                  <c:v>Ward office works</c:v>
                </c:pt>
              </c:strCache>
            </c:strRef>
          </c:tx>
          <c:dLbls>
            <c:dLbl>
              <c:idx val="0"/>
              <c:layout/>
              <c:tx>
                <c:strRef>
                  <c:f>Slum_total!$B$97</c:f>
                  <c:strCache>
                    <c:ptCount val="1"/>
                    <c:pt idx="0">
                      <c:v>0%</c:v>
                    </c:pt>
                  </c:strCache>
                </c:strRef>
              </c:tx>
              <c:showVal val="1"/>
            </c:dLbl>
            <c:dLbl>
              <c:idx val="1"/>
              <c:layout/>
              <c:tx>
                <c:strRef>
                  <c:f>Slum_total!$C$97</c:f>
                  <c:strCache>
                    <c:ptCount val="1"/>
                    <c:pt idx="0">
                      <c:v>0%</c:v>
                    </c:pt>
                  </c:strCache>
                </c:strRef>
              </c:tx>
              <c:showVal val="1"/>
            </c:dLbl>
            <c:dLbl>
              <c:idx val="2"/>
              <c:layout/>
              <c:tx>
                <c:strRef>
                  <c:f>Slum_total!$D$97</c:f>
                  <c:strCache>
                    <c:ptCount val="1"/>
                    <c:pt idx="0">
                      <c:v>29%</c:v>
                    </c:pt>
                  </c:strCache>
                </c:strRef>
              </c:tx>
              <c:showVal val="1"/>
            </c:dLbl>
            <c:dLbl>
              <c:idx val="3"/>
              <c:layout/>
              <c:tx>
                <c:strRef>
                  <c:f>Slum_total!$E$97</c:f>
                  <c:strCache>
                    <c:ptCount val="1"/>
                    <c:pt idx="0">
                      <c:v>28%</c:v>
                    </c:pt>
                  </c:strCache>
                </c:strRef>
              </c:tx>
              <c:showVal val="1"/>
            </c:dLbl>
            <c:dLbl>
              <c:idx val="4"/>
              <c:layout/>
              <c:tx>
                <c:strRef>
                  <c:f>Slum_total!$F$97</c:f>
                  <c:strCache>
                    <c:ptCount val="1"/>
                    <c:pt idx="0">
                      <c:v>33%</c:v>
                    </c:pt>
                  </c:strCache>
                </c:strRef>
              </c:tx>
              <c:showVal val="1"/>
            </c:dLbl>
            <c:dLbl>
              <c:idx val="5"/>
              <c:layout/>
              <c:tx>
                <c:strRef>
                  <c:f>Slum_total!$G$97</c:f>
                  <c:strCache>
                    <c:ptCount val="1"/>
                    <c:pt idx="0">
                      <c:v>27%</c:v>
                    </c:pt>
                  </c:strCache>
                </c:strRef>
              </c:tx>
              <c:showVal val="1"/>
            </c:dLbl>
            <c:showVal val="1"/>
          </c:dLbls>
          <c:cat>
            <c:strRef>
              <c:f>Slum_total!$B$93</c:f>
              <c:strCache>
                <c:ptCount val="6"/>
                <c:pt idx="0">
                  <c:v>2010-11 Actual</c:v>
                </c:pt>
                <c:pt idx="1">
                  <c:v>2011-12 Actual</c:v>
                </c:pt>
                <c:pt idx="2">
                  <c:v>2012-13 Actual</c:v>
                </c:pt>
                <c:pt idx="3">
                  <c:v>2013-14 Actual</c:v>
                </c:pt>
                <c:pt idx="4">
                  <c:v>2014-15 BE</c:v>
                </c:pt>
                <c:pt idx="5">
                  <c:v>2015-16 BE</c:v>
                </c:pt>
              </c:strCache>
            </c:strRef>
          </c:cat>
          <c:val>
            <c:numRef>
              <c:f>Slum_total!$B$93</c:f>
              <c:numCache>
                <c:formatCode>0.0</c:formatCode>
                <c:ptCount val="6"/>
                <c:pt idx="0">
                  <c:v>0</c:v>
                </c:pt>
                <c:pt idx="1">
                  <c:v>0</c:v>
                </c:pt>
                <c:pt idx="2">
                  <c:v>646.71414000000004</c:v>
                </c:pt>
                <c:pt idx="3">
                  <c:v>680.86007999999936</c:v>
                </c:pt>
                <c:pt idx="4">
                  <c:v>1077</c:v>
                </c:pt>
                <c:pt idx="5">
                  <c:v>891.8</c:v>
                </c:pt>
              </c:numCache>
            </c:numRef>
          </c:val>
        </c:ser>
        <c:dLbls>
          <c:showVal val="1"/>
        </c:dLbls>
        <c:gapWidth val="95"/>
        <c:overlap val="100"/>
        <c:axId val="84189184"/>
        <c:axId val="84190720"/>
      </c:barChart>
      <c:catAx>
        <c:axId val="84189184"/>
        <c:scaling>
          <c:orientation val="minMax"/>
        </c:scaling>
        <c:axPos val="b"/>
        <c:majorTickMark val="none"/>
        <c:tickLblPos val="nextTo"/>
        <c:crossAx val="84190720"/>
        <c:crosses val="autoZero"/>
        <c:auto val="1"/>
        <c:lblAlgn val="ctr"/>
        <c:lblOffset val="100"/>
      </c:catAx>
      <c:valAx>
        <c:axId val="84190720"/>
        <c:scaling>
          <c:orientation val="minMax"/>
        </c:scaling>
        <c:axPos val="l"/>
        <c:title>
          <c:tx>
            <c:rich>
              <a:bodyPr rot="-5400000" vert="horz"/>
              <a:lstStyle/>
              <a:p>
                <a:pPr>
                  <a:defRPr/>
                </a:pPr>
                <a:r>
                  <a:rPr lang="en-US" baseline="0" dirty="0" smtClean="0"/>
                  <a:t>In </a:t>
                </a:r>
                <a:r>
                  <a:rPr lang="en-US" baseline="0" dirty="0" err="1" smtClean="0"/>
                  <a:t>Rs</a:t>
                </a:r>
                <a:r>
                  <a:rPr lang="en-US" baseline="0" dirty="0" smtClean="0"/>
                  <a:t> Cr</a:t>
                </a:r>
                <a:endParaRPr lang="en-US" dirty="0"/>
              </a:p>
            </c:rich>
          </c:tx>
          <c:layout>
            <c:manualLayout>
              <c:xMode val="edge"/>
              <c:yMode val="edge"/>
              <c:x val="5.9523809523809521E-3"/>
              <c:y val="0.43862561135902012"/>
            </c:manualLayout>
          </c:layout>
        </c:title>
        <c:numFmt formatCode="0.0" sourceLinked="1"/>
        <c:tickLblPos val="nextTo"/>
        <c:crossAx val="84189184"/>
        <c:crosses val="autoZero"/>
        <c:crossBetween val="between"/>
        <c:dispUnits>
          <c:builtInUnit val="hundreds"/>
        </c:dispUnits>
      </c:valAx>
    </c:plotArea>
    <c:legend>
      <c:legendPos val="r"/>
      <c:layout>
        <c:manualLayout>
          <c:xMode val="edge"/>
          <c:yMode val="edge"/>
          <c:x val="0.72266837739032708"/>
          <c:y val="8.5613748830846714E-2"/>
          <c:w val="0.26711778215223103"/>
          <c:h val="0.85179693197690898"/>
        </c:manualLayout>
      </c:layout>
      <c:txPr>
        <a:bodyPr/>
        <a:lstStyle/>
        <a:p>
          <a:pPr>
            <a:defRPr sz="1400"/>
          </a:pPr>
          <a:endParaRPr lang="en-US"/>
        </a:p>
      </c:txPr>
    </c:legend>
    <c:plotVisOnly val="1"/>
    <c:dispBlanksAs val="gap"/>
  </c:chart>
  <c:txPr>
    <a:bodyPr/>
    <a:lstStyle/>
    <a:p>
      <a:pPr>
        <a:defRPr sz="1200">
          <a:latin typeface="Garamond" pitchFamily="18" charset="0"/>
        </a:defRPr>
      </a:pPr>
      <a:endParaRPr lang="en-US"/>
    </a:p>
  </c:txPr>
  <c:externalData r:id="rId1"/>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c:lang val="en-IN"/>
  <c:chart>
    <c:autoTitleDeleted val="1"/>
    <c:view3D>
      <c:rAngAx val="1"/>
    </c:view3D>
    <c:plotArea>
      <c:layout/>
      <c:bar3DChart>
        <c:barDir val="col"/>
        <c:grouping val="stacked"/>
        <c:ser>
          <c:idx val="0"/>
          <c:order val="0"/>
          <c:tx>
            <c:strRef>
              <c:f>Sheet1!$B$3</c:f>
              <c:strCache>
                <c:ptCount val="1"/>
                <c:pt idx="0">
                  <c:v>Octroi</c:v>
                </c:pt>
              </c:strCache>
            </c:strRef>
          </c:tx>
          <c:dLbls>
            <c:dLbl>
              <c:idx val="0"/>
              <c:layout/>
              <c:tx>
                <c:strRef>
                  <c:f>Sheet1!$D$18</c:f>
                  <c:strCache>
                    <c:ptCount val="1"/>
                    <c:pt idx="0">
                      <c:v>40%</c:v>
                    </c:pt>
                  </c:strCache>
                </c:strRef>
              </c:tx>
              <c:showVal val="1"/>
            </c:dLbl>
            <c:dLbl>
              <c:idx val="1"/>
              <c:layout/>
              <c:tx>
                <c:strRef>
                  <c:f>Sheet1!$F$18</c:f>
                  <c:strCache>
                    <c:ptCount val="1"/>
                    <c:pt idx="0">
                      <c:v>39%</c:v>
                    </c:pt>
                  </c:strCache>
                </c:strRef>
              </c:tx>
              <c:showVal val="1"/>
            </c:dLbl>
            <c:dLbl>
              <c:idx val="2"/>
              <c:layout/>
              <c:tx>
                <c:strRef>
                  <c:f>Sheet1!$H$18</c:f>
                  <c:strCache>
                    <c:ptCount val="1"/>
                    <c:pt idx="0">
                      <c:v>39%</c:v>
                    </c:pt>
                  </c:strCache>
                </c:strRef>
              </c:tx>
              <c:showVal val="1"/>
            </c:dLbl>
            <c:dLbl>
              <c:idx val="3"/>
              <c:layout/>
              <c:tx>
                <c:strRef>
                  <c:f>Sheet1!$J$18</c:f>
                  <c:strCache>
                    <c:ptCount val="1"/>
                    <c:pt idx="0">
                      <c:v>0%</c:v>
                    </c:pt>
                  </c:strCache>
                </c:strRef>
              </c:tx>
              <c:showVal val="1"/>
            </c:dLbl>
            <c:txPr>
              <a:bodyPr/>
              <a:lstStyle/>
              <a:p>
                <a:pPr>
                  <a:defRPr lang="en-US"/>
                </a:pPr>
                <a:endParaRPr lang="en-US"/>
              </a:p>
            </c:txPr>
            <c:showVal val="1"/>
          </c:dLbls>
          <c:cat>
            <c:strRef>
              <c:f>(Sheet1!$C$1,Sheet1!$E$1,Sheet1!$G$1,Sheet1!$I$1)</c:f>
              <c:strCache>
                <c:ptCount val="4"/>
                <c:pt idx="0">
                  <c:v>2010-11</c:v>
                </c:pt>
                <c:pt idx="1">
                  <c:v>2011-12</c:v>
                </c:pt>
                <c:pt idx="2">
                  <c:v>2012-13</c:v>
                </c:pt>
                <c:pt idx="3">
                  <c:v>2013-14 </c:v>
                </c:pt>
              </c:strCache>
            </c:strRef>
          </c:cat>
          <c:val>
            <c:numRef>
              <c:f>(Sheet1!$D$3,Sheet1!$F$3,Sheet1!$H$3,Sheet1!$J$3)</c:f>
              <c:numCache>
                <c:formatCode>0.0</c:formatCode>
                <c:ptCount val="4"/>
                <c:pt idx="0">
                  <c:v>941</c:v>
                </c:pt>
                <c:pt idx="1">
                  <c:v>1093.3</c:v>
                </c:pt>
                <c:pt idx="2">
                  <c:v>1148.8</c:v>
                </c:pt>
                <c:pt idx="3">
                  <c:v>2.9499999999999997</c:v>
                </c:pt>
              </c:numCache>
            </c:numRef>
          </c:val>
        </c:ser>
        <c:ser>
          <c:idx val="1"/>
          <c:order val="1"/>
          <c:tx>
            <c:strRef>
              <c:f>Sheet1!$B$4</c:f>
              <c:strCache>
                <c:ptCount val="1"/>
                <c:pt idx="0">
                  <c:v>Local Body Tax</c:v>
                </c:pt>
              </c:strCache>
            </c:strRef>
          </c:tx>
          <c:dLbls>
            <c:dLbl>
              <c:idx val="0"/>
              <c:layout/>
              <c:tx>
                <c:strRef>
                  <c:f>Sheet1!$D$19</c:f>
                  <c:strCache>
                    <c:ptCount val="1"/>
                    <c:pt idx="0">
                      <c:v>0%</c:v>
                    </c:pt>
                  </c:strCache>
                </c:strRef>
              </c:tx>
              <c:showVal val="1"/>
            </c:dLbl>
            <c:dLbl>
              <c:idx val="1"/>
              <c:layout/>
              <c:tx>
                <c:strRef>
                  <c:f>Sheet1!$F$19</c:f>
                  <c:strCache>
                    <c:ptCount val="1"/>
                    <c:pt idx="0">
                      <c:v>0%</c:v>
                    </c:pt>
                  </c:strCache>
                </c:strRef>
              </c:tx>
              <c:showVal val="1"/>
            </c:dLbl>
            <c:dLbl>
              <c:idx val="2"/>
              <c:layout/>
              <c:tx>
                <c:strRef>
                  <c:f>Sheet1!$H$19</c:f>
                  <c:strCache>
                    <c:ptCount val="1"/>
                    <c:pt idx="0">
                      <c:v>0%</c:v>
                    </c:pt>
                  </c:strCache>
                </c:strRef>
              </c:tx>
              <c:showVal val="1"/>
            </c:dLbl>
            <c:dLbl>
              <c:idx val="3"/>
              <c:layout/>
              <c:tx>
                <c:strRef>
                  <c:f>Sheet1!$J$19</c:f>
                  <c:strCache>
                    <c:ptCount val="1"/>
                    <c:pt idx="0">
                      <c:v>35%</c:v>
                    </c:pt>
                  </c:strCache>
                </c:strRef>
              </c:tx>
              <c:showVal val="1"/>
            </c:dLbl>
            <c:txPr>
              <a:bodyPr/>
              <a:lstStyle/>
              <a:p>
                <a:pPr>
                  <a:defRPr lang="en-US"/>
                </a:pPr>
                <a:endParaRPr lang="en-US"/>
              </a:p>
            </c:txPr>
            <c:showVal val="1"/>
          </c:dLbls>
          <c:val>
            <c:numRef>
              <c:f>(Sheet1!$D$4,Sheet1!$F$4,Sheet1!$H$4,Sheet1!$J$4)</c:f>
              <c:numCache>
                <c:formatCode>0.0</c:formatCode>
                <c:ptCount val="4"/>
                <c:pt idx="0">
                  <c:v>0</c:v>
                </c:pt>
                <c:pt idx="1">
                  <c:v>0</c:v>
                </c:pt>
                <c:pt idx="2">
                  <c:v>0</c:v>
                </c:pt>
                <c:pt idx="3">
                  <c:v>1030.82</c:v>
                </c:pt>
              </c:numCache>
            </c:numRef>
          </c:val>
        </c:ser>
        <c:ser>
          <c:idx val="2"/>
          <c:order val="2"/>
          <c:tx>
            <c:strRef>
              <c:f>Sheet1!$B$5</c:f>
              <c:strCache>
                <c:ptCount val="1"/>
                <c:pt idx="0">
                  <c:v>Property Tax</c:v>
                </c:pt>
              </c:strCache>
            </c:strRef>
          </c:tx>
          <c:dLbls>
            <c:dLbl>
              <c:idx val="0"/>
              <c:layout/>
              <c:tx>
                <c:strRef>
                  <c:f>Sheet1!$D$20</c:f>
                  <c:strCache>
                    <c:ptCount val="1"/>
                    <c:pt idx="0">
                      <c:v>13%</c:v>
                    </c:pt>
                  </c:strCache>
                </c:strRef>
              </c:tx>
              <c:showVal val="1"/>
            </c:dLbl>
            <c:dLbl>
              <c:idx val="1"/>
              <c:layout/>
              <c:tx>
                <c:strRef>
                  <c:f>Sheet1!$F$20</c:f>
                  <c:strCache>
                    <c:ptCount val="1"/>
                    <c:pt idx="0">
                      <c:v>14%</c:v>
                    </c:pt>
                  </c:strCache>
                </c:strRef>
              </c:tx>
              <c:showVal val="1"/>
            </c:dLbl>
            <c:dLbl>
              <c:idx val="2"/>
              <c:layout/>
              <c:tx>
                <c:strRef>
                  <c:f>Sheet1!$H$20</c:f>
                  <c:strCache>
                    <c:ptCount val="1"/>
                    <c:pt idx="0">
                      <c:v>15%</c:v>
                    </c:pt>
                  </c:strCache>
                </c:strRef>
              </c:tx>
              <c:showVal val="1"/>
            </c:dLbl>
            <c:dLbl>
              <c:idx val="3"/>
              <c:layout/>
              <c:tx>
                <c:strRef>
                  <c:f>Sheet1!$J$20</c:f>
                  <c:strCache>
                    <c:ptCount val="1"/>
                    <c:pt idx="0">
                      <c:v>18%</c:v>
                    </c:pt>
                  </c:strCache>
                </c:strRef>
              </c:tx>
              <c:showVal val="1"/>
            </c:dLbl>
            <c:txPr>
              <a:bodyPr/>
              <a:lstStyle/>
              <a:p>
                <a:pPr>
                  <a:defRPr lang="en-US"/>
                </a:pPr>
                <a:endParaRPr lang="en-US"/>
              </a:p>
            </c:txPr>
            <c:showVal val="1"/>
          </c:dLbls>
          <c:val>
            <c:numRef>
              <c:f>(Sheet1!$D$5,Sheet1!$F$5,Sheet1!$H$5,Sheet1!$J$5)</c:f>
              <c:numCache>
                <c:formatCode>0.0</c:formatCode>
                <c:ptCount val="4"/>
                <c:pt idx="0">
                  <c:v>293.7</c:v>
                </c:pt>
                <c:pt idx="1">
                  <c:v>378.6</c:v>
                </c:pt>
                <c:pt idx="2">
                  <c:v>444.1</c:v>
                </c:pt>
                <c:pt idx="3">
                  <c:v>536.62</c:v>
                </c:pt>
              </c:numCache>
            </c:numRef>
          </c:val>
        </c:ser>
        <c:ser>
          <c:idx val="3"/>
          <c:order val="3"/>
          <c:tx>
            <c:strRef>
              <c:f>Sheet1!$B$8</c:f>
              <c:strCache>
                <c:ptCount val="1"/>
                <c:pt idx="0">
                  <c:v>Water Tax</c:v>
                </c:pt>
              </c:strCache>
            </c:strRef>
          </c:tx>
          <c:dLbls>
            <c:dLbl>
              <c:idx val="0"/>
              <c:layout/>
              <c:tx>
                <c:strRef>
                  <c:f>Sheet1!$D$23</c:f>
                  <c:strCache>
                    <c:ptCount val="1"/>
                    <c:pt idx="0">
                      <c:v>6%</c:v>
                    </c:pt>
                  </c:strCache>
                </c:strRef>
              </c:tx>
              <c:showVal val="1"/>
            </c:dLbl>
            <c:dLbl>
              <c:idx val="1"/>
              <c:layout/>
              <c:tx>
                <c:strRef>
                  <c:f>Sheet1!$F$23</c:f>
                  <c:strCache>
                    <c:ptCount val="1"/>
                    <c:pt idx="0">
                      <c:v>5%</c:v>
                    </c:pt>
                  </c:strCache>
                </c:strRef>
              </c:tx>
              <c:showVal val="1"/>
            </c:dLbl>
            <c:dLbl>
              <c:idx val="2"/>
              <c:layout/>
              <c:tx>
                <c:strRef>
                  <c:f>Sheet1!$H$23</c:f>
                  <c:strCache>
                    <c:ptCount val="1"/>
                    <c:pt idx="0">
                      <c:v>5%</c:v>
                    </c:pt>
                  </c:strCache>
                </c:strRef>
              </c:tx>
              <c:showVal val="1"/>
            </c:dLbl>
            <c:dLbl>
              <c:idx val="3"/>
              <c:layout/>
              <c:tx>
                <c:strRef>
                  <c:f>Sheet1!$J$23</c:f>
                  <c:strCache>
                    <c:ptCount val="1"/>
                    <c:pt idx="0">
                      <c:v>4%</c:v>
                    </c:pt>
                  </c:strCache>
                </c:strRef>
              </c:tx>
              <c:showVal val="1"/>
            </c:dLbl>
            <c:txPr>
              <a:bodyPr/>
              <a:lstStyle/>
              <a:p>
                <a:pPr>
                  <a:defRPr lang="en-US"/>
                </a:pPr>
                <a:endParaRPr lang="en-US"/>
              </a:p>
            </c:txPr>
            <c:showVal val="1"/>
          </c:dLbls>
          <c:val>
            <c:numRef>
              <c:f>(Sheet1!$D$8,Sheet1!$F$8,Sheet1!$H$8,Sheet1!$J$8)</c:f>
              <c:numCache>
                <c:formatCode>0.0</c:formatCode>
                <c:ptCount val="4"/>
                <c:pt idx="0">
                  <c:v>135.6</c:v>
                </c:pt>
                <c:pt idx="1">
                  <c:v>127.1</c:v>
                </c:pt>
                <c:pt idx="2">
                  <c:v>153.1</c:v>
                </c:pt>
                <c:pt idx="3">
                  <c:v>130.81</c:v>
                </c:pt>
              </c:numCache>
            </c:numRef>
          </c:val>
        </c:ser>
        <c:ser>
          <c:idx val="4"/>
          <c:order val="4"/>
          <c:tx>
            <c:v>Own Source Income</c:v>
          </c:tx>
          <c:dLbls>
            <c:dLbl>
              <c:idx val="0"/>
              <c:layout/>
              <c:tx>
                <c:strRef>
                  <c:f>Sheet1!$D$25</c:f>
                  <c:strCache>
                    <c:ptCount val="1"/>
                    <c:pt idx="0">
                      <c:v>25%</c:v>
                    </c:pt>
                  </c:strCache>
                </c:strRef>
              </c:tx>
              <c:showVal val="1"/>
            </c:dLbl>
            <c:dLbl>
              <c:idx val="1"/>
              <c:layout/>
              <c:tx>
                <c:strRef>
                  <c:f>Sheet1!$F$25</c:f>
                  <c:strCache>
                    <c:ptCount val="1"/>
                    <c:pt idx="0">
                      <c:v>22%</c:v>
                    </c:pt>
                  </c:strCache>
                </c:strRef>
              </c:tx>
              <c:showVal val="1"/>
            </c:dLbl>
            <c:dLbl>
              <c:idx val="2"/>
              <c:layout/>
              <c:tx>
                <c:strRef>
                  <c:f>Sheet1!$H$25</c:f>
                  <c:strCache>
                    <c:ptCount val="1"/>
                    <c:pt idx="0">
                      <c:v>21%</c:v>
                    </c:pt>
                  </c:strCache>
                </c:strRef>
              </c:tx>
              <c:showVal val="1"/>
            </c:dLbl>
            <c:dLbl>
              <c:idx val="3"/>
              <c:layout/>
              <c:tx>
                <c:strRef>
                  <c:f>Sheet1!$J$25</c:f>
                  <c:strCache>
                    <c:ptCount val="1"/>
                    <c:pt idx="0">
                      <c:v>21%</c:v>
                    </c:pt>
                  </c:strCache>
                </c:strRef>
              </c:tx>
              <c:showVal val="1"/>
            </c:dLbl>
            <c:txPr>
              <a:bodyPr/>
              <a:lstStyle/>
              <a:p>
                <a:pPr>
                  <a:defRPr lang="en-US"/>
                </a:pPr>
                <a:endParaRPr lang="en-US"/>
              </a:p>
            </c:txPr>
            <c:showVal val="1"/>
          </c:dLbls>
          <c:val>
            <c:numRef>
              <c:f>(Sheet1!$D$10,Sheet1!$F$10,Sheet1!$H$10,Sheet1!$J$10)</c:f>
              <c:numCache>
                <c:formatCode>0.0</c:formatCode>
                <c:ptCount val="4"/>
                <c:pt idx="0">
                  <c:v>583.70000000000005</c:v>
                </c:pt>
                <c:pt idx="1">
                  <c:v>609</c:v>
                </c:pt>
                <c:pt idx="2">
                  <c:v>620.29999999999995</c:v>
                </c:pt>
                <c:pt idx="3">
                  <c:v>610.44999999999936</c:v>
                </c:pt>
              </c:numCache>
            </c:numRef>
          </c:val>
        </c:ser>
        <c:ser>
          <c:idx val="5"/>
          <c:order val="5"/>
          <c:tx>
            <c:strRef>
              <c:f>Sheet1!$B$9</c:f>
              <c:strCache>
                <c:ptCount val="1"/>
                <c:pt idx="0">
                  <c:v>Others</c:v>
                </c:pt>
              </c:strCache>
            </c:strRef>
          </c:tx>
          <c:dLbls>
            <c:dLbl>
              <c:idx val="0"/>
              <c:layout/>
              <c:tx>
                <c:strRef>
                  <c:f>Sheet1!$D$24</c:f>
                  <c:strCache>
                    <c:ptCount val="1"/>
                    <c:pt idx="0">
                      <c:v>11%</c:v>
                    </c:pt>
                  </c:strCache>
                </c:strRef>
              </c:tx>
              <c:showVal val="1"/>
            </c:dLbl>
            <c:dLbl>
              <c:idx val="1"/>
              <c:layout/>
              <c:tx>
                <c:strRef>
                  <c:f>Sheet1!$F$24</c:f>
                  <c:strCache>
                    <c:ptCount val="1"/>
                    <c:pt idx="0">
                      <c:v>9%</c:v>
                    </c:pt>
                  </c:strCache>
                </c:strRef>
              </c:tx>
              <c:showVal val="1"/>
            </c:dLbl>
            <c:dLbl>
              <c:idx val="2"/>
              <c:layout/>
              <c:tx>
                <c:strRef>
                  <c:f>Sheet1!$H$24</c:f>
                  <c:strCache>
                    <c:ptCount val="1"/>
                    <c:pt idx="0">
                      <c:v>12%</c:v>
                    </c:pt>
                  </c:strCache>
                </c:strRef>
              </c:tx>
              <c:showVal val="1"/>
            </c:dLbl>
            <c:dLbl>
              <c:idx val="3"/>
              <c:layout/>
              <c:tx>
                <c:strRef>
                  <c:f>Sheet1!$J$24</c:f>
                  <c:strCache>
                    <c:ptCount val="1"/>
                    <c:pt idx="0">
                      <c:v>13%</c:v>
                    </c:pt>
                  </c:strCache>
                </c:strRef>
              </c:tx>
              <c:showVal val="1"/>
            </c:dLbl>
            <c:txPr>
              <a:bodyPr/>
              <a:lstStyle/>
              <a:p>
                <a:pPr>
                  <a:defRPr lang="en-US"/>
                </a:pPr>
                <a:endParaRPr lang="en-US"/>
              </a:p>
            </c:txPr>
            <c:showVal val="1"/>
          </c:dLbls>
          <c:val>
            <c:numRef>
              <c:f>(Sheet1!$D$9,Sheet1!$F$9,Sheet1!$H$9,Sheet1!$J$9)</c:f>
              <c:numCache>
                <c:formatCode>0.0</c:formatCode>
                <c:ptCount val="4"/>
                <c:pt idx="0">
                  <c:v>249.3</c:v>
                </c:pt>
                <c:pt idx="1">
                  <c:v>237.3</c:v>
                </c:pt>
                <c:pt idx="2">
                  <c:v>357.5</c:v>
                </c:pt>
                <c:pt idx="3">
                  <c:v>396.41999999999945</c:v>
                </c:pt>
              </c:numCache>
            </c:numRef>
          </c:val>
        </c:ser>
        <c:ser>
          <c:idx val="6"/>
          <c:order val="6"/>
          <c:tx>
            <c:strRef>
              <c:f>Sheet1!$B$13</c:f>
              <c:strCache>
                <c:ptCount val="1"/>
                <c:pt idx="0">
                  <c:v>Grants</c:v>
                </c:pt>
              </c:strCache>
            </c:strRef>
          </c:tx>
          <c:dLbls>
            <c:dLbl>
              <c:idx val="0"/>
              <c:layout/>
              <c:tx>
                <c:strRef>
                  <c:f>Sheet1!$D$28</c:f>
                  <c:strCache>
                    <c:ptCount val="1"/>
                    <c:pt idx="0">
                      <c:v>6%</c:v>
                    </c:pt>
                  </c:strCache>
                </c:strRef>
              </c:tx>
              <c:showVal val="1"/>
            </c:dLbl>
            <c:dLbl>
              <c:idx val="1"/>
              <c:layout/>
              <c:tx>
                <c:strRef>
                  <c:f>Sheet1!$F$28</c:f>
                  <c:strCache>
                    <c:ptCount val="1"/>
                    <c:pt idx="0">
                      <c:v>12%</c:v>
                    </c:pt>
                  </c:strCache>
                </c:strRef>
              </c:tx>
              <c:showVal val="1"/>
            </c:dLbl>
            <c:dLbl>
              <c:idx val="2"/>
              <c:layout/>
              <c:tx>
                <c:strRef>
                  <c:f>Sheet1!$H$28</c:f>
                  <c:strCache>
                    <c:ptCount val="1"/>
                    <c:pt idx="0">
                      <c:v>8%</c:v>
                    </c:pt>
                  </c:strCache>
                </c:strRef>
              </c:tx>
              <c:showVal val="1"/>
            </c:dLbl>
            <c:dLbl>
              <c:idx val="3"/>
              <c:layout/>
              <c:tx>
                <c:strRef>
                  <c:f>Sheet1!$J$28</c:f>
                  <c:strCache>
                    <c:ptCount val="1"/>
                    <c:pt idx="0">
                      <c:v>9%</c:v>
                    </c:pt>
                  </c:strCache>
                </c:strRef>
              </c:tx>
              <c:showVal val="1"/>
            </c:dLbl>
            <c:txPr>
              <a:bodyPr/>
              <a:lstStyle/>
              <a:p>
                <a:pPr>
                  <a:defRPr lang="en-US"/>
                </a:pPr>
                <a:endParaRPr lang="en-US"/>
              </a:p>
            </c:txPr>
            <c:showVal val="1"/>
          </c:dLbls>
          <c:val>
            <c:numRef>
              <c:f>(Sheet1!$D$13,Sheet1!$F$13,Sheet1!$H$13,Sheet1!$J$13)</c:f>
              <c:numCache>
                <c:formatCode>0.0</c:formatCode>
                <c:ptCount val="4"/>
                <c:pt idx="0">
                  <c:v>131.9</c:v>
                </c:pt>
                <c:pt idx="1">
                  <c:v>331.3</c:v>
                </c:pt>
                <c:pt idx="2">
                  <c:v>238.3</c:v>
                </c:pt>
                <c:pt idx="3">
                  <c:v>265.07</c:v>
                </c:pt>
              </c:numCache>
            </c:numRef>
          </c:val>
        </c:ser>
        <c:ser>
          <c:idx val="7"/>
          <c:order val="7"/>
          <c:tx>
            <c:strRef>
              <c:f>Sheet1!$B$14</c:f>
              <c:strCache>
                <c:ptCount val="1"/>
                <c:pt idx="0">
                  <c:v>Loans</c:v>
                </c:pt>
              </c:strCache>
            </c:strRef>
          </c:tx>
          <c:dLbls>
            <c:dLbl>
              <c:idx val="0"/>
              <c:layout>
                <c:manualLayout>
                  <c:x val="2.6507626473730212E-3"/>
                  <c:y val="-3.1139419674451604E-2"/>
                </c:manualLayout>
              </c:layout>
              <c:tx>
                <c:strRef>
                  <c:f>Sheet1!$D$27</c:f>
                  <c:strCache>
                    <c:ptCount val="1"/>
                    <c:pt idx="0">
                      <c:v>0%</c:v>
                    </c:pt>
                  </c:strCache>
                </c:strRef>
              </c:tx>
              <c:showVal val="1"/>
            </c:dLbl>
            <c:dLbl>
              <c:idx val="1"/>
              <c:layout/>
              <c:tx>
                <c:strRef>
                  <c:f>Sheet1!$F$27</c:f>
                  <c:strCache>
                    <c:ptCount val="1"/>
                    <c:pt idx="0">
                      <c:v>0%</c:v>
                    </c:pt>
                  </c:strCache>
                </c:strRef>
              </c:tx>
              <c:showVal val="1"/>
            </c:dLbl>
            <c:dLbl>
              <c:idx val="2"/>
              <c:layout/>
              <c:tx>
                <c:strRef>
                  <c:f>Sheet1!$H$27</c:f>
                  <c:strCache>
                    <c:ptCount val="1"/>
                    <c:pt idx="0">
                      <c:v>0%</c:v>
                    </c:pt>
                  </c:strCache>
                </c:strRef>
              </c:tx>
              <c:showVal val="1"/>
            </c:dLbl>
            <c:dLbl>
              <c:idx val="3"/>
              <c:layout/>
              <c:tx>
                <c:strRef>
                  <c:f>Sheet1!$J$27</c:f>
                  <c:strCache>
                    <c:ptCount val="1"/>
                    <c:pt idx="0">
                      <c:v>0%</c:v>
                    </c:pt>
                  </c:strCache>
                </c:strRef>
              </c:tx>
              <c:showVal val="1"/>
            </c:dLbl>
            <c:txPr>
              <a:bodyPr/>
              <a:lstStyle/>
              <a:p>
                <a:pPr>
                  <a:defRPr lang="en-US"/>
                </a:pPr>
                <a:endParaRPr lang="en-US"/>
              </a:p>
            </c:txPr>
            <c:showVal val="1"/>
          </c:dLbls>
          <c:val>
            <c:numRef>
              <c:f>(Sheet1!$D$14,Sheet1!$F$14,Sheet1!$H$14,Sheet1!$J$14)</c:f>
              <c:numCache>
                <c:formatCode>0.0</c:formatCode>
                <c:ptCount val="4"/>
                <c:pt idx="0">
                  <c:v>0</c:v>
                </c:pt>
                <c:pt idx="1">
                  <c:v>0</c:v>
                </c:pt>
                <c:pt idx="2">
                  <c:v>0</c:v>
                </c:pt>
                <c:pt idx="3">
                  <c:v>0</c:v>
                </c:pt>
              </c:numCache>
            </c:numRef>
          </c:val>
        </c:ser>
        <c:dLbls>
          <c:showVal val="1"/>
        </c:dLbls>
        <c:gapWidth val="95"/>
        <c:gapDepth val="95"/>
        <c:shape val="box"/>
        <c:axId val="67217664"/>
        <c:axId val="67264512"/>
        <c:axId val="0"/>
      </c:bar3DChart>
      <c:catAx>
        <c:axId val="67217664"/>
        <c:scaling>
          <c:orientation val="minMax"/>
        </c:scaling>
        <c:axPos val="b"/>
        <c:majorTickMark val="none"/>
        <c:tickLblPos val="nextTo"/>
        <c:txPr>
          <a:bodyPr/>
          <a:lstStyle/>
          <a:p>
            <a:pPr>
              <a:defRPr lang="en-US"/>
            </a:pPr>
            <a:endParaRPr lang="en-US"/>
          </a:p>
        </c:txPr>
        <c:crossAx val="67264512"/>
        <c:crosses val="autoZero"/>
        <c:auto val="1"/>
        <c:lblAlgn val="ctr"/>
        <c:lblOffset val="100"/>
      </c:catAx>
      <c:valAx>
        <c:axId val="67264512"/>
        <c:scaling>
          <c:orientation val="minMax"/>
        </c:scaling>
        <c:axPos val="l"/>
        <c:numFmt formatCode="0" sourceLinked="0"/>
        <c:tickLblPos val="nextTo"/>
        <c:crossAx val="67217664"/>
        <c:crosses val="autoZero"/>
        <c:crossBetween val="between"/>
      </c:valAx>
    </c:plotArea>
    <c:legend>
      <c:legendPos val="t"/>
      <c:layout/>
      <c:txPr>
        <a:bodyPr/>
        <a:lstStyle/>
        <a:p>
          <a:pPr>
            <a:defRPr lang="en-US" sz="1200"/>
          </a:pPr>
          <a:endParaRPr lang="en-US"/>
        </a:p>
      </c:txPr>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IN"/>
  <c:style val="8"/>
  <c:chart>
    <c:autoTitleDeleted val="1"/>
    <c:plotArea>
      <c:layout/>
      <c:barChart>
        <c:barDir val="col"/>
        <c:grouping val="clustered"/>
        <c:ser>
          <c:idx val="0"/>
          <c:order val="0"/>
          <c:tx>
            <c:strRef>
              <c:f>Sheet1!$A$12</c:f>
              <c:strCache>
                <c:ptCount val="1"/>
                <c:pt idx="0">
                  <c:v>Octroi/ LBT</c:v>
                </c:pt>
              </c:strCache>
            </c:strRef>
          </c:tx>
          <c:cat>
            <c:strRef>
              <c:f>Sheet1!$B$1:$G$1</c:f>
              <c:strCache>
                <c:ptCount val="6"/>
                <c:pt idx="0">
                  <c:v>2010-11(BE)</c:v>
                </c:pt>
                <c:pt idx="1">
                  <c:v>2011-12(BE)</c:v>
                </c:pt>
                <c:pt idx="2">
                  <c:v>2012-13(BE)</c:v>
                </c:pt>
                <c:pt idx="3">
                  <c:v>2013-14(BE)</c:v>
                </c:pt>
                <c:pt idx="4">
                  <c:v>2014-15(BE)</c:v>
                </c:pt>
                <c:pt idx="5">
                  <c:v>2015-16 (BE)</c:v>
                </c:pt>
              </c:strCache>
            </c:strRef>
          </c:cat>
          <c:val>
            <c:numRef>
              <c:f>Sheet1!$B$12:$G$12</c:f>
              <c:numCache>
                <c:formatCode>General</c:formatCode>
                <c:ptCount val="6"/>
                <c:pt idx="0">
                  <c:v>900</c:v>
                </c:pt>
                <c:pt idx="1">
                  <c:v>1300</c:v>
                </c:pt>
                <c:pt idx="2">
                  <c:v>1500</c:v>
                </c:pt>
                <c:pt idx="3">
                  <c:v>1700</c:v>
                </c:pt>
                <c:pt idx="4">
                  <c:v>1400</c:v>
                </c:pt>
                <c:pt idx="5">
                  <c:v>1500</c:v>
                </c:pt>
              </c:numCache>
            </c:numRef>
          </c:val>
        </c:ser>
        <c:dLbls>
          <c:showVal val="1"/>
        </c:dLbls>
        <c:overlap val="-25"/>
        <c:axId val="67305856"/>
        <c:axId val="67307392"/>
      </c:barChart>
      <c:catAx>
        <c:axId val="67305856"/>
        <c:scaling>
          <c:orientation val="minMax"/>
        </c:scaling>
        <c:axPos val="b"/>
        <c:majorTickMark val="none"/>
        <c:tickLblPos val="nextTo"/>
        <c:crossAx val="67307392"/>
        <c:crosses val="autoZero"/>
        <c:auto val="1"/>
        <c:lblAlgn val="ctr"/>
        <c:lblOffset val="100"/>
      </c:catAx>
      <c:valAx>
        <c:axId val="67307392"/>
        <c:scaling>
          <c:orientation val="minMax"/>
        </c:scaling>
        <c:delete val="1"/>
        <c:axPos val="l"/>
        <c:numFmt formatCode="General" sourceLinked="1"/>
        <c:tickLblPos val="none"/>
        <c:crossAx val="67305856"/>
        <c:crosses val="autoZero"/>
        <c:crossBetween val="between"/>
      </c:valAx>
    </c:plotArea>
    <c:legend>
      <c:legendPos val="t"/>
      <c:layout/>
    </c:legend>
    <c:plotVisOnly val="1"/>
    <c:dispBlanksAs val="gap"/>
  </c:chart>
  <c:txPr>
    <a:bodyPr/>
    <a:lstStyle/>
    <a:p>
      <a:pPr>
        <a:defRPr sz="1400">
          <a:latin typeface="Garamond" pitchFamily="18" charset="0"/>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IN"/>
  <c:chart>
    <c:autoTitleDeleted val="1"/>
    <c:plotArea>
      <c:layout/>
      <c:barChart>
        <c:barDir val="col"/>
        <c:grouping val="clustered"/>
        <c:ser>
          <c:idx val="0"/>
          <c:order val="0"/>
          <c:tx>
            <c:strRef>
              <c:f>Sheet1!$A$12</c:f>
              <c:strCache>
                <c:ptCount val="1"/>
                <c:pt idx="0">
                  <c:v>Octroi/LBT</c:v>
                </c:pt>
              </c:strCache>
            </c:strRef>
          </c:tx>
          <c:cat>
            <c:strRef>
              <c:f>Sheet1!$B$1:$E$1</c:f>
              <c:strCache>
                <c:ptCount val="4"/>
                <c:pt idx="0">
                  <c:v>2010-11(Actuals)</c:v>
                </c:pt>
                <c:pt idx="1">
                  <c:v>2011-12(Actuals)</c:v>
                </c:pt>
                <c:pt idx="2">
                  <c:v>2012-13(Actuals)</c:v>
                </c:pt>
                <c:pt idx="3">
                  <c:v>2013-14 (Actuals)</c:v>
                </c:pt>
              </c:strCache>
            </c:strRef>
          </c:cat>
          <c:val>
            <c:numRef>
              <c:f>Sheet1!$B$12:$E$12</c:f>
              <c:numCache>
                <c:formatCode>General</c:formatCode>
                <c:ptCount val="4"/>
                <c:pt idx="0">
                  <c:v>900</c:v>
                </c:pt>
                <c:pt idx="1">
                  <c:v>1100</c:v>
                </c:pt>
                <c:pt idx="2">
                  <c:v>1100</c:v>
                </c:pt>
                <c:pt idx="3">
                  <c:v>1000</c:v>
                </c:pt>
              </c:numCache>
            </c:numRef>
          </c:val>
        </c:ser>
        <c:dLbls>
          <c:showVal val="1"/>
        </c:dLbls>
        <c:overlap val="-25"/>
        <c:axId val="74863744"/>
        <c:axId val="74865280"/>
      </c:barChart>
      <c:catAx>
        <c:axId val="74863744"/>
        <c:scaling>
          <c:orientation val="minMax"/>
        </c:scaling>
        <c:axPos val="b"/>
        <c:majorTickMark val="none"/>
        <c:tickLblPos val="nextTo"/>
        <c:crossAx val="74865280"/>
        <c:crosses val="autoZero"/>
        <c:auto val="1"/>
        <c:lblAlgn val="ctr"/>
        <c:lblOffset val="100"/>
      </c:catAx>
      <c:valAx>
        <c:axId val="74865280"/>
        <c:scaling>
          <c:orientation val="minMax"/>
        </c:scaling>
        <c:delete val="1"/>
        <c:axPos val="l"/>
        <c:numFmt formatCode="General" sourceLinked="1"/>
        <c:tickLblPos val="none"/>
        <c:crossAx val="74863744"/>
        <c:crosses val="autoZero"/>
        <c:crossBetween val="between"/>
      </c:valAx>
    </c:plotArea>
    <c:legend>
      <c:legendPos val="t"/>
      <c:layout/>
    </c:legend>
    <c:plotVisOnly val="1"/>
    <c:dispBlanksAs val="gap"/>
  </c:chart>
  <c:txPr>
    <a:bodyPr/>
    <a:lstStyle/>
    <a:p>
      <a:pPr>
        <a:defRPr sz="1400">
          <a:latin typeface="Garamond" pitchFamily="18" charset="0"/>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IN"/>
  <c:chart>
    <c:autoTitleDeleted val="1"/>
    <c:plotArea>
      <c:layout>
        <c:manualLayout>
          <c:layoutTarget val="inner"/>
          <c:xMode val="edge"/>
          <c:yMode val="edge"/>
          <c:x val="9.7540228460842121E-2"/>
          <c:y val="0.11101406300032798"/>
          <c:w val="0.89048818897637783"/>
          <c:h val="0.55425197081967703"/>
        </c:manualLayout>
      </c:layout>
      <c:barChart>
        <c:barDir val="col"/>
        <c:grouping val="clustered"/>
        <c:ser>
          <c:idx val="0"/>
          <c:order val="0"/>
          <c:tx>
            <c:strRef>
              <c:f>Sheet1!$A$13</c:f>
              <c:strCache>
                <c:ptCount val="1"/>
                <c:pt idx="0">
                  <c:v>Property Tax</c:v>
                </c:pt>
              </c:strCache>
            </c:strRef>
          </c:tx>
          <c:cat>
            <c:strRef>
              <c:f>Sheet1!$B$1:$E$1</c:f>
              <c:strCache>
                <c:ptCount val="4"/>
                <c:pt idx="0">
                  <c:v>2010-11(Actuals)</c:v>
                </c:pt>
                <c:pt idx="1">
                  <c:v>2011-12(Actuals)</c:v>
                </c:pt>
                <c:pt idx="2">
                  <c:v>2012-13(Actuals)</c:v>
                </c:pt>
                <c:pt idx="3">
                  <c:v>2013-14 (Actuals)</c:v>
                </c:pt>
              </c:strCache>
            </c:strRef>
          </c:cat>
          <c:val>
            <c:numRef>
              <c:f>Sheet1!$B$13:$E$13</c:f>
              <c:numCache>
                <c:formatCode>General</c:formatCode>
                <c:ptCount val="4"/>
                <c:pt idx="0">
                  <c:v>300</c:v>
                </c:pt>
                <c:pt idx="1">
                  <c:v>400</c:v>
                </c:pt>
                <c:pt idx="2">
                  <c:v>400</c:v>
                </c:pt>
                <c:pt idx="3">
                  <c:v>500</c:v>
                </c:pt>
              </c:numCache>
            </c:numRef>
          </c:val>
        </c:ser>
        <c:dLbls>
          <c:showVal val="1"/>
        </c:dLbls>
        <c:overlap val="-25"/>
        <c:axId val="74870144"/>
        <c:axId val="67359872"/>
      </c:barChart>
      <c:catAx>
        <c:axId val="74870144"/>
        <c:scaling>
          <c:orientation val="minMax"/>
        </c:scaling>
        <c:axPos val="b"/>
        <c:majorTickMark val="none"/>
        <c:tickLblPos val="nextTo"/>
        <c:crossAx val="67359872"/>
        <c:crosses val="autoZero"/>
        <c:auto val="1"/>
        <c:lblAlgn val="ctr"/>
        <c:lblOffset val="100"/>
      </c:catAx>
      <c:valAx>
        <c:axId val="67359872"/>
        <c:scaling>
          <c:orientation val="minMax"/>
        </c:scaling>
        <c:delete val="1"/>
        <c:axPos val="l"/>
        <c:numFmt formatCode="General" sourceLinked="1"/>
        <c:tickLblPos val="none"/>
        <c:crossAx val="74870144"/>
        <c:crosses val="autoZero"/>
        <c:crossBetween val="between"/>
      </c:valAx>
    </c:plotArea>
    <c:plotVisOnly val="1"/>
    <c:dispBlanksAs val="gap"/>
  </c:chart>
  <c:txPr>
    <a:bodyPr/>
    <a:lstStyle/>
    <a:p>
      <a:pPr>
        <a:defRPr sz="1400">
          <a:latin typeface="Garamond" pitchFamily="18" charset="0"/>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IN"/>
  <c:style val="7"/>
  <c:chart>
    <c:autoTitleDeleted val="1"/>
    <c:plotArea>
      <c:layout/>
      <c:barChart>
        <c:barDir val="col"/>
        <c:grouping val="clustered"/>
        <c:ser>
          <c:idx val="0"/>
          <c:order val="0"/>
          <c:tx>
            <c:strRef>
              <c:f>Sheet1!$A$13</c:f>
              <c:strCache>
                <c:ptCount val="1"/>
                <c:pt idx="0">
                  <c:v>Property Tax</c:v>
                </c:pt>
              </c:strCache>
            </c:strRef>
          </c:tx>
          <c:cat>
            <c:strRef>
              <c:f>Sheet1!$B$1:$G$1</c:f>
              <c:strCache>
                <c:ptCount val="6"/>
                <c:pt idx="0">
                  <c:v>2010-11(BE)</c:v>
                </c:pt>
                <c:pt idx="1">
                  <c:v>2011-12(BE)</c:v>
                </c:pt>
                <c:pt idx="2">
                  <c:v>2012-13(BE)</c:v>
                </c:pt>
                <c:pt idx="3">
                  <c:v>2013-14(BE)</c:v>
                </c:pt>
                <c:pt idx="4">
                  <c:v>2014-15(BE)</c:v>
                </c:pt>
                <c:pt idx="5">
                  <c:v>2015-16 (BE)</c:v>
                </c:pt>
              </c:strCache>
            </c:strRef>
          </c:cat>
          <c:val>
            <c:numRef>
              <c:f>Sheet1!$B$13:$G$13</c:f>
              <c:numCache>
                <c:formatCode>General</c:formatCode>
                <c:ptCount val="6"/>
                <c:pt idx="0">
                  <c:v>500</c:v>
                </c:pt>
                <c:pt idx="1">
                  <c:v>500</c:v>
                </c:pt>
                <c:pt idx="2">
                  <c:v>500</c:v>
                </c:pt>
                <c:pt idx="3">
                  <c:v>600</c:v>
                </c:pt>
                <c:pt idx="4">
                  <c:v>700</c:v>
                </c:pt>
                <c:pt idx="5">
                  <c:v>900</c:v>
                </c:pt>
              </c:numCache>
            </c:numRef>
          </c:val>
        </c:ser>
        <c:dLbls>
          <c:showVal val="1"/>
        </c:dLbls>
        <c:overlap val="-25"/>
        <c:axId val="74871168"/>
        <c:axId val="74872704"/>
      </c:barChart>
      <c:catAx>
        <c:axId val="74871168"/>
        <c:scaling>
          <c:orientation val="minMax"/>
        </c:scaling>
        <c:axPos val="b"/>
        <c:majorTickMark val="none"/>
        <c:tickLblPos val="nextTo"/>
        <c:crossAx val="74872704"/>
        <c:crosses val="autoZero"/>
        <c:auto val="1"/>
        <c:lblAlgn val="ctr"/>
        <c:lblOffset val="100"/>
      </c:catAx>
      <c:valAx>
        <c:axId val="74872704"/>
        <c:scaling>
          <c:orientation val="minMax"/>
        </c:scaling>
        <c:delete val="1"/>
        <c:axPos val="l"/>
        <c:numFmt formatCode="General" sourceLinked="1"/>
        <c:tickLblPos val="none"/>
        <c:crossAx val="74871168"/>
        <c:crosses val="autoZero"/>
        <c:crossBetween val="between"/>
      </c:valAx>
    </c:plotArea>
    <c:plotVisOnly val="1"/>
    <c:dispBlanksAs val="gap"/>
  </c:chart>
  <c:txPr>
    <a:bodyPr/>
    <a:lstStyle/>
    <a:p>
      <a:pPr>
        <a:defRPr sz="1400">
          <a:latin typeface="Garamond" pitchFamily="18" charset="0"/>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7656C9-26C0-4346-A1C1-AED1F9A9CAE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8699DC4-37D1-4966-9DE3-B4E2FE2A3D01}">
      <dgm:prSet phldrT="[Text]" custT="1"/>
      <dgm:spPr/>
      <dgm:t>
        <a:bodyPr/>
        <a:lstStyle/>
        <a:p>
          <a:r>
            <a:rPr lang="en-US" sz="2400" b="1" dirty="0" smtClean="0">
              <a:latin typeface="Garamond" pitchFamily="18" charset="0"/>
            </a:rPr>
            <a:t>PMC Budget</a:t>
          </a:r>
          <a:endParaRPr lang="en-US" sz="2400" b="1" dirty="0">
            <a:latin typeface="Garamond" pitchFamily="18" charset="0"/>
          </a:endParaRPr>
        </a:p>
      </dgm:t>
    </dgm:pt>
    <dgm:pt modelId="{A1350DF1-7B0A-4335-A72E-40E4472F35CB}" type="parTrans" cxnId="{784E9E19-9A7A-4900-8A59-25F6BE37704B}">
      <dgm:prSet/>
      <dgm:spPr/>
      <dgm:t>
        <a:bodyPr/>
        <a:lstStyle/>
        <a:p>
          <a:endParaRPr lang="en-US">
            <a:latin typeface="Garamond" pitchFamily="18" charset="0"/>
          </a:endParaRPr>
        </a:p>
      </dgm:t>
    </dgm:pt>
    <dgm:pt modelId="{A3AD7967-54EE-456D-A862-A05B805A687A}" type="sibTrans" cxnId="{784E9E19-9A7A-4900-8A59-25F6BE37704B}">
      <dgm:prSet/>
      <dgm:spPr/>
      <dgm:t>
        <a:bodyPr/>
        <a:lstStyle/>
        <a:p>
          <a:endParaRPr lang="en-US">
            <a:latin typeface="Garamond" pitchFamily="18" charset="0"/>
          </a:endParaRPr>
        </a:p>
      </dgm:t>
    </dgm:pt>
    <dgm:pt modelId="{95964DCE-5BB0-4520-BB75-D765A347AFCB}">
      <dgm:prSet phldrT="[Text]"/>
      <dgm:spPr/>
      <dgm:t>
        <a:bodyPr/>
        <a:lstStyle/>
        <a:p>
          <a:r>
            <a:rPr lang="en-US" b="1" dirty="0" smtClean="0">
              <a:solidFill>
                <a:schemeClr val="tx1"/>
              </a:solidFill>
              <a:latin typeface="Garamond" pitchFamily="18" charset="0"/>
            </a:rPr>
            <a:t>Revenue Income</a:t>
          </a:r>
        </a:p>
        <a:p>
          <a:r>
            <a:rPr lang="en-US" b="0" dirty="0" smtClean="0">
              <a:solidFill>
                <a:schemeClr val="tx1"/>
              </a:solidFill>
              <a:latin typeface="Garamond" pitchFamily="18" charset="0"/>
            </a:rPr>
            <a:t>Income that is recurring in nature</a:t>
          </a:r>
        </a:p>
        <a:p>
          <a:r>
            <a:rPr lang="en-US" b="0" dirty="0" smtClean="0">
              <a:solidFill>
                <a:schemeClr val="tx1"/>
              </a:solidFill>
              <a:latin typeface="Garamond" pitchFamily="18" charset="0"/>
            </a:rPr>
            <a:t>All receipts are considered as revenue incomes by PMC.</a:t>
          </a:r>
        </a:p>
        <a:p>
          <a:r>
            <a:rPr lang="en-US" b="0" dirty="0" err="1" smtClean="0">
              <a:solidFill>
                <a:schemeClr val="tx1"/>
              </a:solidFill>
              <a:latin typeface="Garamond" pitchFamily="18" charset="0"/>
            </a:rPr>
            <a:t>Eg</a:t>
          </a:r>
          <a:r>
            <a:rPr lang="en-US" b="0" dirty="0" smtClean="0">
              <a:solidFill>
                <a:schemeClr val="tx1"/>
              </a:solidFill>
              <a:latin typeface="Garamond" pitchFamily="18" charset="0"/>
            </a:rPr>
            <a:t>.  Rents, grants, fees and charges</a:t>
          </a:r>
        </a:p>
      </dgm:t>
    </dgm:pt>
    <dgm:pt modelId="{F49A915E-0C3A-4A59-BC1C-321F55D0BE54}" type="parTrans" cxnId="{AECE985C-BA1D-4B10-AFB1-61C0B13A7AE5}">
      <dgm:prSet/>
      <dgm:spPr/>
      <dgm:t>
        <a:bodyPr/>
        <a:lstStyle/>
        <a:p>
          <a:endParaRPr lang="en-US">
            <a:latin typeface="Garamond" pitchFamily="18" charset="0"/>
          </a:endParaRPr>
        </a:p>
      </dgm:t>
    </dgm:pt>
    <dgm:pt modelId="{2A715B89-C64B-4D3F-89FF-527FCB998374}" type="sibTrans" cxnId="{AECE985C-BA1D-4B10-AFB1-61C0B13A7AE5}">
      <dgm:prSet/>
      <dgm:spPr/>
      <dgm:t>
        <a:bodyPr/>
        <a:lstStyle/>
        <a:p>
          <a:endParaRPr lang="en-US">
            <a:latin typeface="Garamond" pitchFamily="18" charset="0"/>
          </a:endParaRPr>
        </a:p>
      </dgm:t>
    </dgm:pt>
    <dgm:pt modelId="{D877E0E9-895E-42C6-910C-0E532D32B106}">
      <dgm:prSet phldrT="[Text]"/>
      <dgm:spPr/>
      <dgm:t>
        <a:bodyPr/>
        <a:lstStyle/>
        <a:p>
          <a:r>
            <a:rPr lang="en-US" b="1" dirty="0" smtClean="0">
              <a:solidFill>
                <a:schemeClr val="tx1"/>
              </a:solidFill>
              <a:latin typeface="Garamond" pitchFamily="18" charset="0"/>
            </a:rPr>
            <a:t>Capital Income</a:t>
          </a:r>
        </a:p>
        <a:p>
          <a:r>
            <a:rPr lang="en-US" b="0" dirty="0" smtClean="0">
              <a:solidFill>
                <a:schemeClr val="tx1"/>
              </a:solidFill>
              <a:latin typeface="Garamond" pitchFamily="18" charset="0"/>
            </a:rPr>
            <a:t>Income that is non recurring or one time</a:t>
          </a:r>
        </a:p>
        <a:p>
          <a:r>
            <a:rPr lang="en-US" b="0" dirty="0" smtClean="0">
              <a:solidFill>
                <a:schemeClr val="tx1"/>
              </a:solidFill>
              <a:latin typeface="Garamond" pitchFamily="18" charset="0"/>
            </a:rPr>
            <a:t>PMC does not account any income as capital income</a:t>
          </a:r>
        </a:p>
        <a:p>
          <a:r>
            <a:rPr lang="en-US" b="0" dirty="0" err="1" smtClean="0">
              <a:solidFill>
                <a:schemeClr val="tx1"/>
              </a:solidFill>
              <a:latin typeface="Garamond" pitchFamily="18" charset="0"/>
            </a:rPr>
            <a:t>Eg</a:t>
          </a:r>
          <a:r>
            <a:rPr lang="en-US" b="0" dirty="0" smtClean="0">
              <a:solidFill>
                <a:schemeClr val="tx1"/>
              </a:solidFill>
              <a:latin typeface="Garamond" pitchFamily="18" charset="0"/>
            </a:rPr>
            <a:t>. Sale of land, lease of land</a:t>
          </a:r>
        </a:p>
      </dgm:t>
    </dgm:pt>
    <dgm:pt modelId="{B451668B-031D-48E3-A1E8-F8A7D60AD7A9}" type="parTrans" cxnId="{8BD61C5C-14E0-4088-9BEB-37C9A4A139A2}">
      <dgm:prSet/>
      <dgm:spPr/>
      <dgm:t>
        <a:bodyPr/>
        <a:lstStyle/>
        <a:p>
          <a:endParaRPr lang="en-US">
            <a:latin typeface="Garamond" pitchFamily="18" charset="0"/>
          </a:endParaRPr>
        </a:p>
      </dgm:t>
    </dgm:pt>
    <dgm:pt modelId="{C06E1B35-6C19-4351-9C4D-CDC78DFD28C4}" type="sibTrans" cxnId="{8BD61C5C-14E0-4088-9BEB-37C9A4A139A2}">
      <dgm:prSet/>
      <dgm:spPr/>
      <dgm:t>
        <a:bodyPr/>
        <a:lstStyle/>
        <a:p>
          <a:endParaRPr lang="en-US">
            <a:latin typeface="Garamond" pitchFamily="18" charset="0"/>
          </a:endParaRPr>
        </a:p>
      </dgm:t>
    </dgm:pt>
    <dgm:pt modelId="{D6219AD6-CACF-4069-BE07-70A9C84B3B27}">
      <dgm:prSet phldrT="[Text]"/>
      <dgm:spPr/>
      <dgm:t>
        <a:bodyPr/>
        <a:lstStyle/>
        <a:p>
          <a:r>
            <a:rPr lang="en-US" b="1" dirty="0" smtClean="0">
              <a:solidFill>
                <a:schemeClr val="tx1"/>
              </a:solidFill>
              <a:latin typeface="Garamond" pitchFamily="18" charset="0"/>
            </a:rPr>
            <a:t>Revenue Expenditure</a:t>
          </a:r>
        </a:p>
        <a:p>
          <a:r>
            <a:rPr lang="en-US" b="0" dirty="0" smtClean="0">
              <a:solidFill>
                <a:schemeClr val="tx1"/>
              </a:solidFill>
              <a:latin typeface="Garamond" pitchFamily="18" charset="0"/>
            </a:rPr>
            <a:t>Expenditure that is recurring</a:t>
          </a:r>
        </a:p>
        <a:p>
          <a:r>
            <a:rPr lang="en-US" b="0" dirty="0" err="1" smtClean="0">
              <a:solidFill>
                <a:schemeClr val="tx1"/>
              </a:solidFill>
              <a:latin typeface="Garamond" pitchFamily="18" charset="0"/>
            </a:rPr>
            <a:t>Eg</a:t>
          </a:r>
          <a:r>
            <a:rPr lang="en-US" b="0" dirty="0" smtClean="0">
              <a:solidFill>
                <a:schemeClr val="tx1"/>
              </a:solidFill>
              <a:latin typeface="Garamond" pitchFamily="18" charset="0"/>
            </a:rPr>
            <a:t>. Salaries, O&amp;M</a:t>
          </a:r>
        </a:p>
        <a:p>
          <a:endParaRPr lang="en-US" dirty="0">
            <a:latin typeface="Garamond" pitchFamily="18" charset="0"/>
          </a:endParaRPr>
        </a:p>
      </dgm:t>
    </dgm:pt>
    <dgm:pt modelId="{FD9A6272-32C9-4710-AF0F-45DCB9AEC7F6}" type="parTrans" cxnId="{09975AEA-8E6A-43C4-9D67-9A5033A6F802}">
      <dgm:prSet/>
      <dgm:spPr/>
      <dgm:t>
        <a:bodyPr/>
        <a:lstStyle/>
        <a:p>
          <a:endParaRPr lang="en-US">
            <a:latin typeface="Garamond" pitchFamily="18" charset="0"/>
          </a:endParaRPr>
        </a:p>
      </dgm:t>
    </dgm:pt>
    <dgm:pt modelId="{AF596C82-F878-4F32-9B4D-02FC7779437C}" type="sibTrans" cxnId="{09975AEA-8E6A-43C4-9D67-9A5033A6F802}">
      <dgm:prSet/>
      <dgm:spPr/>
      <dgm:t>
        <a:bodyPr/>
        <a:lstStyle/>
        <a:p>
          <a:endParaRPr lang="en-US">
            <a:latin typeface="Garamond" pitchFamily="18" charset="0"/>
          </a:endParaRPr>
        </a:p>
      </dgm:t>
    </dgm:pt>
    <dgm:pt modelId="{C9E00154-C22C-423B-98AA-0680CF1AE459}">
      <dgm:prSet phldrT="[Text]"/>
      <dgm:spPr/>
      <dgm:t>
        <a:bodyPr/>
        <a:lstStyle/>
        <a:p>
          <a:r>
            <a:rPr lang="en-US" b="1" dirty="0" smtClean="0">
              <a:solidFill>
                <a:schemeClr val="tx1"/>
              </a:solidFill>
              <a:latin typeface="Garamond" pitchFamily="18" charset="0"/>
            </a:rPr>
            <a:t>Capital Expenditure</a:t>
          </a:r>
        </a:p>
        <a:p>
          <a:r>
            <a:rPr lang="en-US" b="0" dirty="0" smtClean="0">
              <a:solidFill>
                <a:schemeClr val="tx1"/>
              </a:solidFill>
              <a:latin typeface="Garamond" pitchFamily="18" charset="0"/>
            </a:rPr>
            <a:t>Expenditure that is non recurring and massive in terms of amount.</a:t>
          </a:r>
        </a:p>
        <a:p>
          <a:r>
            <a:rPr lang="en-US" b="0" dirty="0" err="1" smtClean="0">
              <a:solidFill>
                <a:schemeClr val="tx1"/>
              </a:solidFill>
              <a:latin typeface="Garamond" pitchFamily="18" charset="0"/>
            </a:rPr>
            <a:t>Eg</a:t>
          </a:r>
          <a:r>
            <a:rPr lang="en-US" b="0" dirty="0" smtClean="0">
              <a:solidFill>
                <a:schemeClr val="tx1"/>
              </a:solidFill>
              <a:latin typeface="Garamond" pitchFamily="18" charset="0"/>
            </a:rPr>
            <a:t>. Acquisition of land, purchase of real estate, construction of buildings.</a:t>
          </a:r>
        </a:p>
      </dgm:t>
    </dgm:pt>
    <dgm:pt modelId="{562E96C4-33D2-4E5F-9BA4-74EA13AE453D}" type="parTrans" cxnId="{35E953EC-8DD8-41A2-BA77-6DD598DA7183}">
      <dgm:prSet/>
      <dgm:spPr/>
      <dgm:t>
        <a:bodyPr/>
        <a:lstStyle/>
        <a:p>
          <a:endParaRPr lang="en-US">
            <a:latin typeface="Garamond" pitchFamily="18" charset="0"/>
          </a:endParaRPr>
        </a:p>
      </dgm:t>
    </dgm:pt>
    <dgm:pt modelId="{3E9B3E9C-A304-4780-A6A0-C9378304762C}" type="sibTrans" cxnId="{35E953EC-8DD8-41A2-BA77-6DD598DA7183}">
      <dgm:prSet/>
      <dgm:spPr/>
      <dgm:t>
        <a:bodyPr/>
        <a:lstStyle/>
        <a:p>
          <a:endParaRPr lang="en-US">
            <a:latin typeface="Garamond" pitchFamily="18" charset="0"/>
          </a:endParaRPr>
        </a:p>
      </dgm:t>
    </dgm:pt>
    <dgm:pt modelId="{B0C41DAE-0571-4049-A8B9-3586435506BF}" type="pres">
      <dgm:prSet presAssocID="{077656C9-26C0-4346-A1C1-AED1F9A9CAE0}" presName="diagram" presStyleCnt="0">
        <dgm:presLayoutVars>
          <dgm:chMax val="1"/>
          <dgm:dir/>
          <dgm:animLvl val="ctr"/>
          <dgm:resizeHandles val="exact"/>
        </dgm:presLayoutVars>
      </dgm:prSet>
      <dgm:spPr/>
      <dgm:t>
        <a:bodyPr/>
        <a:lstStyle/>
        <a:p>
          <a:endParaRPr lang="en-GB"/>
        </a:p>
      </dgm:t>
    </dgm:pt>
    <dgm:pt modelId="{4F107796-3889-4A3F-962A-3901B21D9466}" type="pres">
      <dgm:prSet presAssocID="{077656C9-26C0-4346-A1C1-AED1F9A9CAE0}" presName="matrix" presStyleCnt="0"/>
      <dgm:spPr/>
    </dgm:pt>
    <dgm:pt modelId="{6507125A-F7B0-4B6D-B85F-28536E14D44A}" type="pres">
      <dgm:prSet presAssocID="{077656C9-26C0-4346-A1C1-AED1F9A9CAE0}" presName="tile1" presStyleLbl="node1" presStyleIdx="0" presStyleCnt="4"/>
      <dgm:spPr/>
      <dgm:t>
        <a:bodyPr/>
        <a:lstStyle/>
        <a:p>
          <a:endParaRPr lang="en-US"/>
        </a:p>
      </dgm:t>
    </dgm:pt>
    <dgm:pt modelId="{F691C687-C0FC-4AB5-9BCE-8F4AE0466DFD}" type="pres">
      <dgm:prSet presAssocID="{077656C9-26C0-4346-A1C1-AED1F9A9CAE0}" presName="tile1text" presStyleLbl="node1" presStyleIdx="0" presStyleCnt="4">
        <dgm:presLayoutVars>
          <dgm:chMax val="0"/>
          <dgm:chPref val="0"/>
          <dgm:bulletEnabled val="1"/>
        </dgm:presLayoutVars>
      </dgm:prSet>
      <dgm:spPr/>
      <dgm:t>
        <a:bodyPr/>
        <a:lstStyle/>
        <a:p>
          <a:endParaRPr lang="en-US"/>
        </a:p>
      </dgm:t>
    </dgm:pt>
    <dgm:pt modelId="{A6F5EA76-C268-48F3-8828-15A8E2332F38}" type="pres">
      <dgm:prSet presAssocID="{077656C9-26C0-4346-A1C1-AED1F9A9CAE0}" presName="tile2" presStyleLbl="node1" presStyleIdx="1" presStyleCnt="4"/>
      <dgm:spPr/>
      <dgm:t>
        <a:bodyPr/>
        <a:lstStyle/>
        <a:p>
          <a:endParaRPr lang="en-US"/>
        </a:p>
      </dgm:t>
    </dgm:pt>
    <dgm:pt modelId="{A8ABD958-37D4-43E3-AB23-35E7905C2CA4}" type="pres">
      <dgm:prSet presAssocID="{077656C9-26C0-4346-A1C1-AED1F9A9CAE0}" presName="tile2text" presStyleLbl="node1" presStyleIdx="1" presStyleCnt="4">
        <dgm:presLayoutVars>
          <dgm:chMax val="0"/>
          <dgm:chPref val="0"/>
          <dgm:bulletEnabled val="1"/>
        </dgm:presLayoutVars>
      </dgm:prSet>
      <dgm:spPr/>
      <dgm:t>
        <a:bodyPr/>
        <a:lstStyle/>
        <a:p>
          <a:endParaRPr lang="en-US"/>
        </a:p>
      </dgm:t>
    </dgm:pt>
    <dgm:pt modelId="{8283A250-563C-4684-A87C-7AA955AE92F1}" type="pres">
      <dgm:prSet presAssocID="{077656C9-26C0-4346-A1C1-AED1F9A9CAE0}" presName="tile3" presStyleLbl="node1" presStyleIdx="2" presStyleCnt="4" custLinFactNeighborY="578"/>
      <dgm:spPr/>
      <dgm:t>
        <a:bodyPr/>
        <a:lstStyle/>
        <a:p>
          <a:endParaRPr lang="en-US"/>
        </a:p>
      </dgm:t>
    </dgm:pt>
    <dgm:pt modelId="{218BCF87-40CD-4112-9032-6343B5DE75E3}" type="pres">
      <dgm:prSet presAssocID="{077656C9-26C0-4346-A1C1-AED1F9A9CAE0}" presName="tile3text" presStyleLbl="node1" presStyleIdx="2" presStyleCnt="4">
        <dgm:presLayoutVars>
          <dgm:chMax val="0"/>
          <dgm:chPref val="0"/>
          <dgm:bulletEnabled val="1"/>
        </dgm:presLayoutVars>
      </dgm:prSet>
      <dgm:spPr/>
      <dgm:t>
        <a:bodyPr/>
        <a:lstStyle/>
        <a:p>
          <a:endParaRPr lang="en-US"/>
        </a:p>
      </dgm:t>
    </dgm:pt>
    <dgm:pt modelId="{2C73F473-F639-4E89-8216-3C409A66C56F}" type="pres">
      <dgm:prSet presAssocID="{077656C9-26C0-4346-A1C1-AED1F9A9CAE0}" presName="tile4" presStyleLbl="node1" presStyleIdx="3" presStyleCnt="4"/>
      <dgm:spPr/>
      <dgm:t>
        <a:bodyPr/>
        <a:lstStyle/>
        <a:p>
          <a:endParaRPr lang="en-US"/>
        </a:p>
      </dgm:t>
    </dgm:pt>
    <dgm:pt modelId="{FE766E0D-510E-4290-8785-DAFBAA1A0A51}" type="pres">
      <dgm:prSet presAssocID="{077656C9-26C0-4346-A1C1-AED1F9A9CAE0}" presName="tile4text" presStyleLbl="node1" presStyleIdx="3" presStyleCnt="4">
        <dgm:presLayoutVars>
          <dgm:chMax val="0"/>
          <dgm:chPref val="0"/>
          <dgm:bulletEnabled val="1"/>
        </dgm:presLayoutVars>
      </dgm:prSet>
      <dgm:spPr/>
      <dgm:t>
        <a:bodyPr/>
        <a:lstStyle/>
        <a:p>
          <a:endParaRPr lang="en-US"/>
        </a:p>
      </dgm:t>
    </dgm:pt>
    <dgm:pt modelId="{9C2A0DFF-D7E9-4D78-8E4C-691C9CD0B795}" type="pres">
      <dgm:prSet presAssocID="{077656C9-26C0-4346-A1C1-AED1F9A9CAE0}" presName="centerTile" presStyleLbl="fgShp" presStyleIdx="0" presStyleCnt="1">
        <dgm:presLayoutVars>
          <dgm:chMax val="0"/>
          <dgm:chPref val="0"/>
        </dgm:presLayoutVars>
      </dgm:prSet>
      <dgm:spPr/>
      <dgm:t>
        <a:bodyPr/>
        <a:lstStyle/>
        <a:p>
          <a:endParaRPr lang="en-GB"/>
        </a:p>
      </dgm:t>
    </dgm:pt>
  </dgm:ptLst>
  <dgm:cxnLst>
    <dgm:cxn modelId="{F60B2413-D565-4F6D-8052-22227F99A13F}" type="presOf" srcId="{D877E0E9-895E-42C6-910C-0E532D32B106}" destId="{A6F5EA76-C268-48F3-8828-15A8E2332F38}" srcOrd="0" destOrd="0" presId="urn:microsoft.com/office/officeart/2005/8/layout/matrix1"/>
    <dgm:cxn modelId="{A777CDEC-A6F1-46AF-897B-F1AD2CDA9220}" type="presOf" srcId="{D6219AD6-CACF-4069-BE07-70A9C84B3B27}" destId="{8283A250-563C-4684-A87C-7AA955AE92F1}" srcOrd="0" destOrd="0" presId="urn:microsoft.com/office/officeart/2005/8/layout/matrix1"/>
    <dgm:cxn modelId="{C4E05CCA-E879-4D10-95B9-C59CE85AFEC3}" type="presOf" srcId="{95964DCE-5BB0-4520-BB75-D765A347AFCB}" destId="{6507125A-F7B0-4B6D-B85F-28536E14D44A}" srcOrd="0" destOrd="0" presId="urn:microsoft.com/office/officeart/2005/8/layout/matrix1"/>
    <dgm:cxn modelId="{784E9E19-9A7A-4900-8A59-25F6BE37704B}" srcId="{077656C9-26C0-4346-A1C1-AED1F9A9CAE0}" destId="{78699DC4-37D1-4966-9DE3-B4E2FE2A3D01}" srcOrd="0" destOrd="0" parTransId="{A1350DF1-7B0A-4335-A72E-40E4472F35CB}" sibTransId="{A3AD7967-54EE-456D-A862-A05B805A687A}"/>
    <dgm:cxn modelId="{8BD61C5C-14E0-4088-9BEB-37C9A4A139A2}" srcId="{78699DC4-37D1-4966-9DE3-B4E2FE2A3D01}" destId="{D877E0E9-895E-42C6-910C-0E532D32B106}" srcOrd="1" destOrd="0" parTransId="{B451668B-031D-48E3-A1E8-F8A7D60AD7A9}" sibTransId="{C06E1B35-6C19-4351-9C4D-CDC78DFD28C4}"/>
    <dgm:cxn modelId="{A1B5A6E3-593D-41B5-83E1-F59C8FBAFA56}" type="presOf" srcId="{95964DCE-5BB0-4520-BB75-D765A347AFCB}" destId="{F691C687-C0FC-4AB5-9BCE-8F4AE0466DFD}" srcOrd="1" destOrd="0" presId="urn:microsoft.com/office/officeart/2005/8/layout/matrix1"/>
    <dgm:cxn modelId="{CB827A8C-DD95-4B59-AA57-ABE893488AF0}" type="presOf" srcId="{78699DC4-37D1-4966-9DE3-B4E2FE2A3D01}" destId="{9C2A0DFF-D7E9-4D78-8E4C-691C9CD0B795}" srcOrd="0" destOrd="0" presId="urn:microsoft.com/office/officeart/2005/8/layout/matrix1"/>
    <dgm:cxn modelId="{09975AEA-8E6A-43C4-9D67-9A5033A6F802}" srcId="{78699DC4-37D1-4966-9DE3-B4E2FE2A3D01}" destId="{D6219AD6-CACF-4069-BE07-70A9C84B3B27}" srcOrd="2" destOrd="0" parTransId="{FD9A6272-32C9-4710-AF0F-45DCB9AEC7F6}" sibTransId="{AF596C82-F878-4F32-9B4D-02FC7779437C}"/>
    <dgm:cxn modelId="{AECE985C-BA1D-4B10-AFB1-61C0B13A7AE5}" srcId="{78699DC4-37D1-4966-9DE3-B4E2FE2A3D01}" destId="{95964DCE-5BB0-4520-BB75-D765A347AFCB}" srcOrd="0" destOrd="0" parTransId="{F49A915E-0C3A-4A59-BC1C-321F55D0BE54}" sibTransId="{2A715B89-C64B-4D3F-89FF-527FCB998374}"/>
    <dgm:cxn modelId="{47BE1EAF-50B2-4797-B92C-24F1F9BED86E}" type="presOf" srcId="{C9E00154-C22C-423B-98AA-0680CF1AE459}" destId="{FE766E0D-510E-4290-8785-DAFBAA1A0A51}" srcOrd="1" destOrd="0" presId="urn:microsoft.com/office/officeart/2005/8/layout/matrix1"/>
    <dgm:cxn modelId="{6C5650DB-F8F3-4958-8C6E-D52B59DCDB0B}" type="presOf" srcId="{C9E00154-C22C-423B-98AA-0680CF1AE459}" destId="{2C73F473-F639-4E89-8216-3C409A66C56F}" srcOrd="0" destOrd="0" presId="urn:microsoft.com/office/officeart/2005/8/layout/matrix1"/>
    <dgm:cxn modelId="{AE22FC90-1E04-443D-955F-45939B87633A}" type="presOf" srcId="{077656C9-26C0-4346-A1C1-AED1F9A9CAE0}" destId="{B0C41DAE-0571-4049-A8B9-3586435506BF}" srcOrd="0" destOrd="0" presId="urn:microsoft.com/office/officeart/2005/8/layout/matrix1"/>
    <dgm:cxn modelId="{AF657264-94B0-470F-9A11-75FD1C552F30}" type="presOf" srcId="{D6219AD6-CACF-4069-BE07-70A9C84B3B27}" destId="{218BCF87-40CD-4112-9032-6343B5DE75E3}" srcOrd="1" destOrd="0" presId="urn:microsoft.com/office/officeart/2005/8/layout/matrix1"/>
    <dgm:cxn modelId="{425B05A4-E065-4960-9CDA-1032FC75C7DC}" type="presOf" srcId="{D877E0E9-895E-42C6-910C-0E532D32B106}" destId="{A8ABD958-37D4-43E3-AB23-35E7905C2CA4}" srcOrd="1" destOrd="0" presId="urn:microsoft.com/office/officeart/2005/8/layout/matrix1"/>
    <dgm:cxn modelId="{35E953EC-8DD8-41A2-BA77-6DD598DA7183}" srcId="{78699DC4-37D1-4966-9DE3-B4E2FE2A3D01}" destId="{C9E00154-C22C-423B-98AA-0680CF1AE459}" srcOrd="3" destOrd="0" parTransId="{562E96C4-33D2-4E5F-9BA4-74EA13AE453D}" sibTransId="{3E9B3E9C-A304-4780-A6A0-C9378304762C}"/>
    <dgm:cxn modelId="{7884E34B-B57E-4C9A-BFDE-41E53EA3C974}" type="presParOf" srcId="{B0C41DAE-0571-4049-A8B9-3586435506BF}" destId="{4F107796-3889-4A3F-962A-3901B21D9466}" srcOrd="0" destOrd="0" presId="urn:microsoft.com/office/officeart/2005/8/layout/matrix1"/>
    <dgm:cxn modelId="{A57FF48A-04D0-4861-AD62-D8586D0E7169}" type="presParOf" srcId="{4F107796-3889-4A3F-962A-3901B21D9466}" destId="{6507125A-F7B0-4B6D-B85F-28536E14D44A}" srcOrd="0" destOrd="0" presId="urn:microsoft.com/office/officeart/2005/8/layout/matrix1"/>
    <dgm:cxn modelId="{6FD5F41A-0356-4388-981F-2FAEACF7F227}" type="presParOf" srcId="{4F107796-3889-4A3F-962A-3901B21D9466}" destId="{F691C687-C0FC-4AB5-9BCE-8F4AE0466DFD}" srcOrd="1" destOrd="0" presId="urn:microsoft.com/office/officeart/2005/8/layout/matrix1"/>
    <dgm:cxn modelId="{8DB28D05-C1AA-4F1E-92DC-CB44EA79E6CD}" type="presParOf" srcId="{4F107796-3889-4A3F-962A-3901B21D9466}" destId="{A6F5EA76-C268-48F3-8828-15A8E2332F38}" srcOrd="2" destOrd="0" presId="urn:microsoft.com/office/officeart/2005/8/layout/matrix1"/>
    <dgm:cxn modelId="{4971EB0F-68B9-4D52-B59A-4A366CA02785}" type="presParOf" srcId="{4F107796-3889-4A3F-962A-3901B21D9466}" destId="{A8ABD958-37D4-43E3-AB23-35E7905C2CA4}" srcOrd="3" destOrd="0" presId="urn:microsoft.com/office/officeart/2005/8/layout/matrix1"/>
    <dgm:cxn modelId="{A23FA054-FCC6-4CAD-98DD-F861F3F7381B}" type="presParOf" srcId="{4F107796-3889-4A3F-962A-3901B21D9466}" destId="{8283A250-563C-4684-A87C-7AA955AE92F1}" srcOrd="4" destOrd="0" presId="urn:microsoft.com/office/officeart/2005/8/layout/matrix1"/>
    <dgm:cxn modelId="{C90422F4-B942-49D1-9F3C-1E152A390A0E}" type="presParOf" srcId="{4F107796-3889-4A3F-962A-3901B21D9466}" destId="{218BCF87-40CD-4112-9032-6343B5DE75E3}" srcOrd="5" destOrd="0" presId="urn:microsoft.com/office/officeart/2005/8/layout/matrix1"/>
    <dgm:cxn modelId="{9764FA95-06BF-4E4D-B616-F9A3C7B334DB}" type="presParOf" srcId="{4F107796-3889-4A3F-962A-3901B21D9466}" destId="{2C73F473-F639-4E89-8216-3C409A66C56F}" srcOrd="6" destOrd="0" presId="urn:microsoft.com/office/officeart/2005/8/layout/matrix1"/>
    <dgm:cxn modelId="{91C69234-B122-41A5-AA78-1A814FB88DD9}" type="presParOf" srcId="{4F107796-3889-4A3F-962A-3901B21D9466}" destId="{FE766E0D-510E-4290-8785-DAFBAA1A0A51}" srcOrd="7" destOrd="0" presId="urn:microsoft.com/office/officeart/2005/8/layout/matrix1"/>
    <dgm:cxn modelId="{D19C681C-EC31-4A18-A76E-8E1A07D08EF7}" type="presParOf" srcId="{B0C41DAE-0571-4049-A8B9-3586435506BF}" destId="{9C2A0DFF-D7E9-4D78-8E4C-691C9CD0B795}"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5E63B3-2E62-427E-913B-E3A3A0C5C026}" type="doc">
      <dgm:prSet loTypeId="urn:microsoft.com/office/officeart/2008/layout/LinedList" loCatId="list" qsTypeId="urn:microsoft.com/office/officeart/2005/8/quickstyle/simple1" qsCatId="simple" csTypeId="urn:microsoft.com/office/officeart/2005/8/colors/colorful1#1" csCatId="colorful" phldr="1"/>
      <dgm:spPr/>
      <dgm:t>
        <a:bodyPr/>
        <a:lstStyle/>
        <a:p>
          <a:endParaRPr lang="en-IN"/>
        </a:p>
      </dgm:t>
    </dgm:pt>
    <dgm:pt modelId="{709D85A2-4C85-460A-8D60-2D49BC6D9154}">
      <dgm:prSet phldrT="[Text]" custT="1"/>
      <dgm:spPr/>
      <dgm:t>
        <a:bodyPr/>
        <a:lstStyle/>
        <a:p>
          <a:r>
            <a:rPr lang="en-US" sz="1400" b="1" i="1" dirty="0" smtClean="0">
              <a:latin typeface="Garamond" pitchFamily="18" charset="0"/>
            </a:rPr>
            <a:t>Fiscal Responsibility</a:t>
          </a:r>
          <a:endParaRPr lang="en-IN" sz="1400" b="1" dirty="0">
            <a:latin typeface="Garamond" pitchFamily="18" charset="0"/>
          </a:endParaRPr>
        </a:p>
      </dgm:t>
    </dgm:pt>
    <dgm:pt modelId="{40A93AFE-D4E6-49A5-B7BB-6931EC688DAD}" type="parTrans" cxnId="{EE055100-EEFC-4900-B8BC-FFA4781663D4}">
      <dgm:prSet/>
      <dgm:spPr/>
      <dgm:t>
        <a:bodyPr/>
        <a:lstStyle/>
        <a:p>
          <a:endParaRPr lang="en-IN" sz="1400">
            <a:latin typeface="Garamond" pitchFamily="18" charset="0"/>
          </a:endParaRPr>
        </a:p>
      </dgm:t>
    </dgm:pt>
    <dgm:pt modelId="{F503F4F3-271B-4428-B11A-B87A9E49ED0C}" type="sibTrans" cxnId="{EE055100-EEFC-4900-B8BC-FFA4781663D4}">
      <dgm:prSet/>
      <dgm:spPr/>
      <dgm:t>
        <a:bodyPr/>
        <a:lstStyle/>
        <a:p>
          <a:endParaRPr lang="en-IN" sz="1400">
            <a:latin typeface="Garamond" pitchFamily="18" charset="0"/>
          </a:endParaRPr>
        </a:p>
      </dgm:t>
    </dgm:pt>
    <dgm:pt modelId="{03BC08AD-C7FF-4ECB-9602-C9DDED999AFD}">
      <dgm:prSet phldrT="[Text]" custT="1"/>
      <dgm:spPr/>
      <dgm:t>
        <a:bodyPr/>
        <a:lstStyle/>
        <a:p>
          <a:r>
            <a:rPr lang="en-US" sz="1400" b="0" dirty="0" smtClean="0">
              <a:latin typeface="Garamond" pitchFamily="18" charset="0"/>
            </a:rPr>
            <a:t>Medium Term Fiscal Plan</a:t>
          </a:r>
          <a:endParaRPr lang="en-IN" sz="1400" dirty="0">
            <a:latin typeface="Garamond" pitchFamily="18" charset="0"/>
          </a:endParaRPr>
        </a:p>
      </dgm:t>
    </dgm:pt>
    <dgm:pt modelId="{03C25BEA-18B1-4B13-BD51-1A478127AC7C}" type="parTrans" cxnId="{1A50C7EE-A96F-40AD-8A2C-A162B4DC96AA}">
      <dgm:prSet/>
      <dgm:spPr/>
      <dgm:t>
        <a:bodyPr/>
        <a:lstStyle/>
        <a:p>
          <a:endParaRPr lang="en-IN" sz="1400">
            <a:latin typeface="Garamond" pitchFamily="18" charset="0"/>
          </a:endParaRPr>
        </a:p>
      </dgm:t>
    </dgm:pt>
    <dgm:pt modelId="{1D3AFEA5-1107-4FDB-B116-819C8F9684D4}" type="sibTrans" cxnId="{1A50C7EE-A96F-40AD-8A2C-A162B4DC96AA}">
      <dgm:prSet/>
      <dgm:spPr/>
      <dgm:t>
        <a:bodyPr/>
        <a:lstStyle/>
        <a:p>
          <a:endParaRPr lang="en-IN" sz="1400">
            <a:latin typeface="Garamond" pitchFamily="18" charset="0"/>
          </a:endParaRPr>
        </a:p>
      </dgm:t>
    </dgm:pt>
    <dgm:pt modelId="{C744C663-A78A-424A-86E3-C1741CF869F1}">
      <dgm:prSet phldrT="[Text]" custT="1"/>
      <dgm:spPr/>
      <dgm:t>
        <a:bodyPr/>
        <a:lstStyle/>
        <a:p>
          <a:r>
            <a:rPr lang="en-US" sz="1400" b="1" i="1" dirty="0" smtClean="0">
              <a:latin typeface="Garamond" pitchFamily="18" charset="0"/>
            </a:rPr>
            <a:t>Fiscal </a:t>
          </a:r>
          <a:r>
            <a:rPr lang="en-US" sz="1400" b="1" i="1" dirty="0" err="1" smtClean="0">
              <a:latin typeface="Garamond" pitchFamily="18" charset="0"/>
            </a:rPr>
            <a:t>Decentralisation</a:t>
          </a:r>
          <a:endParaRPr lang="en-IN" sz="1400" b="1" dirty="0">
            <a:latin typeface="Garamond" pitchFamily="18" charset="0"/>
          </a:endParaRPr>
        </a:p>
      </dgm:t>
    </dgm:pt>
    <dgm:pt modelId="{7591C06C-7E2E-44A8-B2A9-B1E427A79197}" type="parTrans" cxnId="{3CA19493-F476-4F80-8263-0763CB4C5BFF}">
      <dgm:prSet/>
      <dgm:spPr/>
      <dgm:t>
        <a:bodyPr/>
        <a:lstStyle/>
        <a:p>
          <a:endParaRPr lang="en-IN" sz="1400">
            <a:latin typeface="Garamond" pitchFamily="18" charset="0"/>
          </a:endParaRPr>
        </a:p>
      </dgm:t>
    </dgm:pt>
    <dgm:pt modelId="{E9EEF2AD-E7FF-4428-8C09-3B1A13323CA2}" type="sibTrans" cxnId="{3CA19493-F476-4F80-8263-0763CB4C5BFF}">
      <dgm:prSet/>
      <dgm:spPr/>
      <dgm:t>
        <a:bodyPr/>
        <a:lstStyle/>
        <a:p>
          <a:endParaRPr lang="en-IN" sz="1400">
            <a:latin typeface="Garamond" pitchFamily="18" charset="0"/>
          </a:endParaRPr>
        </a:p>
      </dgm:t>
    </dgm:pt>
    <dgm:pt modelId="{DC942D8C-D426-495F-A79D-5DE14E15A44A}">
      <dgm:prSet phldrT="[Text]" custT="1"/>
      <dgm:spPr/>
      <dgm:t>
        <a:bodyPr/>
        <a:lstStyle/>
        <a:p>
          <a:r>
            <a:rPr lang="en-US" sz="1400" dirty="0" smtClean="0">
              <a:latin typeface="Garamond" pitchFamily="18" charset="0"/>
            </a:rPr>
            <a:t>Own Revenues</a:t>
          </a:r>
          <a:endParaRPr lang="en-IN" sz="1400" dirty="0">
            <a:latin typeface="Garamond" pitchFamily="18" charset="0"/>
          </a:endParaRPr>
        </a:p>
      </dgm:t>
    </dgm:pt>
    <dgm:pt modelId="{E9A9158C-D5E4-4D21-B3D8-8BDE7D2CA9F9}" type="parTrans" cxnId="{73972AC0-9A63-4165-812B-39A2BAFD12BD}">
      <dgm:prSet/>
      <dgm:spPr/>
      <dgm:t>
        <a:bodyPr/>
        <a:lstStyle/>
        <a:p>
          <a:endParaRPr lang="en-IN" sz="1400">
            <a:latin typeface="Garamond" pitchFamily="18" charset="0"/>
          </a:endParaRPr>
        </a:p>
      </dgm:t>
    </dgm:pt>
    <dgm:pt modelId="{43DBEFDD-39BB-48D7-871B-6AB5485FB9AC}" type="sibTrans" cxnId="{73972AC0-9A63-4165-812B-39A2BAFD12BD}">
      <dgm:prSet/>
      <dgm:spPr/>
      <dgm:t>
        <a:bodyPr/>
        <a:lstStyle/>
        <a:p>
          <a:endParaRPr lang="en-IN" sz="1400">
            <a:latin typeface="Garamond" pitchFamily="18" charset="0"/>
          </a:endParaRPr>
        </a:p>
      </dgm:t>
    </dgm:pt>
    <dgm:pt modelId="{833CF609-B2FB-42CB-9872-0CC1103CA710}">
      <dgm:prSet custT="1"/>
      <dgm:spPr/>
      <dgm:t>
        <a:bodyPr/>
        <a:lstStyle/>
        <a:p>
          <a:r>
            <a:rPr lang="en-US" sz="1400" smtClean="0">
              <a:latin typeface="Garamond" pitchFamily="18" charset="0"/>
            </a:rPr>
            <a:t>Audited Financial Statements</a:t>
          </a:r>
          <a:endParaRPr lang="en-US" sz="1400" dirty="0" smtClean="0">
            <a:latin typeface="Garamond" pitchFamily="18" charset="0"/>
          </a:endParaRPr>
        </a:p>
      </dgm:t>
    </dgm:pt>
    <dgm:pt modelId="{D6750D24-A138-4349-9DB1-040D512DAF7E}" type="parTrans" cxnId="{6C0BBEFA-458B-4FCD-9CB0-60215D4BC8D5}">
      <dgm:prSet/>
      <dgm:spPr/>
      <dgm:t>
        <a:bodyPr/>
        <a:lstStyle/>
        <a:p>
          <a:endParaRPr lang="en-IN" sz="1400">
            <a:latin typeface="Garamond" pitchFamily="18" charset="0"/>
          </a:endParaRPr>
        </a:p>
      </dgm:t>
    </dgm:pt>
    <dgm:pt modelId="{E8DA99A6-563E-44BF-8AC7-C4EBE442201D}" type="sibTrans" cxnId="{6C0BBEFA-458B-4FCD-9CB0-60215D4BC8D5}">
      <dgm:prSet/>
      <dgm:spPr/>
      <dgm:t>
        <a:bodyPr/>
        <a:lstStyle/>
        <a:p>
          <a:endParaRPr lang="en-IN" sz="1400">
            <a:latin typeface="Garamond" pitchFamily="18" charset="0"/>
          </a:endParaRPr>
        </a:p>
      </dgm:t>
    </dgm:pt>
    <dgm:pt modelId="{B81CB09C-EB3B-48A3-8D2F-F4993277FF28}">
      <dgm:prSet custT="1"/>
      <dgm:spPr/>
      <dgm:t>
        <a:bodyPr/>
        <a:lstStyle/>
        <a:p>
          <a:r>
            <a:rPr lang="en-US" sz="1400" smtClean="0">
              <a:latin typeface="Garamond" pitchFamily="18" charset="0"/>
            </a:rPr>
            <a:t>Land-based financing</a:t>
          </a:r>
          <a:endParaRPr lang="en-US" sz="1400" dirty="0" smtClean="0">
            <a:latin typeface="Garamond" pitchFamily="18" charset="0"/>
          </a:endParaRPr>
        </a:p>
      </dgm:t>
    </dgm:pt>
    <dgm:pt modelId="{DF018AD8-2167-4241-86A0-97BE3FF49306}" type="parTrans" cxnId="{58034D0A-1452-407B-A3B2-DD44B8EFAF1E}">
      <dgm:prSet/>
      <dgm:spPr/>
      <dgm:t>
        <a:bodyPr/>
        <a:lstStyle/>
        <a:p>
          <a:endParaRPr lang="en-IN" sz="1400">
            <a:latin typeface="Garamond" pitchFamily="18" charset="0"/>
          </a:endParaRPr>
        </a:p>
      </dgm:t>
    </dgm:pt>
    <dgm:pt modelId="{FD314882-3E5D-4590-9643-54B1E92BA33C}" type="sibTrans" cxnId="{58034D0A-1452-407B-A3B2-DD44B8EFAF1E}">
      <dgm:prSet/>
      <dgm:spPr/>
      <dgm:t>
        <a:bodyPr/>
        <a:lstStyle/>
        <a:p>
          <a:endParaRPr lang="en-IN" sz="1400">
            <a:latin typeface="Garamond" pitchFamily="18" charset="0"/>
          </a:endParaRPr>
        </a:p>
      </dgm:t>
    </dgm:pt>
    <dgm:pt modelId="{B2308376-9BED-4E19-B7B2-2DB8D91398B2}">
      <dgm:prSet custT="1"/>
      <dgm:spPr/>
      <dgm:t>
        <a:bodyPr/>
        <a:lstStyle/>
        <a:p>
          <a:r>
            <a:rPr lang="en-US" sz="1400" smtClean="0">
              <a:latin typeface="Garamond" pitchFamily="18" charset="0"/>
            </a:rPr>
            <a:t>Profession tax</a:t>
          </a:r>
          <a:endParaRPr lang="en-US" sz="1400" dirty="0" smtClean="0">
            <a:latin typeface="Garamond" pitchFamily="18" charset="0"/>
          </a:endParaRPr>
        </a:p>
      </dgm:t>
    </dgm:pt>
    <dgm:pt modelId="{870FC6E7-5E2F-4082-AFC5-324841EF2376}" type="parTrans" cxnId="{5ADC6797-0186-44EB-870C-D2A0D658ACA3}">
      <dgm:prSet/>
      <dgm:spPr/>
      <dgm:t>
        <a:bodyPr/>
        <a:lstStyle/>
        <a:p>
          <a:endParaRPr lang="en-IN" sz="1400">
            <a:latin typeface="Garamond" pitchFamily="18" charset="0"/>
          </a:endParaRPr>
        </a:p>
      </dgm:t>
    </dgm:pt>
    <dgm:pt modelId="{521FDC11-5014-4A1A-9D45-D1AFB9FE3D7C}" type="sibTrans" cxnId="{5ADC6797-0186-44EB-870C-D2A0D658ACA3}">
      <dgm:prSet/>
      <dgm:spPr/>
      <dgm:t>
        <a:bodyPr/>
        <a:lstStyle/>
        <a:p>
          <a:endParaRPr lang="en-IN" sz="1400">
            <a:latin typeface="Garamond" pitchFamily="18" charset="0"/>
          </a:endParaRPr>
        </a:p>
      </dgm:t>
    </dgm:pt>
    <dgm:pt modelId="{2FB3FACE-CAFC-41D9-A0B8-DCF7393B4DD2}">
      <dgm:prSet custT="1"/>
      <dgm:spPr/>
      <dgm:t>
        <a:bodyPr/>
        <a:lstStyle/>
        <a:p>
          <a:r>
            <a:rPr lang="en-US" sz="1400" smtClean="0">
              <a:latin typeface="Garamond" pitchFamily="18" charset="0"/>
            </a:rPr>
            <a:t>Entertainment tax</a:t>
          </a:r>
          <a:endParaRPr lang="en-US" sz="1400" dirty="0" smtClean="0">
            <a:latin typeface="Garamond" pitchFamily="18" charset="0"/>
          </a:endParaRPr>
        </a:p>
      </dgm:t>
    </dgm:pt>
    <dgm:pt modelId="{176D39CA-8EAA-4984-99B2-C0084E94416D}" type="parTrans" cxnId="{A861EB3B-D5C5-48E6-AC7B-73B08103B5C7}">
      <dgm:prSet/>
      <dgm:spPr/>
      <dgm:t>
        <a:bodyPr/>
        <a:lstStyle/>
        <a:p>
          <a:endParaRPr lang="en-IN" sz="1400">
            <a:latin typeface="Garamond" pitchFamily="18" charset="0"/>
          </a:endParaRPr>
        </a:p>
      </dgm:t>
    </dgm:pt>
    <dgm:pt modelId="{EFEFE0B1-114D-46E6-B239-C9A3BF4FF109}" type="sibTrans" cxnId="{A861EB3B-D5C5-48E6-AC7B-73B08103B5C7}">
      <dgm:prSet/>
      <dgm:spPr/>
      <dgm:t>
        <a:bodyPr/>
        <a:lstStyle/>
        <a:p>
          <a:endParaRPr lang="en-IN" sz="1400">
            <a:latin typeface="Garamond" pitchFamily="18" charset="0"/>
          </a:endParaRPr>
        </a:p>
      </dgm:t>
    </dgm:pt>
    <dgm:pt modelId="{71936324-5C3E-4E46-9065-D3ED1D7AE10E}">
      <dgm:prSet custT="1"/>
      <dgm:spPr/>
      <dgm:t>
        <a:bodyPr/>
        <a:lstStyle/>
        <a:p>
          <a:r>
            <a:rPr lang="en-US" sz="1400" b="1" i="1" dirty="0" smtClean="0">
              <a:latin typeface="Garamond" pitchFamily="18" charset="0"/>
            </a:rPr>
            <a:t>Accountability</a:t>
          </a:r>
          <a:endParaRPr lang="en-US" sz="1400" b="1" dirty="0" smtClean="0">
            <a:latin typeface="Garamond" pitchFamily="18" charset="0"/>
          </a:endParaRPr>
        </a:p>
      </dgm:t>
    </dgm:pt>
    <dgm:pt modelId="{D03731F2-2AA8-4D8F-BE8D-77777E469ED3}" type="parTrans" cxnId="{B67EC0EB-AB46-488B-A7B3-59EF1D8424D7}">
      <dgm:prSet/>
      <dgm:spPr/>
      <dgm:t>
        <a:bodyPr/>
        <a:lstStyle/>
        <a:p>
          <a:endParaRPr lang="en-IN" sz="1400">
            <a:latin typeface="Garamond" pitchFamily="18" charset="0"/>
          </a:endParaRPr>
        </a:p>
      </dgm:t>
    </dgm:pt>
    <dgm:pt modelId="{FE0C8EA8-C517-4EFA-A6E0-FF352A1D71C2}" type="sibTrans" cxnId="{B67EC0EB-AB46-488B-A7B3-59EF1D8424D7}">
      <dgm:prSet/>
      <dgm:spPr/>
      <dgm:t>
        <a:bodyPr/>
        <a:lstStyle/>
        <a:p>
          <a:endParaRPr lang="en-IN" sz="1400">
            <a:latin typeface="Garamond" pitchFamily="18" charset="0"/>
          </a:endParaRPr>
        </a:p>
      </dgm:t>
    </dgm:pt>
    <dgm:pt modelId="{C42DCE72-5467-4F05-9648-5C59B2C6E753}">
      <dgm:prSet custT="1"/>
      <dgm:spPr/>
      <dgm:t>
        <a:bodyPr/>
        <a:lstStyle/>
        <a:p>
          <a:r>
            <a:rPr lang="en-US" sz="1400" dirty="0" smtClean="0">
              <a:latin typeface="Garamond" pitchFamily="18" charset="0"/>
            </a:rPr>
            <a:t>f</a:t>
          </a:r>
          <a:r>
            <a:rPr lang="en-US" sz="1400" b="0" dirty="0" smtClean="0">
              <a:latin typeface="Garamond" pitchFamily="18" charset="0"/>
            </a:rPr>
            <a:t>or Performance</a:t>
          </a:r>
        </a:p>
      </dgm:t>
    </dgm:pt>
    <dgm:pt modelId="{700D7C05-295D-44DF-8F95-EAE820FD223A}" type="parTrans" cxnId="{76364C6E-24BB-43D5-ABC5-5EB8060CDA04}">
      <dgm:prSet/>
      <dgm:spPr/>
      <dgm:t>
        <a:bodyPr/>
        <a:lstStyle/>
        <a:p>
          <a:endParaRPr lang="en-IN" sz="1400">
            <a:latin typeface="Garamond" pitchFamily="18" charset="0"/>
          </a:endParaRPr>
        </a:p>
      </dgm:t>
    </dgm:pt>
    <dgm:pt modelId="{0C91B8DF-224E-450E-9DD7-CCC1B54BA7F4}" type="sibTrans" cxnId="{76364C6E-24BB-43D5-ABC5-5EB8060CDA04}">
      <dgm:prSet/>
      <dgm:spPr/>
      <dgm:t>
        <a:bodyPr/>
        <a:lstStyle/>
        <a:p>
          <a:endParaRPr lang="en-IN" sz="1400">
            <a:latin typeface="Garamond" pitchFamily="18" charset="0"/>
          </a:endParaRPr>
        </a:p>
      </dgm:t>
    </dgm:pt>
    <dgm:pt modelId="{40AEF615-FDB1-45FE-9FDE-8FCE7DAF7E5D}">
      <dgm:prSet custT="1"/>
      <dgm:spPr/>
      <dgm:t>
        <a:bodyPr/>
        <a:lstStyle/>
        <a:p>
          <a:r>
            <a:rPr lang="en-US" sz="1400" smtClean="0">
              <a:latin typeface="Garamond" pitchFamily="18" charset="0"/>
            </a:rPr>
            <a:t>for Expenditure</a:t>
          </a:r>
          <a:endParaRPr lang="en-US" sz="1400" dirty="0" smtClean="0">
            <a:latin typeface="Garamond" pitchFamily="18" charset="0"/>
          </a:endParaRPr>
        </a:p>
      </dgm:t>
    </dgm:pt>
    <dgm:pt modelId="{178C7893-B877-4DE0-8059-D0FD500CDA2E}" type="parTrans" cxnId="{D7D1134B-095F-4F41-ACDE-9CBE7AFF3366}">
      <dgm:prSet/>
      <dgm:spPr/>
      <dgm:t>
        <a:bodyPr/>
        <a:lstStyle/>
        <a:p>
          <a:endParaRPr lang="en-IN" sz="1400">
            <a:latin typeface="Garamond" pitchFamily="18" charset="0"/>
          </a:endParaRPr>
        </a:p>
      </dgm:t>
    </dgm:pt>
    <dgm:pt modelId="{39D99955-FA21-49AA-9C71-289EDB85AFCE}" type="sibTrans" cxnId="{D7D1134B-095F-4F41-ACDE-9CBE7AFF3366}">
      <dgm:prSet/>
      <dgm:spPr/>
      <dgm:t>
        <a:bodyPr/>
        <a:lstStyle/>
        <a:p>
          <a:endParaRPr lang="en-IN" sz="1400">
            <a:latin typeface="Garamond" pitchFamily="18" charset="0"/>
          </a:endParaRPr>
        </a:p>
      </dgm:t>
    </dgm:pt>
    <dgm:pt modelId="{C614EF8F-32FB-447B-8C80-796B07798908}" type="pres">
      <dgm:prSet presAssocID="{1C5E63B3-2E62-427E-913B-E3A3A0C5C026}" presName="vert0" presStyleCnt="0">
        <dgm:presLayoutVars>
          <dgm:dir/>
          <dgm:animOne val="branch"/>
          <dgm:animLvl val="lvl"/>
        </dgm:presLayoutVars>
      </dgm:prSet>
      <dgm:spPr/>
      <dgm:t>
        <a:bodyPr/>
        <a:lstStyle/>
        <a:p>
          <a:endParaRPr lang="en-US"/>
        </a:p>
      </dgm:t>
    </dgm:pt>
    <dgm:pt modelId="{B9DA000E-B2E2-4E0D-A986-CD458E918B10}" type="pres">
      <dgm:prSet presAssocID="{709D85A2-4C85-460A-8D60-2D49BC6D9154}" presName="thickLine" presStyleLbl="alignNode1" presStyleIdx="0" presStyleCnt="3"/>
      <dgm:spPr/>
    </dgm:pt>
    <dgm:pt modelId="{026645BD-A2B4-42F4-8A2F-679F113A0C40}" type="pres">
      <dgm:prSet presAssocID="{709D85A2-4C85-460A-8D60-2D49BC6D9154}" presName="horz1" presStyleCnt="0"/>
      <dgm:spPr/>
    </dgm:pt>
    <dgm:pt modelId="{6E668181-2FB1-4663-86AD-FA428156C6E6}" type="pres">
      <dgm:prSet presAssocID="{709D85A2-4C85-460A-8D60-2D49BC6D9154}" presName="tx1" presStyleLbl="revTx" presStyleIdx="0" presStyleCnt="11"/>
      <dgm:spPr/>
      <dgm:t>
        <a:bodyPr/>
        <a:lstStyle/>
        <a:p>
          <a:endParaRPr lang="en-IN"/>
        </a:p>
      </dgm:t>
    </dgm:pt>
    <dgm:pt modelId="{8104CAEA-F8A3-4882-B864-E576F63C89D3}" type="pres">
      <dgm:prSet presAssocID="{709D85A2-4C85-460A-8D60-2D49BC6D9154}" presName="vert1" presStyleCnt="0"/>
      <dgm:spPr/>
    </dgm:pt>
    <dgm:pt modelId="{C0D85A3E-234E-4480-9919-3322C935D3BB}" type="pres">
      <dgm:prSet presAssocID="{03BC08AD-C7FF-4ECB-9602-C9DDED999AFD}" presName="vertSpace2a" presStyleCnt="0"/>
      <dgm:spPr/>
    </dgm:pt>
    <dgm:pt modelId="{1E5BA1AA-8267-4690-8BFA-05A2C63DA76B}" type="pres">
      <dgm:prSet presAssocID="{03BC08AD-C7FF-4ECB-9602-C9DDED999AFD}" presName="horz2" presStyleCnt="0"/>
      <dgm:spPr/>
    </dgm:pt>
    <dgm:pt modelId="{D19BD240-7F0E-4E0B-ADE5-3F63FE84EBD8}" type="pres">
      <dgm:prSet presAssocID="{03BC08AD-C7FF-4ECB-9602-C9DDED999AFD}" presName="horzSpace2" presStyleCnt="0"/>
      <dgm:spPr/>
    </dgm:pt>
    <dgm:pt modelId="{236FE979-9C69-4450-8E8F-C19BB3CF49D1}" type="pres">
      <dgm:prSet presAssocID="{03BC08AD-C7FF-4ECB-9602-C9DDED999AFD}" presName="tx2" presStyleLbl="revTx" presStyleIdx="1" presStyleCnt="11"/>
      <dgm:spPr/>
      <dgm:t>
        <a:bodyPr/>
        <a:lstStyle/>
        <a:p>
          <a:endParaRPr lang="en-IN"/>
        </a:p>
      </dgm:t>
    </dgm:pt>
    <dgm:pt modelId="{3D148192-B0FB-4B0D-8004-18F50E62DEB4}" type="pres">
      <dgm:prSet presAssocID="{03BC08AD-C7FF-4ECB-9602-C9DDED999AFD}" presName="vert2" presStyleCnt="0"/>
      <dgm:spPr/>
    </dgm:pt>
    <dgm:pt modelId="{325008F8-DB46-4D1C-BBCC-A5BF40D98B4A}" type="pres">
      <dgm:prSet presAssocID="{03BC08AD-C7FF-4ECB-9602-C9DDED999AFD}" presName="thinLine2b" presStyleLbl="callout" presStyleIdx="0" presStyleCnt="7"/>
      <dgm:spPr/>
    </dgm:pt>
    <dgm:pt modelId="{BA77C6FA-C066-4707-8E0F-2ED9B176AAFD}" type="pres">
      <dgm:prSet presAssocID="{03BC08AD-C7FF-4ECB-9602-C9DDED999AFD}" presName="vertSpace2b" presStyleCnt="0"/>
      <dgm:spPr/>
    </dgm:pt>
    <dgm:pt modelId="{129F25AE-F77B-42C2-87AD-1A1A37828464}" type="pres">
      <dgm:prSet presAssocID="{833CF609-B2FB-42CB-9872-0CC1103CA710}" presName="horz2" presStyleCnt="0"/>
      <dgm:spPr/>
    </dgm:pt>
    <dgm:pt modelId="{FAD81F3D-8372-4095-82BE-7A6E040A9754}" type="pres">
      <dgm:prSet presAssocID="{833CF609-B2FB-42CB-9872-0CC1103CA710}" presName="horzSpace2" presStyleCnt="0"/>
      <dgm:spPr/>
    </dgm:pt>
    <dgm:pt modelId="{2F6CDD2D-F0B5-47C5-A794-5877A608290F}" type="pres">
      <dgm:prSet presAssocID="{833CF609-B2FB-42CB-9872-0CC1103CA710}" presName="tx2" presStyleLbl="revTx" presStyleIdx="2" presStyleCnt="11"/>
      <dgm:spPr/>
      <dgm:t>
        <a:bodyPr/>
        <a:lstStyle/>
        <a:p>
          <a:endParaRPr lang="en-US"/>
        </a:p>
      </dgm:t>
    </dgm:pt>
    <dgm:pt modelId="{A47851D7-44F2-43F8-99A3-14D145A35C22}" type="pres">
      <dgm:prSet presAssocID="{833CF609-B2FB-42CB-9872-0CC1103CA710}" presName="vert2" presStyleCnt="0"/>
      <dgm:spPr/>
    </dgm:pt>
    <dgm:pt modelId="{047CCD69-452F-46B8-B863-D117364EA192}" type="pres">
      <dgm:prSet presAssocID="{833CF609-B2FB-42CB-9872-0CC1103CA710}" presName="thinLine2b" presStyleLbl="callout" presStyleIdx="1" presStyleCnt="7"/>
      <dgm:spPr/>
    </dgm:pt>
    <dgm:pt modelId="{86D27F61-D20D-4FDD-B65B-4DCE0E2A2A8F}" type="pres">
      <dgm:prSet presAssocID="{833CF609-B2FB-42CB-9872-0CC1103CA710}" presName="vertSpace2b" presStyleCnt="0"/>
      <dgm:spPr/>
    </dgm:pt>
    <dgm:pt modelId="{686AC71F-04ED-48B7-9FCA-383F18CD5F9F}" type="pres">
      <dgm:prSet presAssocID="{C744C663-A78A-424A-86E3-C1741CF869F1}" presName="thickLine" presStyleLbl="alignNode1" presStyleIdx="1" presStyleCnt="3"/>
      <dgm:spPr/>
    </dgm:pt>
    <dgm:pt modelId="{216A4EFC-8B0F-4604-ADCC-D077C2E2968C}" type="pres">
      <dgm:prSet presAssocID="{C744C663-A78A-424A-86E3-C1741CF869F1}" presName="horz1" presStyleCnt="0"/>
      <dgm:spPr/>
    </dgm:pt>
    <dgm:pt modelId="{434DDAE2-C2C3-444E-95D8-2F53E9DBABF6}" type="pres">
      <dgm:prSet presAssocID="{C744C663-A78A-424A-86E3-C1741CF869F1}" presName="tx1" presStyleLbl="revTx" presStyleIdx="3" presStyleCnt="11"/>
      <dgm:spPr/>
      <dgm:t>
        <a:bodyPr/>
        <a:lstStyle/>
        <a:p>
          <a:endParaRPr lang="en-IN"/>
        </a:p>
      </dgm:t>
    </dgm:pt>
    <dgm:pt modelId="{E9325178-FC8B-4ECA-B5FD-1C0984F20B8D}" type="pres">
      <dgm:prSet presAssocID="{C744C663-A78A-424A-86E3-C1741CF869F1}" presName="vert1" presStyleCnt="0"/>
      <dgm:spPr/>
    </dgm:pt>
    <dgm:pt modelId="{9EB3E71F-8AAD-406D-9A3A-397CF7676D2D}" type="pres">
      <dgm:prSet presAssocID="{DC942D8C-D426-495F-A79D-5DE14E15A44A}" presName="vertSpace2a" presStyleCnt="0"/>
      <dgm:spPr/>
    </dgm:pt>
    <dgm:pt modelId="{A4B767AD-4A3F-484B-9868-849D101581C1}" type="pres">
      <dgm:prSet presAssocID="{DC942D8C-D426-495F-A79D-5DE14E15A44A}" presName="horz2" presStyleCnt="0"/>
      <dgm:spPr/>
    </dgm:pt>
    <dgm:pt modelId="{60F6039C-71E7-473F-B002-CE588E0E707A}" type="pres">
      <dgm:prSet presAssocID="{DC942D8C-D426-495F-A79D-5DE14E15A44A}" presName="horzSpace2" presStyleCnt="0"/>
      <dgm:spPr/>
    </dgm:pt>
    <dgm:pt modelId="{D257A426-9844-422A-903B-C6B20B9546F5}" type="pres">
      <dgm:prSet presAssocID="{DC942D8C-D426-495F-A79D-5DE14E15A44A}" presName="tx2" presStyleLbl="revTx" presStyleIdx="4" presStyleCnt="11"/>
      <dgm:spPr/>
      <dgm:t>
        <a:bodyPr/>
        <a:lstStyle/>
        <a:p>
          <a:endParaRPr lang="en-IN"/>
        </a:p>
      </dgm:t>
    </dgm:pt>
    <dgm:pt modelId="{F5CBBEB1-B1B9-4E4B-A80A-57A23BF073E2}" type="pres">
      <dgm:prSet presAssocID="{DC942D8C-D426-495F-A79D-5DE14E15A44A}" presName="vert2" presStyleCnt="0"/>
      <dgm:spPr/>
    </dgm:pt>
    <dgm:pt modelId="{E291DAA9-6938-4E12-AF16-0610512F7B0A}" type="pres">
      <dgm:prSet presAssocID="{B81CB09C-EB3B-48A3-8D2F-F4993277FF28}" presName="horz3" presStyleCnt="0"/>
      <dgm:spPr/>
    </dgm:pt>
    <dgm:pt modelId="{7AD448A3-9E06-416B-821B-C8921D17D9DD}" type="pres">
      <dgm:prSet presAssocID="{B81CB09C-EB3B-48A3-8D2F-F4993277FF28}" presName="horzSpace3" presStyleCnt="0"/>
      <dgm:spPr/>
    </dgm:pt>
    <dgm:pt modelId="{7218F273-C8FA-412E-8692-B7463AA32FD9}" type="pres">
      <dgm:prSet presAssocID="{B81CB09C-EB3B-48A3-8D2F-F4993277FF28}" presName="tx3" presStyleLbl="revTx" presStyleIdx="5" presStyleCnt="11"/>
      <dgm:spPr/>
      <dgm:t>
        <a:bodyPr/>
        <a:lstStyle/>
        <a:p>
          <a:endParaRPr lang="en-US"/>
        </a:p>
      </dgm:t>
    </dgm:pt>
    <dgm:pt modelId="{E4488322-4523-4B30-BA9C-90B393D98F03}" type="pres">
      <dgm:prSet presAssocID="{B81CB09C-EB3B-48A3-8D2F-F4993277FF28}" presName="vert3" presStyleCnt="0"/>
      <dgm:spPr/>
    </dgm:pt>
    <dgm:pt modelId="{671BEA6B-791D-40B0-9C76-C47D451D6FC6}" type="pres">
      <dgm:prSet presAssocID="{FD314882-3E5D-4590-9643-54B1E92BA33C}" presName="thinLine3" presStyleLbl="callout" presStyleIdx="2" presStyleCnt="7"/>
      <dgm:spPr/>
    </dgm:pt>
    <dgm:pt modelId="{1B81F25F-1097-4823-9B99-9985BFD9418E}" type="pres">
      <dgm:prSet presAssocID="{B2308376-9BED-4E19-B7B2-2DB8D91398B2}" presName="horz3" presStyleCnt="0"/>
      <dgm:spPr/>
    </dgm:pt>
    <dgm:pt modelId="{024FC2C8-7E93-4B61-9723-D69D2EFBFF4D}" type="pres">
      <dgm:prSet presAssocID="{B2308376-9BED-4E19-B7B2-2DB8D91398B2}" presName="horzSpace3" presStyleCnt="0"/>
      <dgm:spPr/>
    </dgm:pt>
    <dgm:pt modelId="{AE0F666E-9738-433B-8809-D74EBBC11D68}" type="pres">
      <dgm:prSet presAssocID="{B2308376-9BED-4E19-B7B2-2DB8D91398B2}" presName="tx3" presStyleLbl="revTx" presStyleIdx="6" presStyleCnt="11"/>
      <dgm:spPr/>
      <dgm:t>
        <a:bodyPr/>
        <a:lstStyle/>
        <a:p>
          <a:endParaRPr lang="en-US"/>
        </a:p>
      </dgm:t>
    </dgm:pt>
    <dgm:pt modelId="{610F279C-23C6-470F-BD08-8086931606D1}" type="pres">
      <dgm:prSet presAssocID="{B2308376-9BED-4E19-B7B2-2DB8D91398B2}" presName="vert3" presStyleCnt="0"/>
      <dgm:spPr/>
    </dgm:pt>
    <dgm:pt modelId="{70FE719C-193B-444F-A8FC-14204BAAB23A}" type="pres">
      <dgm:prSet presAssocID="{521FDC11-5014-4A1A-9D45-D1AFB9FE3D7C}" presName="thinLine3" presStyleLbl="callout" presStyleIdx="3" presStyleCnt="7"/>
      <dgm:spPr/>
    </dgm:pt>
    <dgm:pt modelId="{5AB1F4B8-57A7-44FE-89F6-61AEAD418471}" type="pres">
      <dgm:prSet presAssocID="{2FB3FACE-CAFC-41D9-A0B8-DCF7393B4DD2}" presName="horz3" presStyleCnt="0"/>
      <dgm:spPr/>
    </dgm:pt>
    <dgm:pt modelId="{B87E1259-8179-49E1-997C-6D28C845AEB4}" type="pres">
      <dgm:prSet presAssocID="{2FB3FACE-CAFC-41D9-A0B8-DCF7393B4DD2}" presName="horzSpace3" presStyleCnt="0"/>
      <dgm:spPr/>
    </dgm:pt>
    <dgm:pt modelId="{02768E83-F894-4167-B8F3-FC0EE234B272}" type="pres">
      <dgm:prSet presAssocID="{2FB3FACE-CAFC-41D9-A0B8-DCF7393B4DD2}" presName="tx3" presStyleLbl="revTx" presStyleIdx="7" presStyleCnt="11"/>
      <dgm:spPr/>
      <dgm:t>
        <a:bodyPr/>
        <a:lstStyle/>
        <a:p>
          <a:endParaRPr lang="en-US"/>
        </a:p>
      </dgm:t>
    </dgm:pt>
    <dgm:pt modelId="{0091AE22-9C53-47EC-8C5A-0FCA6B5FAFA6}" type="pres">
      <dgm:prSet presAssocID="{2FB3FACE-CAFC-41D9-A0B8-DCF7393B4DD2}" presName="vert3" presStyleCnt="0"/>
      <dgm:spPr/>
    </dgm:pt>
    <dgm:pt modelId="{74E7B206-3168-4481-BC11-59FCFF506AC8}" type="pres">
      <dgm:prSet presAssocID="{DC942D8C-D426-495F-A79D-5DE14E15A44A}" presName="thinLine2b" presStyleLbl="callout" presStyleIdx="4" presStyleCnt="7"/>
      <dgm:spPr/>
    </dgm:pt>
    <dgm:pt modelId="{9082460D-3BB4-4315-A612-544627BCD9CE}" type="pres">
      <dgm:prSet presAssocID="{DC942D8C-D426-495F-A79D-5DE14E15A44A}" presName="vertSpace2b" presStyleCnt="0"/>
      <dgm:spPr/>
    </dgm:pt>
    <dgm:pt modelId="{B6722414-010F-4037-923E-C8E5088A2788}" type="pres">
      <dgm:prSet presAssocID="{71936324-5C3E-4E46-9065-D3ED1D7AE10E}" presName="thickLine" presStyleLbl="alignNode1" presStyleIdx="2" presStyleCnt="3"/>
      <dgm:spPr/>
    </dgm:pt>
    <dgm:pt modelId="{7163D1BC-2A2D-4883-A8A4-E9E4CAB009A8}" type="pres">
      <dgm:prSet presAssocID="{71936324-5C3E-4E46-9065-D3ED1D7AE10E}" presName="horz1" presStyleCnt="0"/>
      <dgm:spPr/>
    </dgm:pt>
    <dgm:pt modelId="{F02F1B66-A53E-447B-B752-F28CF9DD24F6}" type="pres">
      <dgm:prSet presAssocID="{71936324-5C3E-4E46-9065-D3ED1D7AE10E}" presName="tx1" presStyleLbl="revTx" presStyleIdx="8" presStyleCnt="11"/>
      <dgm:spPr/>
      <dgm:t>
        <a:bodyPr/>
        <a:lstStyle/>
        <a:p>
          <a:endParaRPr lang="en-IN"/>
        </a:p>
      </dgm:t>
    </dgm:pt>
    <dgm:pt modelId="{02D9B8EE-FF12-4F89-91A0-3EBB1CD95C2D}" type="pres">
      <dgm:prSet presAssocID="{71936324-5C3E-4E46-9065-D3ED1D7AE10E}" presName="vert1" presStyleCnt="0"/>
      <dgm:spPr/>
    </dgm:pt>
    <dgm:pt modelId="{CFE83866-5084-4D42-8038-918F18367360}" type="pres">
      <dgm:prSet presAssocID="{40AEF615-FDB1-45FE-9FDE-8FCE7DAF7E5D}" presName="vertSpace2a" presStyleCnt="0"/>
      <dgm:spPr/>
    </dgm:pt>
    <dgm:pt modelId="{A8D8E7D5-9207-4FE2-B31D-E666055B172E}" type="pres">
      <dgm:prSet presAssocID="{40AEF615-FDB1-45FE-9FDE-8FCE7DAF7E5D}" presName="horz2" presStyleCnt="0"/>
      <dgm:spPr/>
    </dgm:pt>
    <dgm:pt modelId="{726FDFD0-C435-4584-B070-C1213ECB1B38}" type="pres">
      <dgm:prSet presAssocID="{40AEF615-FDB1-45FE-9FDE-8FCE7DAF7E5D}" presName="horzSpace2" presStyleCnt="0"/>
      <dgm:spPr/>
    </dgm:pt>
    <dgm:pt modelId="{D634959B-73E0-4A8E-837D-28FEBBE8CC85}" type="pres">
      <dgm:prSet presAssocID="{40AEF615-FDB1-45FE-9FDE-8FCE7DAF7E5D}" presName="tx2" presStyleLbl="revTx" presStyleIdx="9" presStyleCnt="11"/>
      <dgm:spPr/>
      <dgm:t>
        <a:bodyPr/>
        <a:lstStyle/>
        <a:p>
          <a:endParaRPr lang="en-US"/>
        </a:p>
      </dgm:t>
    </dgm:pt>
    <dgm:pt modelId="{0493D13B-F7DA-4224-B284-1301B5BDD8FF}" type="pres">
      <dgm:prSet presAssocID="{40AEF615-FDB1-45FE-9FDE-8FCE7DAF7E5D}" presName="vert2" presStyleCnt="0"/>
      <dgm:spPr/>
    </dgm:pt>
    <dgm:pt modelId="{8C7EB362-F5B7-4083-80CF-AE9E23100BC5}" type="pres">
      <dgm:prSet presAssocID="{40AEF615-FDB1-45FE-9FDE-8FCE7DAF7E5D}" presName="thinLine2b" presStyleLbl="callout" presStyleIdx="5" presStyleCnt="7"/>
      <dgm:spPr/>
    </dgm:pt>
    <dgm:pt modelId="{D0CC57C3-5193-4D39-85A1-2903491986A2}" type="pres">
      <dgm:prSet presAssocID="{40AEF615-FDB1-45FE-9FDE-8FCE7DAF7E5D}" presName="vertSpace2b" presStyleCnt="0"/>
      <dgm:spPr/>
    </dgm:pt>
    <dgm:pt modelId="{BCE607DC-4509-4564-920C-F8D0566894CD}" type="pres">
      <dgm:prSet presAssocID="{C42DCE72-5467-4F05-9648-5C59B2C6E753}" presName="horz2" presStyleCnt="0"/>
      <dgm:spPr/>
    </dgm:pt>
    <dgm:pt modelId="{86145D3F-725B-4F17-9019-3834BDA71CD5}" type="pres">
      <dgm:prSet presAssocID="{C42DCE72-5467-4F05-9648-5C59B2C6E753}" presName="horzSpace2" presStyleCnt="0"/>
      <dgm:spPr/>
    </dgm:pt>
    <dgm:pt modelId="{65AC7CF1-7401-4AEB-96C4-CC4BC855C023}" type="pres">
      <dgm:prSet presAssocID="{C42DCE72-5467-4F05-9648-5C59B2C6E753}" presName="tx2" presStyleLbl="revTx" presStyleIdx="10" presStyleCnt="11"/>
      <dgm:spPr/>
      <dgm:t>
        <a:bodyPr/>
        <a:lstStyle/>
        <a:p>
          <a:endParaRPr lang="en-IN"/>
        </a:p>
      </dgm:t>
    </dgm:pt>
    <dgm:pt modelId="{C7D8A5E7-FA6B-4157-9B6E-8B5BAE1D0A31}" type="pres">
      <dgm:prSet presAssocID="{C42DCE72-5467-4F05-9648-5C59B2C6E753}" presName="vert2" presStyleCnt="0"/>
      <dgm:spPr/>
    </dgm:pt>
    <dgm:pt modelId="{AD0D3F5D-F2E1-47DC-9EFA-DF5B94EB9E79}" type="pres">
      <dgm:prSet presAssocID="{C42DCE72-5467-4F05-9648-5C59B2C6E753}" presName="thinLine2b" presStyleLbl="callout" presStyleIdx="6" presStyleCnt="7"/>
      <dgm:spPr/>
    </dgm:pt>
    <dgm:pt modelId="{17A8BD3B-4247-4878-AFC0-CA99F3D7D9DA}" type="pres">
      <dgm:prSet presAssocID="{C42DCE72-5467-4F05-9648-5C59B2C6E753}" presName="vertSpace2b" presStyleCnt="0"/>
      <dgm:spPr/>
    </dgm:pt>
  </dgm:ptLst>
  <dgm:cxnLst>
    <dgm:cxn modelId="{D455B493-4C0D-42B7-960F-64F7C716588D}" type="presOf" srcId="{B2308376-9BED-4E19-B7B2-2DB8D91398B2}" destId="{AE0F666E-9738-433B-8809-D74EBBC11D68}" srcOrd="0" destOrd="0" presId="urn:microsoft.com/office/officeart/2008/layout/LinedList"/>
    <dgm:cxn modelId="{ECD16701-E67D-4D2A-BBF9-61D674899C9E}" type="presOf" srcId="{71936324-5C3E-4E46-9065-D3ED1D7AE10E}" destId="{F02F1B66-A53E-447B-B752-F28CF9DD24F6}" srcOrd="0" destOrd="0" presId="urn:microsoft.com/office/officeart/2008/layout/LinedList"/>
    <dgm:cxn modelId="{5ADC6797-0186-44EB-870C-D2A0D658ACA3}" srcId="{DC942D8C-D426-495F-A79D-5DE14E15A44A}" destId="{B2308376-9BED-4E19-B7B2-2DB8D91398B2}" srcOrd="1" destOrd="0" parTransId="{870FC6E7-5E2F-4082-AFC5-324841EF2376}" sibTransId="{521FDC11-5014-4A1A-9D45-D1AFB9FE3D7C}"/>
    <dgm:cxn modelId="{C5D1EE8A-C929-48FD-BB89-929A20E1F8C4}" type="presOf" srcId="{709D85A2-4C85-460A-8D60-2D49BC6D9154}" destId="{6E668181-2FB1-4663-86AD-FA428156C6E6}" srcOrd="0" destOrd="0" presId="urn:microsoft.com/office/officeart/2008/layout/LinedList"/>
    <dgm:cxn modelId="{EE055100-EEFC-4900-B8BC-FFA4781663D4}" srcId="{1C5E63B3-2E62-427E-913B-E3A3A0C5C026}" destId="{709D85A2-4C85-460A-8D60-2D49BC6D9154}" srcOrd="0" destOrd="0" parTransId="{40A93AFE-D4E6-49A5-B7BB-6931EC688DAD}" sibTransId="{F503F4F3-271B-4428-B11A-B87A9E49ED0C}"/>
    <dgm:cxn modelId="{73972AC0-9A63-4165-812B-39A2BAFD12BD}" srcId="{C744C663-A78A-424A-86E3-C1741CF869F1}" destId="{DC942D8C-D426-495F-A79D-5DE14E15A44A}" srcOrd="0" destOrd="0" parTransId="{E9A9158C-D5E4-4D21-B3D8-8BDE7D2CA9F9}" sibTransId="{43DBEFDD-39BB-48D7-871B-6AB5485FB9AC}"/>
    <dgm:cxn modelId="{B8867C80-16D6-4ED2-B5C7-D700578CDB84}" type="presOf" srcId="{C744C663-A78A-424A-86E3-C1741CF869F1}" destId="{434DDAE2-C2C3-444E-95D8-2F53E9DBABF6}" srcOrd="0" destOrd="0" presId="urn:microsoft.com/office/officeart/2008/layout/LinedList"/>
    <dgm:cxn modelId="{D7D1134B-095F-4F41-ACDE-9CBE7AFF3366}" srcId="{71936324-5C3E-4E46-9065-D3ED1D7AE10E}" destId="{40AEF615-FDB1-45FE-9FDE-8FCE7DAF7E5D}" srcOrd="0" destOrd="0" parTransId="{178C7893-B877-4DE0-8059-D0FD500CDA2E}" sibTransId="{39D99955-FA21-49AA-9C71-289EDB85AFCE}"/>
    <dgm:cxn modelId="{19BB7CCB-1C42-4243-B8F0-9D69A154F696}" type="presOf" srcId="{03BC08AD-C7FF-4ECB-9602-C9DDED999AFD}" destId="{236FE979-9C69-4450-8E8F-C19BB3CF49D1}" srcOrd="0" destOrd="0" presId="urn:microsoft.com/office/officeart/2008/layout/LinedList"/>
    <dgm:cxn modelId="{8AEA86C1-D6CA-462A-8356-328BC977E694}" type="presOf" srcId="{2FB3FACE-CAFC-41D9-A0B8-DCF7393B4DD2}" destId="{02768E83-F894-4167-B8F3-FC0EE234B272}" srcOrd="0" destOrd="0" presId="urn:microsoft.com/office/officeart/2008/layout/LinedList"/>
    <dgm:cxn modelId="{43AE57B9-0B10-4B36-97C6-96207B52B4B3}" type="presOf" srcId="{DC942D8C-D426-495F-A79D-5DE14E15A44A}" destId="{D257A426-9844-422A-903B-C6B20B9546F5}" srcOrd="0" destOrd="0" presId="urn:microsoft.com/office/officeart/2008/layout/LinedList"/>
    <dgm:cxn modelId="{76364C6E-24BB-43D5-ABC5-5EB8060CDA04}" srcId="{71936324-5C3E-4E46-9065-D3ED1D7AE10E}" destId="{C42DCE72-5467-4F05-9648-5C59B2C6E753}" srcOrd="1" destOrd="0" parTransId="{700D7C05-295D-44DF-8F95-EAE820FD223A}" sibTransId="{0C91B8DF-224E-450E-9DD7-CCC1B54BA7F4}"/>
    <dgm:cxn modelId="{3CA19493-F476-4F80-8263-0763CB4C5BFF}" srcId="{1C5E63B3-2E62-427E-913B-E3A3A0C5C026}" destId="{C744C663-A78A-424A-86E3-C1741CF869F1}" srcOrd="1" destOrd="0" parTransId="{7591C06C-7E2E-44A8-B2A9-B1E427A79197}" sibTransId="{E9EEF2AD-E7FF-4428-8C09-3B1A13323CA2}"/>
    <dgm:cxn modelId="{608448FA-D44E-4FD5-8AB1-47652C1A8698}" type="presOf" srcId="{40AEF615-FDB1-45FE-9FDE-8FCE7DAF7E5D}" destId="{D634959B-73E0-4A8E-837D-28FEBBE8CC85}" srcOrd="0" destOrd="0" presId="urn:microsoft.com/office/officeart/2008/layout/LinedList"/>
    <dgm:cxn modelId="{B67EC0EB-AB46-488B-A7B3-59EF1D8424D7}" srcId="{1C5E63B3-2E62-427E-913B-E3A3A0C5C026}" destId="{71936324-5C3E-4E46-9065-D3ED1D7AE10E}" srcOrd="2" destOrd="0" parTransId="{D03731F2-2AA8-4D8F-BE8D-77777E469ED3}" sibTransId="{FE0C8EA8-C517-4EFA-A6E0-FF352A1D71C2}"/>
    <dgm:cxn modelId="{A861EB3B-D5C5-48E6-AC7B-73B08103B5C7}" srcId="{DC942D8C-D426-495F-A79D-5DE14E15A44A}" destId="{2FB3FACE-CAFC-41D9-A0B8-DCF7393B4DD2}" srcOrd="2" destOrd="0" parTransId="{176D39CA-8EAA-4984-99B2-C0084E94416D}" sibTransId="{EFEFE0B1-114D-46E6-B239-C9A3BF4FF109}"/>
    <dgm:cxn modelId="{58034D0A-1452-407B-A3B2-DD44B8EFAF1E}" srcId="{DC942D8C-D426-495F-A79D-5DE14E15A44A}" destId="{B81CB09C-EB3B-48A3-8D2F-F4993277FF28}" srcOrd="0" destOrd="0" parTransId="{DF018AD8-2167-4241-86A0-97BE3FF49306}" sibTransId="{FD314882-3E5D-4590-9643-54B1E92BA33C}"/>
    <dgm:cxn modelId="{8F6282A5-B0C2-4B0A-81FC-DCAA168629C5}" type="presOf" srcId="{C42DCE72-5467-4F05-9648-5C59B2C6E753}" destId="{65AC7CF1-7401-4AEB-96C4-CC4BC855C023}" srcOrd="0" destOrd="0" presId="urn:microsoft.com/office/officeart/2008/layout/LinedList"/>
    <dgm:cxn modelId="{1A50C7EE-A96F-40AD-8A2C-A162B4DC96AA}" srcId="{709D85A2-4C85-460A-8D60-2D49BC6D9154}" destId="{03BC08AD-C7FF-4ECB-9602-C9DDED999AFD}" srcOrd="0" destOrd="0" parTransId="{03C25BEA-18B1-4B13-BD51-1A478127AC7C}" sibTransId="{1D3AFEA5-1107-4FDB-B116-819C8F9684D4}"/>
    <dgm:cxn modelId="{53F811AF-E97E-440B-8568-E40F50795617}" type="presOf" srcId="{B81CB09C-EB3B-48A3-8D2F-F4993277FF28}" destId="{7218F273-C8FA-412E-8692-B7463AA32FD9}" srcOrd="0" destOrd="0" presId="urn:microsoft.com/office/officeart/2008/layout/LinedList"/>
    <dgm:cxn modelId="{D01738AD-51E0-4D8C-94D1-75F7F5BECF74}" type="presOf" srcId="{833CF609-B2FB-42CB-9872-0CC1103CA710}" destId="{2F6CDD2D-F0B5-47C5-A794-5877A608290F}" srcOrd="0" destOrd="0" presId="urn:microsoft.com/office/officeart/2008/layout/LinedList"/>
    <dgm:cxn modelId="{56D5CAB0-5D7E-4105-B2D5-3878D2E62C78}" type="presOf" srcId="{1C5E63B3-2E62-427E-913B-E3A3A0C5C026}" destId="{C614EF8F-32FB-447B-8C80-796B07798908}" srcOrd="0" destOrd="0" presId="urn:microsoft.com/office/officeart/2008/layout/LinedList"/>
    <dgm:cxn modelId="{6C0BBEFA-458B-4FCD-9CB0-60215D4BC8D5}" srcId="{709D85A2-4C85-460A-8D60-2D49BC6D9154}" destId="{833CF609-B2FB-42CB-9872-0CC1103CA710}" srcOrd="1" destOrd="0" parTransId="{D6750D24-A138-4349-9DB1-040D512DAF7E}" sibTransId="{E8DA99A6-563E-44BF-8AC7-C4EBE442201D}"/>
    <dgm:cxn modelId="{E26FD5A1-638F-44C2-AFF6-CE4F12F734CC}" type="presParOf" srcId="{C614EF8F-32FB-447B-8C80-796B07798908}" destId="{B9DA000E-B2E2-4E0D-A986-CD458E918B10}" srcOrd="0" destOrd="0" presId="urn:microsoft.com/office/officeart/2008/layout/LinedList"/>
    <dgm:cxn modelId="{E552DC54-57E3-4BE6-AF3E-C2E9A01F06D5}" type="presParOf" srcId="{C614EF8F-32FB-447B-8C80-796B07798908}" destId="{026645BD-A2B4-42F4-8A2F-679F113A0C40}" srcOrd="1" destOrd="0" presId="urn:microsoft.com/office/officeart/2008/layout/LinedList"/>
    <dgm:cxn modelId="{483D775E-91C9-4C78-AF10-C9D4BA1B5B35}" type="presParOf" srcId="{026645BD-A2B4-42F4-8A2F-679F113A0C40}" destId="{6E668181-2FB1-4663-86AD-FA428156C6E6}" srcOrd="0" destOrd="0" presId="urn:microsoft.com/office/officeart/2008/layout/LinedList"/>
    <dgm:cxn modelId="{26D9800F-5ED9-4834-8A3A-19A7CF4D0216}" type="presParOf" srcId="{026645BD-A2B4-42F4-8A2F-679F113A0C40}" destId="{8104CAEA-F8A3-4882-B864-E576F63C89D3}" srcOrd="1" destOrd="0" presId="urn:microsoft.com/office/officeart/2008/layout/LinedList"/>
    <dgm:cxn modelId="{3FBAA577-CAC7-4966-B21B-78C5CEBE1EB7}" type="presParOf" srcId="{8104CAEA-F8A3-4882-B864-E576F63C89D3}" destId="{C0D85A3E-234E-4480-9919-3322C935D3BB}" srcOrd="0" destOrd="0" presId="urn:microsoft.com/office/officeart/2008/layout/LinedList"/>
    <dgm:cxn modelId="{73D731C2-280C-4750-A679-40FA0F2E1B0B}" type="presParOf" srcId="{8104CAEA-F8A3-4882-B864-E576F63C89D3}" destId="{1E5BA1AA-8267-4690-8BFA-05A2C63DA76B}" srcOrd="1" destOrd="0" presId="urn:microsoft.com/office/officeart/2008/layout/LinedList"/>
    <dgm:cxn modelId="{8FB8B0F6-87E2-4471-BB3E-9D2B72588C3E}" type="presParOf" srcId="{1E5BA1AA-8267-4690-8BFA-05A2C63DA76B}" destId="{D19BD240-7F0E-4E0B-ADE5-3F63FE84EBD8}" srcOrd="0" destOrd="0" presId="urn:microsoft.com/office/officeart/2008/layout/LinedList"/>
    <dgm:cxn modelId="{ABE2364D-2D9C-45CE-AD6E-0FC3900C5DBE}" type="presParOf" srcId="{1E5BA1AA-8267-4690-8BFA-05A2C63DA76B}" destId="{236FE979-9C69-4450-8E8F-C19BB3CF49D1}" srcOrd="1" destOrd="0" presId="urn:microsoft.com/office/officeart/2008/layout/LinedList"/>
    <dgm:cxn modelId="{ACB99329-90C3-47A1-BC9D-9650A83AAEAE}" type="presParOf" srcId="{1E5BA1AA-8267-4690-8BFA-05A2C63DA76B}" destId="{3D148192-B0FB-4B0D-8004-18F50E62DEB4}" srcOrd="2" destOrd="0" presId="urn:microsoft.com/office/officeart/2008/layout/LinedList"/>
    <dgm:cxn modelId="{43EF961C-F6B7-4A85-95E1-89EAB5B5D912}" type="presParOf" srcId="{8104CAEA-F8A3-4882-B864-E576F63C89D3}" destId="{325008F8-DB46-4D1C-BBCC-A5BF40D98B4A}" srcOrd="2" destOrd="0" presId="urn:microsoft.com/office/officeart/2008/layout/LinedList"/>
    <dgm:cxn modelId="{2ABCF793-17E5-4E64-8712-36E2FDD80DB0}" type="presParOf" srcId="{8104CAEA-F8A3-4882-B864-E576F63C89D3}" destId="{BA77C6FA-C066-4707-8E0F-2ED9B176AAFD}" srcOrd="3" destOrd="0" presId="urn:microsoft.com/office/officeart/2008/layout/LinedList"/>
    <dgm:cxn modelId="{6AD4708A-250A-4B52-92B4-D56F6662E9A4}" type="presParOf" srcId="{8104CAEA-F8A3-4882-B864-E576F63C89D3}" destId="{129F25AE-F77B-42C2-87AD-1A1A37828464}" srcOrd="4" destOrd="0" presId="urn:microsoft.com/office/officeart/2008/layout/LinedList"/>
    <dgm:cxn modelId="{1035EFBF-1323-4900-8759-071399857075}" type="presParOf" srcId="{129F25AE-F77B-42C2-87AD-1A1A37828464}" destId="{FAD81F3D-8372-4095-82BE-7A6E040A9754}" srcOrd="0" destOrd="0" presId="urn:microsoft.com/office/officeart/2008/layout/LinedList"/>
    <dgm:cxn modelId="{3CC372F1-2D8D-464A-8F12-2D59DE6CA31B}" type="presParOf" srcId="{129F25AE-F77B-42C2-87AD-1A1A37828464}" destId="{2F6CDD2D-F0B5-47C5-A794-5877A608290F}" srcOrd="1" destOrd="0" presId="urn:microsoft.com/office/officeart/2008/layout/LinedList"/>
    <dgm:cxn modelId="{A3872285-2A34-4190-8252-C0C826CEF184}" type="presParOf" srcId="{129F25AE-F77B-42C2-87AD-1A1A37828464}" destId="{A47851D7-44F2-43F8-99A3-14D145A35C22}" srcOrd="2" destOrd="0" presId="urn:microsoft.com/office/officeart/2008/layout/LinedList"/>
    <dgm:cxn modelId="{3049CF8B-7230-465E-9363-2044C743F6E8}" type="presParOf" srcId="{8104CAEA-F8A3-4882-B864-E576F63C89D3}" destId="{047CCD69-452F-46B8-B863-D117364EA192}" srcOrd="5" destOrd="0" presId="urn:microsoft.com/office/officeart/2008/layout/LinedList"/>
    <dgm:cxn modelId="{8749303B-8B07-4335-8DA9-23AFD899F719}" type="presParOf" srcId="{8104CAEA-F8A3-4882-B864-E576F63C89D3}" destId="{86D27F61-D20D-4FDD-B65B-4DCE0E2A2A8F}" srcOrd="6" destOrd="0" presId="urn:microsoft.com/office/officeart/2008/layout/LinedList"/>
    <dgm:cxn modelId="{2E68318B-30F5-4B24-9FB8-BAF9720433DB}" type="presParOf" srcId="{C614EF8F-32FB-447B-8C80-796B07798908}" destId="{686AC71F-04ED-48B7-9FCA-383F18CD5F9F}" srcOrd="2" destOrd="0" presId="urn:microsoft.com/office/officeart/2008/layout/LinedList"/>
    <dgm:cxn modelId="{1470C1CE-DBBB-4C54-B4E0-DB553E2403EA}" type="presParOf" srcId="{C614EF8F-32FB-447B-8C80-796B07798908}" destId="{216A4EFC-8B0F-4604-ADCC-D077C2E2968C}" srcOrd="3" destOrd="0" presId="urn:microsoft.com/office/officeart/2008/layout/LinedList"/>
    <dgm:cxn modelId="{7A6DDC24-683A-4E7A-84D1-AAD0219D7CCB}" type="presParOf" srcId="{216A4EFC-8B0F-4604-ADCC-D077C2E2968C}" destId="{434DDAE2-C2C3-444E-95D8-2F53E9DBABF6}" srcOrd="0" destOrd="0" presId="urn:microsoft.com/office/officeart/2008/layout/LinedList"/>
    <dgm:cxn modelId="{E5AA72FE-A1E5-4D74-9772-12EF996400F5}" type="presParOf" srcId="{216A4EFC-8B0F-4604-ADCC-D077C2E2968C}" destId="{E9325178-FC8B-4ECA-B5FD-1C0984F20B8D}" srcOrd="1" destOrd="0" presId="urn:microsoft.com/office/officeart/2008/layout/LinedList"/>
    <dgm:cxn modelId="{E89B5B90-2539-43D1-8359-B7251D102CE6}" type="presParOf" srcId="{E9325178-FC8B-4ECA-B5FD-1C0984F20B8D}" destId="{9EB3E71F-8AAD-406D-9A3A-397CF7676D2D}" srcOrd="0" destOrd="0" presId="urn:microsoft.com/office/officeart/2008/layout/LinedList"/>
    <dgm:cxn modelId="{54AF241A-43B8-44FD-A6CA-A2A635FFB8A1}" type="presParOf" srcId="{E9325178-FC8B-4ECA-B5FD-1C0984F20B8D}" destId="{A4B767AD-4A3F-484B-9868-849D101581C1}" srcOrd="1" destOrd="0" presId="urn:microsoft.com/office/officeart/2008/layout/LinedList"/>
    <dgm:cxn modelId="{33D5BDD0-23C9-4123-B203-97E0EBF6C24C}" type="presParOf" srcId="{A4B767AD-4A3F-484B-9868-849D101581C1}" destId="{60F6039C-71E7-473F-B002-CE588E0E707A}" srcOrd="0" destOrd="0" presId="urn:microsoft.com/office/officeart/2008/layout/LinedList"/>
    <dgm:cxn modelId="{F703DFC4-BC46-4683-AEDD-BE9028FD55D6}" type="presParOf" srcId="{A4B767AD-4A3F-484B-9868-849D101581C1}" destId="{D257A426-9844-422A-903B-C6B20B9546F5}" srcOrd="1" destOrd="0" presId="urn:microsoft.com/office/officeart/2008/layout/LinedList"/>
    <dgm:cxn modelId="{DB3A8839-74AF-4C19-80A6-0E2FB9CA73BF}" type="presParOf" srcId="{A4B767AD-4A3F-484B-9868-849D101581C1}" destId="{F5CBBEB1-B1B9-4E4B-A80A-57A23BF073E2}" srcOrd="2" destOrd="0" presId="urn:microsoft.com/office/officeart/2008/layout/LinedList"/>
    <dgm:cxn modelId="{4957E2F7-7079-423F-A158-903EB8F5901E}" type="presParOf" srcId="{F5CBBEB1-B1B9-4E4B-A80A-57A23BF073E2}" destId="{E291DAA9-6938-4E12-AF16-0610512F7B0A}" srcOrd="0" destOrd="0" presId="urn:microsoft.com/office/officeart/2008/layout/LinedList"/>
    <dgm:cxn modelId="{B4CEF3CD-E712-411C-9688-BA97EDA34C47}" type="presParOf" srcId="{E291DAA9-6938-4E12-AF16-0610512F7B0A}" destId="{7AD448A3-9E06-416B-821B-C8921D17D9DD}" srcOrd="0" destOrd="0" presId="urn:microsoft.com/office/officeart/2008/layout/LinedList"/>
    <dgm:cxn modelId="{F5855ABC-42F8-4417-919A-96AED1BB3FEB}" type="presParOf" srcId="{E291DAA9-6938-4E12-AF16-0610512F7B0A}" destId="{7218F273-C8FA-412E-8692-B7463AA32FD9}" srcOrd="1" destOrd="0" presId="urn:microsoft.com/office/officeart/2008/layout/LinedList"/>
    <dgm:cxn modelId="{D467C4E5-29FD-473B-A524-DAC38BD4C4C0}" type="presParOf" srcId="{E291DAA9-6938-4E12-AF16-0610512F7B0A}" destId="{E4488322-4523-4B30-BA9C-90B393D98F03}" srcOrd="2" destOrd="0" presId="urn:microsoft.com/office/officeart/2008/layout/LinedList"/>
    <dgm:cxn modelId="{AB153592-9F63-4A9B-859B-588B716B57D5}" type="presParOf" srcId="{F5CBBEB1-B1B9-4E4B-A80A-57A23BF073E2}" destId="{671BEA6B-791D-40B0-9C76-C47D451D6FC6}" srcOrd="1" destOrd="0" presId="urn:microsoft.com/office/officeart/2008/layout/LinedList"/>
    <dgm:cxn modelId="{C4A61722-85D9-4BC2-8F01-9D94C9F61C1A}" type="presParOf" srcId="{F5CBBEB1-B1B9-4E4B-A80A-57A23BF073E2}" destId="{1B81F25F-1097-4823-9B99-9985BFD9418E}" srcOrd="2" destOrd="0" presId="urn:microsoft.com/office/officeart/2008/layout/LinedList"/>
    <dgm:cxn modelId="{D2B057D9-96A3-48D6-9335-C1ADF318183A}" type="presParOf" srcId="{1B81F25F-1097-4823-9B99-9985BFD9418E}" destId="{024FC2C8-7E93-4B61-9723-D69D2EFBFF4D}" srcOrd="0" destOrd="0" presId="urn:microsoft.com/office/officeart/2008/layout/LinedList"/>
    <dgm:cxn modelId="{E622B7AF-4096-4D22-94E1-73DCF8632263}" type="presParOf" srcId="{1B81F25F-1097-4823-9B99-9985BFD9418E}" destId="{AE0F666E-9738-433B-8809-D74EBBC11D68}" srcOrd="1" destOrd="0" presId="urn:microsoft.com/office/officeart/2008/layout/LinedList"/>
    <dgm:cxn modelId="{F066C0CA-0B13-4E78-B7C9-C88F2B736A53}" type="presParOf" srcId="{1B81F25F-1097-4823-9B99-9985BFD9418E}" destId="{610F279C-23C6-470F-BD08-8086931606D1}" srcOrd="2" destOrd="0" presId="urn:microsoft.com/office/officeart/2008/layout/LinedList"/>
    <dgm:cxn modelId="{DF5DF33D-B108-404C-8B62-B653A980CD62}" type="presParOf" srcId="{F5CBBEB1-B1B9-4E4B-A80A-57A23BF073E2}" destId="{70FE719C-193B-444F-A8FC-14204BAAB23A}" srcOrd="3" destOrd="0" presId="urn:microsoft.com/office/officeart/2008/layout/LinedList"/>
    <dgm:cxn modelId="{8061FA1C-BDBB-465D-81F1-057A86D104D4}" type="presParOf" srcId="{F5CBBEB1-B1B9-4E4B-A80A-57A23BF073E2}" destId="{5AB1F4B8-57A7-44FE-89F6-61AEAD418471}" srcOrd="4" destOrd="0" presId="urn:microsoft.com/office/officeart/2008/layout/LinedList"/>
    <dgm:cxn modelId="{7D8BB886-A099-40D4-8F52-9DEA5BE3FF69}" type="presParOf" srcId="{5AB1F4B8-57A7-44FE-89F6-61AEAD418471}" destId="{B87E1259-8179-49E1-997C-6D28C845AEB4}" srcOrd="0" destOrd="0" presId="urn:microsoft.com/office/officeart/2008/layout/LinedList"/>
    <dgm:cxn modelId="{A2B9EDC7-833F-4D4C-AAC1-1558F0F2E1A8}" type="presParOf" srcId="{5AB1F4B8-57A7-44FE-89F6-61AEAD418471}" destId="{02768E83-F894-4167-B8F3-FC0EE234B272}" srcOrd="1" destOrd="0" presId="urn:microsoft.com/office/officeart/2008/layout/LinedList"/>
    <dgm:cxn modelId="{3702503D-E81E-4E36-8EDF-A41E53F0265E}" type="presParOf" srcId="{5AB1F4B8-57A7-44FE-89F6-61AEAD418471}" destId="{0091AE22-9C53-47EC-8C5A-0FCA6B5FAFA6}" srcOrd="2" destOrd="0" presId="urn:microsoft.com/office/officeart/2008/layout/LinedList"/>
    <dgm:cxn modelId="{F5A0774B-F348-4F91-9BF9-F5AF60F1A292}" type="presParOf" srcId="{E9325178-FC8B-4ECA-B5FD-1C0984F20B8D}" destId="{74E7B206-3168-4481-BC11-59FCFF506AC8}" srcOrd="2" destOrd="0" presId="urn:microsoft.com/office/officeart/2008/layout/LinedList"/>
    <dgm:cxn modelId="{30A05821-9034-4113-B832-E754891A4C7B}" type="presParOf" srcId="{E9325178-FC8B-4ECA-B5FD-1C0984F20B8D}" destId="{9082460D-3BB4-4315-A612-544627BCD9CE}" srcOrd="3" destOrd="0" presId="urn:microsoft.com/office/officeart/2008/layout/LinedList"/>
    <dgm:cxn modelId="{6F321EC7-A7A5-48FC-AD67-249C81FAF5D5}" type="presParOf" srcId="{C614EF8F-32FB-447B-8C80-796B07798908}" destId="{B6722414-010F-4037-923E-C8E5088A2788}" srcOrd="4" destOrd="0" presId="urn:microsoft.com/office/officeart/2008/layout/LinedList"/>
    <dgm:cxn modelId="{55B68F7C-FABA-419C-ACA2-14D92D6D4945}" type="presParOf" srcId="{C614EF8F-32FB-447B-8C80-796B07798908}" destId="{7163D1BC-2A2D-4883-A8A4-E9E4CAB009A8}" srcOrd="5" destOrd="0" presId="urn:microsoft.com/office/officeart/2008/layout/LinedList"/>
    <dgm:cxn modelId="{61E46177-C796-4F6E-BE23-5BC0F2C25B5B}" type="presParOf" srcId="{7163D1BC-2A2D-4883-A8A4-E9E4CAB009A8}" destId="{F02F1B66-A53E-447B-B752-F28CF9DD24F6}" srcOrd="0" destOrd="0" presId="urn:microsoft.com/office/officeart/2008/layout/LinedList"/>
    <dgm:cxn modelId="{6F74D119-E41A-46C3-94C4-BED744807685}" type="presParOf" srcId="{7163D1BC-2A2D-4883-A8A4-E9E4CAB009A8}" destId="{02D9B8EE-FF12-4F89-91A0-3EBB1CD95C2D}" srcOrd="1" destOrd="0" presId="urn:microsoft.com/office/officeart/2008/layout/LinedList"/>
    <dgm:cxn modelId="{EED32FC6-D39F-4E18-9F67-1790E699FE34}" type="presParOf" srcId="{02D9B8EE-FF12-4F89-91A0-3EBB1CD95C2D}" destId="{CFE83866-5084-4D42-8038-918F18367360}" srcOrd="0" destOrd="0" presId="urn:microsoft.com/office/officeart/2008/layout/LinedList"/>
    <dgm:cxn modelId="{9EFDFEC3-FCF0-4D30-AE08-CB5BBE485368}" type="presParOf" srcId="{02D9B8EE-FF12-4F89-91A0-3EBB1CD95C2D}" destId="{A8D8E7D5-9207-4FE2-B31D-E666055B172E}" srcOrd="1" destOrd="0" presId="urn:microsoft.com/office/officeart/2008/layout/LinedList"/>
    <dgm:cxn modelId="{4EE85235-2B9D-47C0-988C-3A3FBB0A9714}" type="presParOf" srcId="{A8D8E7D5-9207-4FE2-B31D-E666055B172E}" destId="{726FDFD0-C435-4584-B070-C1213ECB1B38}" srcOrd="0" destOrd="0" presId="urn:microsoft.com/office/officeart/2008/layout/LinedList"/>
    <dgm:cxn modelId="{FFC14A2B-6F03-47EC-8363-5DA07BE622D0}" type="presParOf" srcId="{A8D8E7D5-9207-4FE2-B31D-E666055B172E}" destId="{D634959B-73E0-4A8E-837D-28FEBBE8CC85}" srcOrd="1" destOrd="0" presId="urn:microsoft.com/office/officeart/2008/layout/LinedList"/>
    <dgm:cxn modelId="{00FDDFFE-6101-4256-ADB3-885C7FDEBB97}" type="presParOf" srcId="{A8D8E7D5-9207-4FE2-B31D-E666055B172E}" destId="{0493D13B-F7DA-4224-B284-1301B5BDD8FF}" srcOrd="2" destOrd="0" presId="urn:microsoft.com/office/officeart/2008/layout/LinedList"/>
    <dgm:cxn modelId="{9C7468DC-3222-446F-AE65-340A0EEFD8D6}" type="presParOf" srcId="{02D9B8EE-FF12-4F89-91A0-3EBB1CD95C2D}" destId="{8C7EB362-F5B7-4083-80CF-AE9E23100BC5}" srcOrd="2" destOrd="0" presId="urn:microsoft.com/office/officeart/2008/layout/LinedList"/>
    <dgm:cxn modelId="{CB992798-9E9D-4CB6-8A26-187CA2F9E0A1}" type="presParOf" srcId="{02D9B8EE-FF12-4F89-91A0-3EBB1CD95C2D}" destId="{D0CC57C3-5193-4D39-85A1-2903491986A2}" srcOrd="3" destOrd="0" presId="urn:microsoft.com/office/officeart/2008/layout/LinedList"/>
    <dgm:cxn modelId="{0539F84A-B12E-42FC-A00F-D4E85B532CD0}" type="presParOf" srcId="{02D9B8EE-FF12-4F89-91A0-3EBB1CD95C2D}" destId="{BCE607DC-4509-4564-920C-F8D0566894CD}" srcOrd="4" destOrd="0" presId="urn:microsoft.com/office/officeart/2008/layout/LinedList"/>
    <dgm:cxn modelId="{8719A16C-1FE6-402D-9FF7-5B5694130D89}" type="presParOf" srcId="{BCE607DC-4509-4564-920C-F8D0566894CD}" destId="{86145D3F-725B-4F17-9019-3834BDA71CD5}" srcOrd="0" destOrd="0" presId="urn:microsoft.com/office/officeart/2008/layout/LinedList"/>
    <dgm:cxn modelId="{816C7C4A-CB1F-4A05-BF23-853F4554F2EA}" type="presParOf" srcId="{BCE607DC-4509-4564-920C-F8D0566894CD}" destId="{65AC7CF1-7401-4AEB-96C4-CC4BC855C023}" srcOrd="1" destOrd="0" presId="urn:microsoft.com/office/officeart/2008/layout/LinedList"/>
    <dgm:cxn modelId="{433AE884-D865-4324-A9A0-915DBB114D84}" type="presParOf" srcId="{BCE607DC-4509-4564-920C-F8D0566894CD}" destId="{C7D8A5E7-FA6B-4157-9B6E-8B5BAE1D0A31}" srcOrd="2" destOrd="0" presId="urn:microsoft.com/office/officeart/2008/layout/LinedList"/>
    <dgm:cxn modelId="{8FCFAAA9-38F3-484D-B27B-793DFC4F7E74}" type="presParOf" srcId="{02D9B8EE-FF12-4F89-91A0-3EBB1CD95C2D}" destId="{AD0D3F5D-F2E1-47DC-9EFA-DF5B94EB9E79}" srcOrd="5" destOrd="0" presId="urn:microsoft.com/office/officeart/2008/layout/LinedList"/>
    <dgm:cxn modelId="{A7488ABB-3F43-4517-8938-593AFBD4624B}" type="presParOf" srcId="{02D9B8EE-FF12-4F89-91A0-3EBB1CD95C2D}" destId="{17A8BD3B-4247-4878-AFC0-CA99F3D7D9DA}" srcOrd="6"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07125A-F7B0-4B6D-B85F-28536E14D44A}">
      <dsp:nvSpPr>
        <dsp:cNvPr id="0" name=""/>
        <dsp:cNvSpPr/>
      </dsp:nvSpPr>
      <dsp:spPr>
        <a:xfrm rot="16200000">
          <a:off x="673100" y="-673100"/>
          <a:ext cx="2197099" cy="354329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Garamond" pitchFamily="18" charset="0"/>
            </a:rPr>
            <a:t>Revenue Income</a:t>
          </a:r>
        </a:p>
        <a:p>
          <a:pPr lvl="0" algn="ctr" defTabSz="711200">
            <a:lnSpc>
              <a:spcPct val="90000"/>
            </a:lnSpc>
            <a:spcBef>
              <a:spcPct val="0"/>
            </a:spcBef>
            <a:spcAft>
              <a:spcPct val="35000"/>
            </a:spcAft>
          </a:pPr>
          <a:r>
            <a:rPr lang="en-US" sz="1600" b="0" kern="1200" dirty="0" smtClean="0">
              <a:solidFill>
                <a:schemeClr val="tx1"/>
              </a:solidFill>
              <a:latin typeface="Garamond" pitchFamily="18" charset="0"/>
            </a:rPr>
            <a:t>Income that is recurring in nature</a:t>
          </a:r>
        </a:p>
        <a:p>
          <a:pPr lvl="0" algn="ctr" defTabSz="711200">
            <a:lnSpc>
              <a:spcPct val="90000"/>
            </a:lnSpc>
            <a:spcBef>
              <a:spcPct val="0"/>
            </a:spcBef>
            <a:spcAft>
              <a:spcPct val="35000"/>
            </a:spcAft>
          </a:pPr>
          <a:r>
            <a:rPr lang="en-US" sz="1600" b="0" kern="1200" dirty="0" smtClean="0">
              <a:solidFill>
                <a:schemeClr val="tx1"/>
              </a:solidFill>
              <a:latin typeface="Garamond" pitchFamily="18" charset="0"/>
            </a:rPr>
            <a:t>All receipts are considered as revenue incomes by PMC.</a:t>
          </a:r>
        </a:p>
        <a:p>
          <a:pPr lvl="0" algn="ctr" defTabSz="711200">
            <a:lnSpc>
              <a:spcPct val="90000"/>
            </a:lnSpc>
            <a:spcBef>
              <a:spcPct val="0"/>
            </a:spcBef>
            <a:spcAft>
              <a:spcPct val="35000"/>
            </a:spcAft>
          </a:pPr>
          <a:r>
            <a:rPr lang="en-US" sz="1600" b="0" kern="1200" dirty="0" err="1" smtClean="0">
              <a:solidFill>
                <a:schemeClr val="tx1"/>
              </a:solidFill>
              <a:latin typeface="Garamond" pitchFamily="18" charset="0"/>
            </a:rPr>
            <a:t>Eg</a:t>
          </a:r>
          <a:r>
            <a:rPr lang="en-US" sz="1600" b="0" kern="1200" dirty="0" smtClean="0">
              <a:solidFill>
                <a:schemeClr val="tx1"/>
              </a:solidFill>
              <a:latin typeface="Garamond" pitchFamily="18" charset="0"/>
            </a:rPr>
            <a:t>.  Rents, grants, fees and charges</a:t>
          </a:r>
        </a:p>
      </dsp:txBody>
      <dsp:txXfrm rot="16200000">
        <a:off x="947737" y="-947737"/>
        <a:ext cx="1647824" cy="3543299"/>
      </dsp:txXfrm>
    </dsp:sp>
    <dsp:sp modelId="{A6F5EA76-C268-48F3-8828-15A8E2332F38}">
      <dsp:nvSpPr>
        <dsp:cNvPr id="0" name=""/>
        <dsp:cNvSpPr/>
      </dsp:nvSpPr>
      <dsp:spPr>
        <a:xfrm>
          <a:off x="3543299" y="0"/>
          <a:ext cx="3543299" cy="219709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Garamond" pitchFamily="18" charset="0"/>
            </a:rPr>
            <a:t>Capital Income</a:t>
          </a:r>
        </a:p>
        <a:p>
          <a:pPr lvl="0" algn="ctr" defTabSz="711200">
            <a:lnSpc>
              <a:spcPct val="90000"/>
            </a:lnSpc>
            <a:spcBef>
              <a:spcPct val="0"/>
            </a:spcBef>
            <a:spcAft>
              <a:spcPct val="35000"/>
            </a:spcAft>
          </a:pPr>
          <a:r>
            <a:rPr lang="en-US" sz="1600" b="0" kern="1200" dirty="0" smtClean="0">
              <a:solidFill>
                <a:schemeClr val="tx1"/>
              </a:solidFill>
              <a:latin typeface="Garamond" pitchFamily="18" charset="0"/>
            </a:rPr>
            <a:t>Income that is non recurring or one time</a:t>
          </a:r>
        </a:p>
        <a:p>
          <a:pPr lvl="0" algn="ctr" defTabSz="711200">
            <a:lnSpc>
              <a:spcPct val="90000"/>
            </a:lnSpc>
            <a:spcBef>
              <a:spcPct val="0"/>
            </a:spcBef>
            <a:spcAft>
              <a:spcPct val="35000"/>
            </a:spcAft>
          </a:pPr>
          <a:r>
            <a:rPr lang="en-US" sz="1600" b="0" kern="1200" dirty="0" smtClean="0">
              <a:solidFill>
                <a:schemeClr val="tx1"/>
              </a:solidFill>
              <a:latin typeface="Garamond" pitchFamily="18" charset="0"/>
            </a:rPr>
            <a:t>PMC does not account any income as capital income</a:t>
          </a:r>
        </a:p>
        <a:p>
          <a:pPr lvl="0" algn="ctr" defTabSz="711200">
            <a:lnSpc>
              <a:spcPct val="90000"/>
            </a:lnSpc>
            <a:spcBef>
              <a:spcPct val="0"/>
            </a:spcBef>
            <a:spcAft>
              <a:spcPct val="35000"/>
            </a:spcAft>
          </a:pPr>
          <a:r>
            <a:rPr lang="en-US" sz="1600" b="0" kern="1200" dirty="0" err="1" smtClean="0">
              <a:solidFill>
                <a:schemeClr val="tx1"/>
              </a:solidFill>
              <a:latin typeface="Garamond" pitchFamily="18" charset="0"/>
            </a:rPr>
            <a:t>Eg</a:t>
          </a:r>
          <a:r>
            <a:rPr lang="en-US" sz="1600" b="0" kern="1200" dirty="0" smtClean="0">
              <a:solidFill>
                <a:schemeClr val="tx1"/>
              </a:solidFill>
              <a:latin typeface="Garamond" pitchFamily="18" charset="0"/>
            </a:rPr>
            <a:t>. Sale of land, lease of land</a:t>
          </a:r>
        </a:p>
      </dsp:txBody>
      <dsp:txXfrm>
        <a:off x="3543299" y="0"/>
        <a:ext cx="3543299" cy="1647824"/>
      </dsp:txXfrm>
    </dsp:sp>
    <dsp:sp modelId="{8283A250-563C-4684-A87C-7AA955AE92F1}">
      <dsp:nvSpPr>
        <dsp:cNvPr id="0" name=""/>
        <dsp:cNvSpPr/>
      </dsp:nvSpPr>
      <dsp:spPr>
        <a:xfrm rot="10800000">
          <a:off x="0" y="2197099"/>
          <a:ext cx="3543299" cy="219709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Garamond" pitchFamily="18" charset="0"/>
            </a:rPr>
            <a:t>Revenue Expenditure</a:t>
          </a:r>
        </a:p>
        <a:p>
          <a:pPr lvl="0" algn="ctr" defTabSz="711200">
            <a:lnSpc>
              <a:spcPct val="90000"/>
            </a:lnSpc>
            <a:spcBef>
              <a:spcPct val="0"/>
            </a:spcBef>
            <a:spcAft>
              <a:spcPct val="35000"/>
            </a:spcAft>
          </a:pPr>
          <a:r>
            <a:rPr lang="en-US" sz="1600" b="0" kern="1200" dirty="0" smtClean="0">
              <a:solidFill>
                <a:schemeClr val="tx1"/>
              </a:solidFill>
              <a:latin typeface="Garamond" pitchFamily="18" charset="0"/>
            </a:rPr>
            <a:t>Expenditure that is recurring</a:t>
          </a:r>
        </a:p>
        <a:p>
          <a:pPr lvl="0" algn="ctr" defTabSz="711200">
            <a:lnSpc>
              <a:spcPct val="90000"/>
            </a:lnSpc>
            <a:spcBef>
              <a:spcPct val="0"/>
            </a:spcBef>
            <a:spcAft>
              <a:spcPct val="35000"/>
            </a:spcAft>
          </a:pPr>
          <a:r>
            <a:rPr lang="en-US" sz="1600" b="0" kern="1200" dirty="0" err="1" smtClean="0">
              <a:solidFill>
                <a:schemeClr val="tx1"/>
              </a:solidFill>
              <a:latin typeface="Garamond" pitchFamily="18" charset="0"/>
            </a:rPr>
            <a:t>Eg</a:t>
          </a:r>
          <a:r>
            <a:rPr lang="en-US" sz="1600" b="0" kern="1200" dirty="0" smtClean="0">
              <a:solidFill>
                <a:schemeClr val="tx1"/>
              </a:solidFill>
              <a:latin typeface="Garamond" pitchFamily="18" charset="0"/>
            </a:rPr>
            <a:t>. Salaries, O&amp;M</a:t>
          </a:r>
        </a:p>
        <a:p>
          <a:pPr lvl="0" algn="ctr" defTabSz="711200">
            <a:lnSpc>
              <a:spcPct val="90000"/>
            </a:lnSpc>
            <a:spcBef>
              <a:spcPct val="0"/>
            </a:spcBef>
            <a:spcAft>
              <a:spcPct val="35000"/>
            </a:spcAft>
          </a:pPr>
          <a:endParaRPr lang="en-US" sz="1600" kern="1200" dirty="0">
            <a:latin typeface="Garamond" pitchFamily="18" charset="0"/>
          </a:endParaRPr>
        </a:p>
      </dsp:txBody>
      <dsp:txXfrm rot="10800000">
        <a:off x="0" y="2746374"/>
        <a:ext cx="3543299" cy="1647824"/>
      </dsp:txXfrm>
    </dsp:sp>
    <dsp:sp modelId="{2C73F473-F639-4E89-8216-3C409A66C56F}">
      <dsp:nvSpPr>
        <dsp:cNvPr id="0" name=""/>
        <dsp:cNvSpPr/>
      </dsp:nvSpPr>
      <dsp:spPr>
        <a:xfrm rot="5400000">
          <a:off x="4216400" y="1523999"/>
          <a:ext cx="2197099" cy="354329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Garamond" pitchFamily="18" charset="0"/>
            </a:rPr>
            <a:t>Capital Expenditure</a:t>
          </a:r>
        </a:p>
        <a:p>
          <a:pPr lvl="0" algn="ctr" defTabSz="711200">
            <a:lnSpc>
              <a:spcPct val="90000"/>
            </a:lnSpc>
            <a:spcBef>
              <a:spcPct val="0"/>
            </a:spcBef>
            <a:spcAft>
              <a:spcPct val="35000"/>
            </a:spcAft>
          </a:pPr>
          <a:r>
            <a:rPr lang="en-US" sz="1600" b="0" kern="1200" dirty="0" smtClean="0">
              <a:solidFill>
                <a:schemeClr val="tx1"/>
              </a:solidFill>
              <a:latin typeface="Garamond" pitchFamily="18" charset="0"/>
            </a:rPr>
            <a:t>Expenditure that is non recurring and massive in terms of amount.</a:t>
          </a:r>
        </a:p>
        <a:p>
          <a:pPr lvl="0" algn="ctr" defTabSz="711200">
            <a:lnSpc>
              <a:spcPct val="90000"/>
            </a:lnSpc>
            <a:spcBef>
              <a:spcPct val="0"/>
            </a:spcBef>
            <a:spcAft>
              <a:spcPct val="35000"/>
            </a:spcAft>
          </a:pPr>
          <a:r>
            <a:rPr lang="en-US" sz="1600" b="0" kern="1200" dirty="0" err="1" smtClean="0">
              <a:solidFill>
                <a:schemeClr val="tx1"/>
              </a:solidFill>
              <a:latin typeface="Garamond" pitchFamily="18" charset="0"/>
            </a:rPr>
            <a:t>Eg</a:t>
          </a:r>
          <a:r>
            <a:rPr lang="en-US" sz="1600" b="0" kern="1200" dirty="0" smtClean="0">
              <a:solidFill>
                <a:schemeClr val="tx1"/>
              </a:solidFill>
              <a:latin typeface="Garamond" pitchFamily="18" charset="0"/>
            </a:rPr>
            <a:t>. Acquisition of land, purchase of real estate, construction of buildings.</a:t>
          </a:r>
        </a:p>
      </dsp:txBody>
      <dsp:txXfrm rot="5400000">
        <a:off x="4491037" y="1798636"/>
        <a:ext cx="1647824" cy="3543299"/>
      </dsp:txXfrm>
    </dsp:sp>
    <dsp:sp modelId="{9C2A0DFF-D7E9-4D78-8E4C-691C9CD0B795}">
      <dsp:nvSpPr>
        <dsp:cNvPr id="0" name=""/>
        <dsp:cNvSpPr/>
      </dsp:nvSpPr>
      <dsp:spPr>
        <a:xfrm>
          <a:off x="2480309" y="1647824"/>
          <a:ext cx="2125980" cy="1098549"/>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Garamond" pitchFamily="18" charset="0"/>
            </a:rPr>
            <a:t>PMC Budget</a:t>
          </a:r>
          <a:endParaRPr lang="en-US" sz="2400" b="1" kern="1200" dirty="0">
            <a:latin typeface="Garamond" pitchFamily="18" charset="0"/>
          </a:endParaRPr>
        </a:p>
      </dsp:txBody>
      <dsp:txXfrm>
        <a:off x="2480309" y="1647824"/>
        <a:ext cx="2125980" cy="109854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DA000E-B2E2-4E0D-A986-CD458E918B10}">
      <dsp:nvSpPr>
        <dsp:cNvPr id="0" name=""/>
        <dsp:cNvSpPr/>
      </dsp:nvSpPr>
      <dsp:spPr>
        <a:xfrm>
          <a:off x="0" y="1644"/>
          <a:ext cx="769619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668181-2FB1-4663-86AD-FA428156C6E6}">
      <dsp:nvSpPr>
        <dsp:cNvPr id="0" name=""/>
        <dsp:cNvSpPr/>
      </dsp:nvSpPr>
      <dsp:spPr>
        <a:xfrm>
          <a:off x="0" y="1644"/>
          <a:ext cx="1539240" cy="1121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i="1" kern="1200" dirty="0" smtClean="0">
              <a:latin typeface="Garamond" pitchFamily="18" charset="0"/>
            </a:rPr>
            <a:t>Fiscal Responsibility</a:t>
          </a:r>
          <a:endParaRPr lang="en-IN" sz="1400" b="1" kern="1200" dirty="0">
            <a:latin typeface="Garamond" pitchFamily="18" charset="0"/>
          </a:endParaRPr>
        </a:p>
      </dsp:txBody>
      <dsp:txXfrm>
        <a:off x="0" y="1644"/>
        <a:ext cx="1539240" cy="1121633"/>
      </dsp:txXfrm>
    </dsp:sp>
    <dsp:sp modelId="{236FE979-9C69-4450-8E8F-C19BB3CF49D1}">
      <dsp:nvSpPr>
        <dsp:cNvPr id="0" name=""/>
        <dsp:cNvSpPr/>
      </dsp:nvSpPr>
      <dsp:spPr>
        <a:xfrm>
          <a:off x="1654682" y="27713"/>
          <a:ext cx="2963037" cy="521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0" kern="1200" dirty="0" smtClean="0">
              <a:latin typeface="Garamond" pitchFamily="18" charset="0"/>
            </a:rPr>
            <a:t>Medium Term Fiscal Plan</a:t>
          </a:r>
          <a:endParaRPr lang="en-IN" sz="1400" kern="1200" dirty="0">
            <a:latin typeface="Garamond" pitchFamily="18" charset="0"/>
          </a:endParaRPr>
        </a:p>
      </dsp:txBody>
      <dsp:txXfrm>
        <a:off x="1654682" y="27713"/>
        <a:ext cx="2963037" cy="521384"/>
      </dsp:txXfrm>
    </dsp:sp>
    <dsp:sp modelId="{325008F8-DB46-4D1C-BBCC-A5BF40D98B4A}">
      <dsp:nvSpPr>
        <dsp:cNvPr id="0" name=""/>
        <dsp:cNvSpPr/>
      </dsp:nvSpPr>
      <dsp:spPr>
        <a:xfrm>
          <a:off x="1539239" y="549098"/>
          <a:ext cx="615696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6CDD2D-F0B5-47C5-A794-5877A608290F}">
      <dsp:nvSpPr>
        <dsp:cNvPr id="0" name=""/>
        <dsp:cNvSpPr/>
      </dsp:nvSpPr>
      <dsp:spPr>
        <a:xfrm>
          <a:off x="1654682" y="575167"/>
          <a:ext cx="2963037" cy="521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smtClean="0">
              <a:latin typeface="Garamond" pitchFamily="18" charset="0"/>
            </a:rPr>
            <a:t>Audited Financial Statements</a:t>
          </a:r>
          <a:endParaRPr lang="en-US" sz="1400" kern="1200" dirty="0" smtClean="0">
            <a:latin typeface="Garamond" pitchFamily="18" charset="0"/>
          </a:endParaRPr>
        </a:p>
      </dsp:txBody>
      <dsp:txXfrm>
        <a:off x="1654682" y="575167"/>
        <a:ext cx="2963037" cy="521384"/>
      </dsp:txXfrm>
    </dsp:sp>
    <dsp:sp modelId="{047CCD69-452F-46B8-B863-D117364EA192}">
      <dsp:nvSpPr>
        <dsp:cNvPr id="0" name=""/>
        <dsp:cNvSpPr/>
      </dsp:nvSpPr>
      <dsp:spPr>
        <a:xfrm>
          <a:off x="1539239" y="1096551"/>
          <a:ext cx="615696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6AC71F-04ED-48B7-9FCA-383F18CD5F9F}">
      <dsp:nvSpPr>
        <dsp:cNvPr id="0" name=""/>
        <dsp:cNvSpPr/>
      </dsp:nvSpPr>
      <dsp:spPr>
        <a:xfrm>
          <a:off x="0" y="1123277"/>
          <a:ext cx="7696199"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4DDAE2-C2C3-444E-95D8-2F53E9DBABF6}">
      <dsp:nvSpPr>
        <dsp:cNvPr id="0" name=""/>
        <dsp:cNvSpPr/>
      </dsp:nvSpPr>
      <dsp:spPr>
        <a:xfrm>
          <a:off x="0" y="1123277"/>
          <a:ext cx="1539240" cy="1121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i="1" kern="1200" dirty="0" smtClean="0">
              <a:latin typeface="Garamond" pitchFamily="18" charset="0"/>
            </a:rPr>
            <a:t>Fiscal </a:t>
          </a:r>
          <a:r>
            <a:rPr lang="en-US" sz="1400" b="1" i="1" kern="1200" dirty="0" err="1" smtClean="0">
              <a:latin typeface="Garamond" pitchFamily="18" charset="0"/>
            </a:rPr>
            <a:t>Decentralisation</a:t>
          </a:r>
          <a:endParaRPr lang="en-IN" sz="1400" b="1" kern="1200" dirty="0">
            <a:latin typeface="Garamond" pitchFamily="18" charset="0"/>
          </a:endParaRPr>
        </a:p>
      </dsp:txBody>
      <dsp:txXfrm>
        <a:off x="0" y="1123277"/>
        <a:ext cx="1539240" cy="1121633"/>
      </dsp:txXfrm>
    </dsp:sp>
    <dsp:sp modelId="{D257A426-9844-422A-903B-C6B20B9546F5}">
      <dsp:nvSpPr>
        <dsp:cNvPr id="0" name=""/>
        <dsp:cNvSpPr/>
      </dsp:nvSpPr>
      <dsp:spPr>
        <a:xfrm>
          <a:off x="1654682" y="1174211"/>
          <a:ext cx="2963037" cy="1018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latin typeface="Garamond" pitchFamily="18" charset="0"/>
            </a:rPr>
            <a:t>Own Revenues</a:t>
          </a:r>
          <a:endParaRPr lang="en-IN" sz="1400" kern="1200" dirty="0">
            <a:latin typeface="Garamond" pitchFamily="18" charset="0"/>
          </a:endParaRPr>
        </a:p>
      </dsp:txBody>
      <dsp:txXfrm>
        <a:off x="1654682" y="1174211"/>
        <a:ext cx="2963037" cy="1018670"/>
      </dsp:txXfrm>
    </dsp:sp>
    <dsp:sp modelId="{7218F273-C8FA-412E-8692-B7463AA32FD9}">
      <dsp:nvSpPr>
        <dsp:cNvPr id="0" name=""/>
        <dsp:cNvSpPr/>
      </dsp:nvSpPr>
      <dsp:spPr>
        <a:xfrm>
          <a:off x="4733163" y="1174211"/>
          <a:ext cx="2963037" cy="339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smtClean="0">
              <a:latin typeface="Garamond" pitchFamily="18" charset="0"/>
            </a:rPr>
            <a:t>Land-based financing</a:t>
          </a:r>
          <a:endParaRPr lang="en-US" sz="1400" kern="1200" dirty="0" smtClean="0">
            <a:latin typeface="Garamond" pitchFamily="18" charset="0"/>
          </a:endParaRPr>
        </a:p>
      </dsp:txBody>
      <dsp:txXfrm>
        <a:off x="4733163" y="1174211"/>
        <a:ext cx="2963037" cy="339225"/>
      </dsp:txXfrm>
    </dsp:sp>
    <dsp:sp modelId="{671BEA6B-791D-40B0-9C76-C47D451D6FC6}">
      <dsp:nvSpPr>
        <dsp:cNvPr id="0" name=""/>
        <dsp:cNvSpPr/>
      </dsp:nvSpPr>
      <dsp:spPr>
        <a:xfrm>
          <a:off x="4617720" y="1513436"/>
          <a:ext cx="2963037"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0F666E-9738-433B-8809-D74EBBC11D68}">
      <dsp:nvSpPr>
        <dsp:cNvPr id="0" name=""/>
        <dsp:cNvSpPr/>
      </dsp:nvSpPr>
      <dsp:spPr>
        <a:xfrm>
          <a:off x="4733163" y="1513436"/>
          <a:ext cx="2963037" cy="339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smtClean="0">
              <a:latin typeface="Garamond" pitchFamily="18" charset="0"/>
            </a:rPr>
            <a:t>Profession tax</a:t>
          </a:r>
          <a:endParaRPr lang="en-US" sz="1400" kern="1200" dirty="0" smtClean="0">
            <a:latin typeface="Garamond" pitchFamily="18" charset="0"/>
          </a:endParaRPr>
        </a:p>
      </dsp:txBody>
      <dsp:txXfrm>
        <a:off x="4733163" y="1513436"/>
        <a:ext cx="2963037" cy="339225"/>
      </dsp:txXfrm>
    </dsp:sp>
    <dsp:sp modelId="{70FE719C-193B-444F-A8FC-14204BAAB23A}">
      <dsp:nvSpPr>
        <dsp:cNvPr id="0" name=""/>
        <dsp:cNvSpPr/>
      </dsp:nvSpPr>
      <dsp:spPr>
        <a:xfrm>
          <a:off x="4617720" y="1852662"/>
          <a:ext cx="2963037"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768E83-F894-4167-B8F3-FC0EE234B272}">
      <dsp:nvSpPr>
        <dsp:cNvPr id="0" name=""/>
        <dsp:cNvSpPr/>
      </dsp:nvSpPr>
      <dsp:spPr>
        <a:xfrm>
          <a:off x="4733163" y="1852662"/>
          <a:ext cx="2963037" cy="339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smtClean="0">
              <a:latin typeface="Garamond" pitchFamily="18" charset="0"/>
            </a:rPr>
            <a:t>Entertainment tax</a:t>
          </a:r>
          <a:endParaRPr lang="en-US" sz="1400" kern="1200" dirty="0" smtClean="0">
            <a:latin typeface="Garamond" pitchFamily="18" charset="0"/>
          </a:endParaRPr>
        </a:p>
      </dsp:txBody>
      <dsp:txXfrm>
        <a:off x="4733163" y="1852662"/>
        <a:ext cx="2963037" cy="339225"/>
      </dsp:txXfrm>
    </dsp:sp>
    <dsp:sp modelId="{74E7B206-3168-4481-BC11-59FCFF506AC8}">
      <dsp:nvSpPr>
        <dsp:cNvPr id="0" name=""/>
        <dsp:cNvSpPr/>
      </dsp:nvSpPr>
      <dsp:spPr>
        <a:xfrm>
          <a:off x="1539239" y="2192882"/>
          <a:ext cx="615696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722414-010F-4037-923E-C8E5088A2788}">
      <dsp:nvSpPr>
        <dsp:cNvPr id="0" name=""/>
        <dsp:cNvSpPr/>
      </dsp:nvSpPr>
      <dsp:spPr>
        <a:xfrm>
          <a:off x="0" y="2244911"/>
          <a:ext cx="7696199"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2F1B66-A53E-447B-B752-F28CF9DD24F6}">
      <dsp:nvSpPr>
        <dsp:cNvPr id="0" name=""/>
        <dsp:cNvSpPr/>
      </dsp:nvSpPr>
      <dsp:spPr>
        <a:xfrm>
          <a:off x="0" y="2244911"/>
          <a:ext cx="1539240" cy="1121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i="1" kern="1200" dirty="0" smtClean="0">
              <a:latin typeface="Garamond" pitchFamily="18" charset="0"/>
            </a:rPr>
            <a:t>Accountability</a:t>
          </a:r>
          <a:endParaRPr lang="en-US" sz="1400" b="1" kern="1200" dirty="0" smtClean="0">
            <a:latin typeface="Garamond" pitchFamily="18" charset="0"/>
          </a:endParaRPr>
        </a:p>
      </dsp:txBody>
      <dsp:txXfrm>
        <a:off x="0" y="2244911"/>
        <a:ext cx="1539240" cy="1121633"/>
      </dsp:txXfrm>
    </dsp:sp>
    <dsp:sp modelId="{D634959B-73E0-4A8E-837D-28FEBBE8CC85}">
      <dsp:nvSpPr>
        <dsp:cNvPr id="0" name=""/>
        <dsp:cNvSpPr/>
      </dsp:nvSpPr>
      <dsp:spPr>
        <a:xfrm>
          <a:off x="1654682" y="2270980"/>
          <a:ext cx="2963037" cy="521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smtClean="0">
              <a:latin typeface="Garamond" pitchFamily="18" charset="0"/>
            </a:rPr>
            <a:t>for Expenditure</a:t>
          </a:r>
          <a:endParaRPr lang="en-US" sz="1400" kern="1200" dirty="0" smtClean="0">
            <a:latin typeface="Garamond" pitchFamily="18" charset="0"/>
          </a:endParaRPr>
        </a:p>
      </dsp:txBody>
      <dsp:txXfrm>
        <a:off x="1654682" y="2270980"/>
        <a:ext cx="2963037" cy="521384"/>
      </dsp:txXfrm>
    </dsp:sp>
    <dsp:sp modelId="{8C7EB362-F5B7-4083-80CF-AE9E23100BC5}">
      <dsp:nvSpPr>
        <dsp:cNvPr id="0" name=""/>
        <dsp:cNvSpPr/>
      </dsp:nvSpPr>
      <dsp:spPr>
        <a:xfrm>
          <a:off x="1539239" y="2792364"/>
          <a:ext cx="615696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AC7CF1-7401-4AEB-96C4-CC4BC855C023}">
      <dsp:nvSpPr>
        <dsp:cNvPr id="0" name=""/>
        <dsp:cNvSpPr/>
      </dsp:nvSpPr>
      <dsp:spPr>
        <a:xfrm>
          <a:off x="1654682" y="2818433"/>
          <a:ext cx="2963037" cy="521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latin typeface="Garamond" pitchFamily="18" charset="0"/>
            </a:rPr>
            <a:t>f</a:t>
          </a:r>
          <a:r>
            <a:rPr lang="en-US" sz="1400" b="0" kern="1200" dirty="0" smtClean="0">
              <a:latin typeface="Garamond" pitchFamily="18" charset="0"/>
            </a:rPr>
            <a:t>or Performance</a:t>
          </a:r>
        </a:p>
      </dsp:txBody>
      <dsp:txXfrm>
        <a:off x="1654682" y="2818433"/>
        <a:ext cx="2963037" cy="521384"/>
      </dsp:txXfrm>
    </dsp:sp>
    <dsp:sp modelId="{AD0D3F5D-F2E1-47DC-9EFA-DF5B94EB9E79}">
      <dsp:nvSpPr>
        <dsp:cNvPr id="0" name=""/>
        <dsp:cNvSpPr/>
      </dsp:nvSpPr>
      <dsp:spPr>
        <a:xfrm>
          <a:off x="1539239" y="3339817"/>
          <a:ext cx="615696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2.xml.rels><?xml version="1.0" encoding="UTF-8" standalone="yes"?>
<Relationships xmlns="http://schemas.openxmlformats.org/package/2006/relationships"><Relationship Id="rId1" Type="http://schemas.openxmlformats.org/officeDocument/2006/relationships/image" Target="../media/image12.png"/></Relationships>
</file>

<file path=ppt/drawings/drawing1.xml><?xml version="1.0" encoding="utf-8"?>
<c:userShapes xmlns:c="http://schemas.openxmlformats.org/drawingml/2006/chart">
  <cdr:relSizeAnchor xmlns:cdr="http://schemas.openxmlformats.org/drawingml/2006/chartDrawing">
    <cdr:from>
      <cdr:x>0.44828</cdr:x>
      <cdr:y>0.56863</cdr:y>
    </cdr:from>
    <cdr:to>
      <cdr:x>0.56897</cdr:x>
      <cdr:y>0.63595</cdr:y>
    </cdr:to>
    <cdr:sp macro="" textlink="">
      <cdr:nvSpPr>
        <cdr:cNvPr id="2" name="TextBox 3"/>
        <cdr:cNvSpPr txBox="1"/>
      </cdr:nvSpPr>
      <cdr:spPr>
        <a:xfrm xmlns:a="http://schemas.openxmlformats.org/drawingml/2006/main">
          <a:off x="1981200" y="2209800"/>
          <a:ext cx="533400"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79574" rtl="0" eaLnBrk="1" latinLnBrk="0" hangingPunct="1">
            <a:defRPr sz="1900" kern="1200">
              <a:solidFill>
                <a:schemeClr val="tx1"/>
              </a:solidFill>
              <a:latin typeface="+mn-lt"/>
              <a:ea typeface="+mn-ea"/>
              <a:cs typeface="+mn-cs"/>
            </a:defRPr>
          </a:lvl1pPr>
          <a:lvl2pPr marL="489786" algn="l" defTabSz="979574" rtl="0" eaLnBrk="1" latinLnBrk="0" hangingPunct="1">
            <a:defRPr sz="1900" kern="1200">
              <a:solidFill>
                <a:schemeClr val="tx1"/>
              </a:solidFill>
              <a:latin typeface="+mn-lt"/>
              <a:ea typeface="+mn-ea"/>
              <a:cs typeface="+mn-cs"/>
            </a:defRPr>
          </a:lvl2pPr>
          <a:lvl3pPr marL="979574" algn="l" defTabSz="979574" rtl="0" eaLnBrk="1" latinLnBrk="0" hangingPunct="1">
            <a:defRPr sz="1900" kern="1200">
              <a:solidFill>
                <a:schemeClr val="tx1"/>
              </a:solidFill>
              <a:latin typeface="+mn-lt"/>
              <a:ea typeface="+mn-ea"/>
              <a:cs typeface="+mn-cs"/>
            </a:defRPr>
          </a:lvl3pPr>
          <a:lvl4pPr marL="1469360" algn="l" defTabSz="979574" rtl="0" eaLnBrk="1" latinLnBrk="0" hangingPunct="1">
            <a:defRPr sz="1900" kern="1200">
              <a:solidFill>
                <a:schemeClr val="tx1"/>
              </a:solidFill>
              <a:latin typeface="+mn-lt"/>
              <a:ea typeface="+mn-ea"/>
              <a:cs typeface="+mn-cs"/>
            </a:defRPr>
          </a:lvl4pPr>
          <a:lvl5pPr marL="1959148" algn="l" defTabSz="979574" rtl="0" eaLnBrk="1" latinLnBrk="0" hangingPunct="1">
            <a:defRPr sz="1900" kern="1200">
              <a:solidFill>
                <a:schemeClr val="tx1"/>
              </a:solidFill>
              <a:latin typeface="+mn-lt"/>
              <a:ea typeface="+mn-ea"/>
              <a:cs typeface="+mn-cs"/>
            </a:defRPr>
          </a:lvl5pPr>
          <a:lvl6pPr marL="2448934" algn="l" defTabSz="979574" rtl="0" eaLnBrk="1" latinLnBrk="0" hangingPunct="1">
            <a:defRPr sz="1900" kern="1200">
              <a:solidFill>
                <a:schemeClr val="tx1"/>
              </a:solidFill>
              <a:latin typeface="+mn-lt"/>
              <a:ea typeface="+mn-ea"/>
              <a:cs typeface="+mn-cs"/>
            </a:defRPr>
          </a:lvl6pPr>
          <a:lvl7pPr marL="2938720" algn="l" defTabSz="979574" rtl="0" eaLnBrk="1" latinLnBrk="0" hangingPunct="1">
            <a:defRPr sz="1900" kern="1200">
              <a:solidFill>
                <a:schemeClr val="tx1"/>
              </a:solidFill>
              <a:latin typeface="+mn-lt"/>
              <a:ea typeface="+mn-ea"/>
              <a:cs typeface="+mn-cs"/>
            </a:defRPr>
          </a:lvl7pPr>
          <a:lvl8pPr marL="3428508" algn="l" defTabSz="979574" rtl="0" eaLnBrk="1" latinLnBrk="0" hangingPunct="1">
            <a:defRPr sz="1900" kern="1200">
              <a:solidFill>
                <a:schemeClr val="tx1"/>
              </a:solidFill>
              <a:latin typeface="+mn-lt"/>
              <a:ea typeface="+mn-ea"/>
              <a:cs typeface="+mn-cs"/>
            </a:defRPr>
          </a:lvl8pPr>
          <a:lvl9pPr marL="3918294" algn="l" defTabSz="979574" rtl="0" eaLnBrk="1" latinLnBrk="0" hangingPunct="1">
            <a:defRPr sz="1900" kern="1200">
              <a:solidFill>
                <a:schemeClr val="tx1"/>
              </a:solidFill>
              <a:latin typeface="+mn-lt"/>
              <a:ea typeface="+mn-ea"/>
              <a:cs typeface="+mn-cs"/>
            </a:defRPr>
          </a:lvl9pPr>
        </a:lstStyle>
        <a:p xmlns:a="http://schemas.openxmlformats.org/drawingml/2006/main">
          <a:r>
            <a:rPr lang="en-IN" sz="1100" b="1" dirty="0" smtClean="0">
              <a:solidFill>
                <a:schemeClr val="accent4">
                  <a:lumMod val="75000"/>
                </a:schemeClr>
              </a:solidFill>
            </a:rPr>
            <a:t>11%</a:t>
          </a:r>
          <a:endParaRPr lang="en-IN" sz="1100" b="1" dirty="0">
            <a:solidFill>
              <a:schemeClr val="accent4">
                <a:lumMod val="75000"/>
              </a:schemeClr>
            </a:solidFill>
          </a:endParaRPr>
        </a:p>
      </cdr:txBody>
    </cdr:sp>
  </cdr:relSizeAnchor>
  <cdr:relSizeAnchor xmlns:cdr="http://schemas.openxmlformats.org/drawingml/2006/chartDrawing">
    <cdr:from>
      <cdr:x>0.41379</cdr:x>
      <cdr:y>0.56863</cdr:y>
    </cdr:from>
    <cdr:to>
      <cdr:x>0.44828</cdr:x>
      <cdr:y>0.63595</cdr:y>
    </cdr:to>
    <cdr:sp macro="" textlink="">
      <cdr:nvSpPr>
        <cdr:cNvPr id="3" name="Right Brace 2"/>
        <cdr:cNvSpPr/>
      </cdr:nvSpPr>
      <cdr:spPr>
        <a:xfrm xmlns:a="http://schemas.openxmlformats.org/drawingml/2006/main">
          <a:off x="1828800" y="2209800"/>
          <a:ext cx="152400" cy="261610"/>
        </a:xfrm>
        <a:prstGeom xmlns:a="http://schemas.openxmlformats.org/drawingml/2006/main" prst="righ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79574" rtl="0" eaLnBrk="1" latinLnBrk="0" hangingPunct="1">
            <a:defRPr sz="1900" kern="1200">
              <a:solidFill>
                <a:schemeClr val="tx1"/>
              </a:solidFill>
              <a:latin typeface="+mn-lt"/>
              <a:ea typeface="+mn-ea"/>
              <a:cs typeface="+mn-cs"/>
            </a:defRPr>
          </a:lvl1pPr>
          <a:lvl2pPr marL="489786" algn="l" defTabSz="979574" rtl="0" eaLnBrk="1" latinLnBrk="0" hangingPunct="1">
            <a:defRPr sz="1900" kern="1200">
              <a:solidFill>
                <a:schemeClr val="tx1"/>
              </a:solidFill>
              <a:latin typeface="+mn-lt"/>
              <a:ea typeface="+mn-ea"/>
              <a:cs typeface="+mn-cs"/>
            </a:defRPr>
          </a:lvl2pPr>
          <a:lvl3pPr marL="979574" algn="l" defTabSz="979574" rtl="0" eaLnBrk="1" latinLnBrk="0" hangingPunct="1">
            <a:defRPr sz="1900" kern="1200">
              <a:solidFill>
                <a:schemeClr val="tx1"/>
              </a:solidFill>
              <a:latin typeface="+mn-lt"/>
              <a:ea typeface="+mn-ea"/>
              <a:cs typeface="+mn-cs"/>
            </a:defRPr>
          </a:lvl3pPr>
          <a:lvl4pPr marL="1469360" algn="l" defTabSz="979574" rtl="0" eaLnBrk="1" latinLnBrk="0" hangingPunct="1">
            <a:defRPr sz="1900" kern="1200">
              <a:solidFill>
                <a:schemeClr val="tx1"/>
              </a:solidFill>
              <a:latin typeface="+mn-lt"/>
              <a:ea typeface="+mn-ea"/>
              <a:cs typeface="+mn-cs"/>
            </a:defRPr>
          </a:lvl4pPr>
          <a:lvl5pPr marL="1959148" algn="l" defTabSz="979574" rtl="0" eaLnBrk="1" latinLnBrk="0" hangingPunct="1">
            <a:defRPr sz="1900" kern="1200">
              <a:solidFill>
                <a:schemeClr val="tx1"/>
              </a:solidFill>
              <a:latin typeface="+mn-lt"/>
              <a:ea typeface="+mn-ea"/>
              <a:cs typeface="+mn-cs"/>
            </a:defRPr>
          </a:lvl5pPr>
          <a:lvl6pPr marL="2448934" algn="l" defTabSz="979574" rtl="0" eaLnBrk="1" latinLnBrk="0" hangingPunct="1">
            <a:defRPr sz="1900" kern="1200">
              <a:solidFill>
                <a:schemeClr val="tx1"/>
              </a:solidFill>
              <a:latin typeface="+mn-lt"/>
              <a:ea typeface="+mn-ea"/>
              <a:cs typeface="+mn-cs"/>
            </a:defRPr>
          </a:lvl6pPr>
          <a:lvl7pPr marL="2938720" algn="l" defTabSz="979574" rtl="0" eaLnBrk="1" latinLnBrk="0" hangingPunct="1">
            <a:defRPr sz="1900" kern="1200">
              <a:solidFill>
                <a:schemeClr val="tx1"/>
              </a:solidFill>
              <a:latin typeface="+mn-lt"/>
              <a:ea typeface="+mn-ea"/>
              <a:cs typeface="+mn-cs"/>
            </a:defRPr>
          </a:lvl7pPr>
          <a:lvl8pPr marL="3428508" algn="l" defTabSz="979574" rtl="0" eaLnBrk="1" latinLnBrk="0" hangingPunct="1">
            <a:defRPr sz="1900" kern="1200">
              <a:solidFill>
                <a:schemeClr val="tx1"/>
              </a:solidFill>
              <a:latin typeface="+mn-lt"/>
              <a:ea typeface="+mn-ea"/>
              <a:cs typeface="+mn-cs"/>
            </a:defRPr>
          </a:lvl8pPr>
          <a:lvl9pPr marL="3918294" algn="l" defTabSz="979574" rtl="0" eaLnBrk="1" latinLnBrk="0" hangingPunct="1">
            <a:defRPr sz="1900" kern="1200">
              <a:solidFill>
                <a:schemeClr val="tx1"/>
              </a:solidFill>
              <a:latin typeface="+mn-lt"/>
              <a:ea typeface="+mn-ea"/>
              <a:cs typeface="+mn-cs"/>
            </a:defRPr>
          </a:lvl9pPr>
        </a:lstStyle>
        <a:p xmlns:a="http://schemas.openxmlformats.org/drawingml/2006/main">
          <a:pPr algn="ctr"/>
          <a:endParaRPr lang="en-IN"/>
        </a:p>
      </cdr:txBody>
    </cdr:sp>
  </cdr:relSizeAnchor>
  <cdr:relSizeAnchor xmlns:cdr="http://schemas.openxmlformats.org/drawingml/2006/chartDrawing">
    <cdr:from>
      <cdr:x>0.44828</cdr:x>
      <cdr:y>0.66667</cdr:y>
    </cdr:from>
    <cdr:to>
      <cdr:x>0.56897</cdr:x>
      <cdr:y>0.73398</cdr:y>
    </cdr:to>
    <cdr:sp macro="" textlink="">
      <cdr:nvSpPr>
        <cdr:cNvPr id="4" name="TextBox 3"/>
        <cdr:cNvSpPr txBox="1"/>
      </cdr:nvSpPr>
      <cdr:spPr>
        <a:xfrm xmlns:a="http://schemas.openxmlformats.org/drawingml/2006/main">
          <a:off x="1981200" y="2590800"/>
          <a:ext cx="533400"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b="1" dirty="0">
              <a:solidFill>
                <a:schemeClr val="accent4">
                  <a:lumMod val="75000"/>
                </a:schemeClr>
              </a:solidFill>
            </a:rPr>
            <a:t>8</a:t>
          </a:r>
          <a:r>
            <a:rPr lang="en-IN" sz="1100" b="1" dirty="0" smtClean="0">
              <a:solidFill>
                <a:schemeClr val="accent4">
                  <a:lumMod val="75000"/>
                </a:schemeClr>
              </a:solidFill>
            </a:rPr>
            <a:t>%</a:t>
          </a:r>
          <a:endParaRPr lang="en-IN" sz="1100" b="1" dirty="0">
            <a:solidFill>
              <a:schemeClr val="accent4">
                <a:lumMod val="75000"/>
              </a:schemeClr>
            </a:solidFill>
          </a:endParaRPr>
        </a:p>
      </cdr:txBody>
    </cdr:sp>
  </cdr:relSizeAnchor>
  <cdr:relSizeAnchor xmlns:cdr="http://schemas.openxmlformats.org/drawingml/2006/chartDrawing">
    <cdr:from>
      <cdr:x>0.41379</cdr:x>
      <cdr:y>0.66667</cdr:y>
    </cdr:from>
    <cdr:to>
      <cdr:x>0.44828</cdr:x>
      <cdr:y>0.73398</cdr:y>
    </cdr:to>
    <cdr:sp macro="" textlink="">
      <cdr:nvSpPr>
        <cdr:cNvPr id="5" name="Right Brace 4"/>
        <cdr:cNvSpPr/>
      </cdr:nvSpPr>
      <cdr:spPr>
        <a:xfrm xmlns:a="http://schemas.openxmlformats.org/drawingml/2006/main">
          <a:off x="1828800" y="2590800"/>
          <a:ext cx="152400" cy="261610"/>
        </a:xfrm>
        <a:prstGeom xmlns:a="http://schemas.openxmlformats.org/drawingml/2006/main" prst="righ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en-IN"/>
        </a:p>
      </cdr:txBody>
    </cdr:sp>
  </cdr:relSizeAnchor>
  <cdr:relSizeAnchor xmlns:cdr="http://schemas.openxmlformats.org/drawingml/2006/chartDrawing">
    <cdr:from>
      <cdr:x>0.44828</cdr:x>
      <cdr:y>0.76471</cdr:y>
    </cdr:from>
    <cdr:to>
      <cdr:x>0.56897</cdr:x>
      <cdr:y>0.83202</cdr:y>
    </cdr:to>
    <cdr:sp macro="" textlink="">
      <cdr:nvSpPr>
        <cdr:cNvPr id="6" name="TextBox 3"/>
        <cdr:cNvSpPr txBox="1"/>
      </cdr:nvSpPr>
      <cdr:spPr>
        <a:xfrm xmlns:a="http://schemas.openxmlformats.org/drawingml/2006/main">
          <a:off x="1981200" y="2971800"/>
          <a:ext cx="533400"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sz="1100" b="1" dirty="0" smtClean="0">
              <a:solidFill>
                <a:schemeClr val="accent4">
                  <a:lumMod val="75000"/>
                </a:schemeClr>
              </a:solidFill>
            </a:rPr>
            <a:t>11%</a:t>
          </a:r>
          <a:endParaRPr lang="en-IN" sz="1100" b="1" dirty="0">
            <a:solidFill>
              <a:schemeClr val="accent4">
                <a:lumMod val="75000"/>
              </a:schemeClr>
            </a:solidFill>
          </a:endParaRPr>
        </a:p>
      </cdr:txBody>
    </cdr:sp>
  </cdr:relSizeAnchor>
  <cdr:relSizeAnchor xmlns:cdr="http://schemas.openxmlformats.org/drawingml/2006/chartDrawing">
    <cdr:from>
      <cdr:x>0.41379</cdr:x>
      <cdr:y>0.76471</cdr:y>
    </cdr:from>
    <cdr:to>
      <cdr:x>0.44828</cdr:x>
      <cdr:y>0.83202</cdr:y>
    </cdr:to>
    <cdr:sp macro="" textlink="">
      <cdr:nvSpPr>
        <cdr:cNvPr id="7" name="Right Brace 6"/>
        <cdr:cNvSpPr/>
      </cdr:nvSpPr>
      <cdr:spPr>
        <a:xfrm xmlns:a="http://schemas.openxmlformats.org/drawingml/2006/main">
          <a:off x="1828800" y="2971800"/>
          <a:ext cx="152400" cy="261610"/>
        </a:xfrm>
        <a:prstGeom xmlns:a="http://schemas.openxmlformats.org/drawingml/2006/main" prst="righ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en-IN"/>
        </a:p>
      </cdr:txBody>
    </cdr:sp>
  </cdr:relSizeAnchor>
  <cdr:relSizeAnchor xmlns:cdr="http://schemas.openxmlformats.org/drawingml/2006/chartDrawing">
    <cdr:from>
      <cdr:x>0.44828</cdr:x>
      <cdr:y>0.86536</cdr:y>
    </cdr:from>
    <cdr:to>
      <cdr:x>0.56897</cdr:x>
      <cdr:y>0.93268</cdr:y>
    </cdr:to>
    <cdr:sp macro="" textlink="">
      <cdr:nvSpPr>
        <cdr:cNvPr id="8" name="TextBox 3"/>
        <cdr:cNvSpPr txBox="1"/>
      </cdr:nvSpPr>
      <cdr:spPr>
        <a:xfrm xmlns:a="http://schemas.openxmlformats.org/drawingml/2006/main">
          <a:off x="1981200" y="3362980"/>
          <a:ext cx="533400"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b="1" dirty="0" smtClean="0">
              <a:solidFill>
                <a:schemeClr val="accent4">
                  <a:lumMod val="75000"/>
                </a:schemeClr>
              </a:solidFill>
            </a:rPr>
            <a:t>57</a:t>
          </a:r>
          <a:r>
            <a:rPr lang="en-IN" sz="1100" b="1" dirty="0" smtClean="0">
              <a:solidFill>
                <a:schemeClr val="accent4">
                  <a:lumMod val="75000"/>
                </a:schemeClr>
              </a:solidFill>
            </a:rPr>
            <a:t>%</a:t>
          </a:r>
          <a:endParaRPr lang="en-IN" sz="1100" b="1" dirty="0">
            <a:solidFill>
              <a:schemeClr val="accent4">
                <a:lumMod val="75000"/>
              </a:schemeClr>
            </a:solidFill>
          </a:endParaRPr>
        </a:p>
      </cdr:txBody>
    </cdr:sp>
  </cdr:relSizeAnchor>
  <cdr:relSizeAnchor xmlns:cdr="http://schemas.openxmlformats.org/drawingml/2006/chartDrawing">
    <cdr:from>
      <cdr:x>0.41379</cdr:x>
      <cdr:y>0.86536</cdr:y>
    </cdr:from>
    <cdr:to>
      <cdr:x>0.44828</cdr:x>
      <cdr:y>0.93268</cdr:y>
    </cdr:to>
    <cdr:sp macro="" textlink="">
      <cdr:nvSpPr>
        <cdr:cNvPr id="9" name="Right Brace 8"/>
        <cdr:cNvSpPr/>
      </cdr:nvSpPr>
      <cdr:spPr>
        <a:xfrm xmlns:a="http://schemas.openxmlformats.org/drawingml/2006/main">
          <a:off x="1828800" y="3362980"/>
          <a:ext cx="152400" cy="261610"/>
        </a:xfrm>
        <a:prstGeom xmlns:a="http://schemas.openxmlformats.org/drawingml/2006/main" prst="righ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en-IN"/>
        </a:p>
      </cdr:txBody>
    </cdr:sp>
  </cdr:relSizeAnchor>
</c:userShapes>
</file>

<file path=ppt/drawings/drawing2.xml><?xml version="1.0" encoding="utf-8"?>
<c:userShapes xmlns:c="http://schemas.openxmlformats.org/drawingml/2006/chart">
  <cdr:relSizeAnchor xmlns:cdr="http://schemas.openxmlformats.org/drawingml/2006/chartDrawing">
    <cdr:from>
      <cdr:x>0.87826</cdr:x>
      <cdr:y>0.92631</cdr:y>
    </cdr:from>
    <cdr:to>
      <cdr:x>0.98818</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696200" y="5364444"/>
          <a:ext cx="963251" cy="426757"/>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88B8FF-E9D1-46FE-BA7F-5F528D6750E3}" type="datetimeFigureOut">
              <a:rPr lang="en-US" smtClean="0"/>
              <a:pPr/>
              <a:t>4/18/2015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1B05EA-09FF-4488-B75B-166CA7B63B23}" type="slidenum">
              <a:rPr lang="en-US" smtClean="0"/>
              <a:pPr/>
              <a:t>‹#›</a:t>
            </a:fld>
            <a:endParaRPr lang="en-US"/>
          </a:p>
        </p:txBody>
      </p:sp>
    </p:spTree>
    <p:extLst>
      <p:ext uri="{BB962C8B-B14F-4D97-AF65-F5344CB8AC3E}">
        <p14:creationId xmlns:p14="http://schemas.microsoft.com/office/powerpoint/2010/main" xmlns="" val="4102105212"/>
      </p:ext>
    </p:extLst>
  </p:cSld>
  <p:clrMap bg1="lt1" tx1="dk1" bg2="lt2" tx2="dk2" accent1="accent1" accent2="accent2" accent3="accent3" accent4="accent4" accent5="accent5" accent6="accent6" hlink="hlink" folHlink="folHlink"/>
  <p:notesStyle>
    <a:lvl1pPr marL="0" algn="l" defTabSz="979574" rtl="0" eaLnBrk="1" latinLnBrk="0" hangingPunct="1">
      <a:defRPr sz="1200" kern="1200">
        <a:solidFill>
          <a:schemeClr val="tx1"/>
        </a:solidFill>
        <a:latin typeface="+mn-lt"/>
        <a:ea typeface="+mn-ea"/>
        <a:cs typeface="+mn-cs"/>
      </a:defRPr>
    </a:lvl1pPr>
    <a:lvl2pPr marL="489786" algn="l" defTabSz="979574" rtl="0" eaLnBrk="1" latinLnBrk="0" hangingPunct="1">
      <a:defRPr sz="1200" kern="1200">
        <a:solidFill>
          <a:schemeClr val="tx1"/>
        </a:solidFill>
        <a:latin typeface="+mn-lt"/>
        <a:ea typeface="+mn-ea"/>
        <a:cs typeface="+mn-cs"/>
      </a:defRPr>
    </a:lvl2pPr>
    <a:lvl3pPr marL="979574" algn="l" defTabSz="979574" rtl="0" eaLnBrk="1" latinLnBrk="0" hangingPunct="1">
      <a:defRPr sz="1200" kern="1200">
        <a:solidFill>
          <a:schemeClr val="tx1"/>
        </a:solidFill>
        <a:latin typeface="+mn-lt"/>
        <a:ea typeface="+mn-ea"/>
        <a:cs typeface="+mn-cs"/>
      </a:defRPr>
    </a:lvl3pPr>
    <a:lvl4pPr marL="1469360" algn="l" defTabSz="979574" rtl="0" eaLnBrk="1" latinLnBrk="0" hangingPunct="1">
      <a:defRPr sz="1200" kern="1200">
        <a:solidFill>
          <a:schemeClr val="tx1"/>
        </a:solidFill>
        <a:latin typeface="+mn-lt"/>
        <a:ea typeface="+mn-ea"/>
        <a:cs typeface="+mn-cs"/>
      </a:defRPr>
    </a:lvl4pPr>
    <a:lvl5pPr marL="1959148" algn="l" defTabSz="979574" rtl="0" eaLnBrk="1" latinLnBrk="0" hangingPunct="1">
      <a:defRPr sz="1200" kern="1200">
        <a:solidFill>
          <a:schemeClr val="tx1"/>
        </a:solidFill>
        <a:latin typeface="+mn-lt"/>
        <a:ea typeface="+mn-ea"/>
        <a:cs typeface="+mn-cs"/>
      </a:defRPr>
    </a:lvl5pPr>
    <a:lvl6pPr marL="2448934" algn="l" defTabSz="979574" rtl="0" eaLnBrk="1" latinLnBrk="0" hangingPunct="1">
      <a:defRPr sz="1200" kern="1200">
        <a:solidFill>
          <a:schemeClr val="tx1"/>
        </a:solidFill>
        <a:latin typeface="+mn-lt"/>
        <a:ea typeface="+mn-ea"/>
        <a:cs typeface="+mn-cs"/>
      </a:defRPr>
    </a:lvl6pPr>
    <a:lvl7pPr marL="2938720" algn="l" defTabSz="979574" rtl="0" eaLnBrk="1" latinLnBrk="0" hangingPunct="1">
      <a:defRPr sz="1200" kern="1200">
        <a:solidFill>
          <a:schemeClr val="tx1"/>
        </a:solidFill>
        <a:latin typeface="+mn-lt"/>
        <a:ea typeface="+mn-ea"/>
        <a:cs typeface="+mn-cs"/>
      </a:defRPr>
    </a:lvl7pPr>
    <a:lvl8pPr marL="3428508" algn="l" defTabSz="979574" rtl="0" eaLnBrk="1" latinLnBrk="0" hangingPunct="1">
      <a:defRPr sz="1200" kern="1200">
        <a:solidFill>
          <a:schemeClr val="tx1"/>
        </a:solidFill>
        <a:latin typeface="+mn-lt"/>
        <a:ea typeface="+mn-ea"/>
        <a:cs typeface="+mn-cs"/>
      </a:defRPr>
    </a:lvl8pPr>
    <a:lvl9pPr marL="3918294" algn="l" defTabSz="97957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May</a:t>
            </a:r>
            <a:r>
              <a:rPr lang="en-US" baseline="0" dirty="0" smtClean="0"/>
              <a:t> be better as a bar chart?</a:t>
            </a:r>
          </a:p>
          <a:p>
            <a:r>
              <a:rPr lang="en-US" baseline="0" dirty="0" smtClean="0"/>
              <a:t>Can we put Revised Estimates for 2014-15 in lieu of Actuals?</a:t>
            </a:r>
            <a:endParaRPr lang="en-US" dirty="0"/>
          </a:p>
        </p:txBody>
      </p:sp>
      <p:sp>
        <p:nvSpPr>
          <p:cNvPr id="4" name="Slide Number Placeholder 3"/>
          <p:cNvSpPr>
            <a:spLocks noGrp="1"/>
          </p:cNvSpPr>
          <p:nvPr>
            <p:ph type="sldNum" sz="quarter" idx="10"/>
          </p:nvPr>
        </p:nvSpPr>
        <p:spPr/>
        <p:txBody>
          <a:bodyPr/>
          <a:lstStyle/>
          <a:p>
            <a:fld id="{301B05EA-09FF-4488-B75B-166CA7B63B23}" type="slidenum">
              <a:rPr lang="en-US" smtClean="0"/>
              <a:pPr/>
              <a:t>5</a:t>
            </a:fld>
            <a:endParaRPr lang="en-US"/>
          </a:p>
        </p:txBody>
      </p:sp>
    </p:spTree>
    <p:extLst>
      <p:ext uri="{BB962C8B-B14F-4D97-AF65-F5344CB8AC3E}">
        <p14:creationId xmlns:p14="http://schemas.microsoft.com/office/powerpoint/2010/main" xmlns="" val="2768404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Can</a:t>
            </a:r>
            <a:r>
              <a:rPr lang="en-US" baseline="0" dirty="0" smtClean="0"/>
              <a:t> we put 2014-15 RE?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Can’t understand the last comment “</a:t>
            </a:r>
            <a:r>
              <a:rPr lang="en-US" i="1" dirty="0" smtClean="0">
                <a:latin typeface="Cambria" pitchFamily="18" charset="0"/>
              </a:rPr>
              <a:t>Note that PMC does not give information on Actual expenditures in their Budget Book</a:t>
            </a:r>
            <a:r>
              <a:rPr lang="en-US" dirty="0" smtClean="0">
                <a:latin typeface="Cambria" pitchFamily="18" charset="0"/>
              </a:rPr>
              <a:t>”</a:t>
            </a:r>
          </a:p>
          <a:p>
            <a:endParaRPr lang="en-US" dirty="0"/>
          </a:p>
        </p:txBody>
      </p:sp>
      <p:sp>
        <p:nvSpPr>
          <p:cNvPr id="4" name="Slide Number Placeholder 3"/>
          <p:cNvSpPr>
            <a:spLocks noGrp="1"/>
          </p:cNvSpPr>
          <p:nvPr>
            <p:ph type="sldNum" sz="quarter" idx="10"/>
          </p:nvPr>
        </p:nvSpPr>
        <p:spPr/>
        <p:txBody>
          <a:bodyPr/>
          <a:lstStyle/>
          <a:p>
            <a:fld id="{301B05EA-09FF-4488-B75B-166CA7B63B23}" type="slidenum">
              <a:rPr lang="en-US" smtClean="0"/>
              <a:pPr/>
              <a:t>16</a:t>
            </a:fld>
            <a:endParaRPr lang="en-US"/>
          </a:p>
        </p:txBody>
      </p:sp>
    </p:spTree>
    <p:extLst>
      <p:ext uri="{BB962C8B-B14F-4D97-AF65-F5344CB8AC3E}">
        <p14:creationId xmlns:p14="http://schemas.microsoft.com/office/powerpoint/2010/main" xmlns="" val="1860617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Others have major allocation</a:t>
            </a:r>
            <a:endParaRPr lang="en-US" dirty="0"/>
          </a:p>
        </p:txBody>
      </p:sp>
      <p:sp>
        <p:nvSpPr>
          <p:cNvPr id="4" name="Slide Number Placeholder 3"/>
          <p:cNvSpPr>
            <a:spLocks noGrp="1"/>
          </p:cNvSpPr>
          <p:nvPr>
            <p:ph type="sldNum" sz="quarter" idx="10"/>
          </p:nvPr>
        </p:nvSpPr>
        <p:spPr/>
        <p:txBody>
          <a:bodyPr/>
          <a:lstStyle/>
          <a:p>
            <a:fld id="{301B05EA-09FF-4488-B75B-166CA7B63B23}" type="slidenum">
              <a:rPr lang="en-US" smtClean="0"/>
              <a:pPr/>
              <a:t>32</a:t>
            </a:fld>
            <a:endParaRPr lang="en-US"/>
          </a:p>
        </p:txBody>
      </p:sp>
    </p:spTree>
    <p:extLst>
      <p:ext uri="{BB962C8B-B14F-4D97-AF65-F5344CB8AC3E}">
        <p14:creationId xmlns:p14="http://schemas.microsoft.com/office/powerpoint/2010/main" xmlns="" val="4148077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Can</a:t>
            </a:r>
            <a:r>
              <a:rPr lang="en-IN" baseline="0" dirty="0" smtClean="0"/>
              <a:t> you add a row in the table that shows the per capita budget allocation?</a:t>
            </a:r>
            <a:endParaRPr lang="en-IN" dirty="0"/>
          </a:p>
        </p:txBody>
      </p:sp>
      <p:sp>
        <p:nvSpPr>
          <p:cNvPr id="4" name="Slide Number Placeholder 3"/>
          <p:cNvSpPr>
            <a:spLocks noGrp="1"/>
          </p:cNvSpPr>
          <p:nvPr>
            <p:ph type="sldNum" sz="quarter" idx="10"/>
          </p:nvPr>
        </p:nvSpPr>
        <p:spPr/>
        <p:txBody>
          <a:bodyPr/>
          <a:lstStyle/>
          <a:p>
            <a:fld id="{301B05EA-09FF-4488-B75B-166CA7B63B23}"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xmlns="" val="3778044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mention the year for which this data is applicable.</a:t>
            </a:r>
          </a:p>
        </p:txBody>
      </p:sp>
      <p:sp>
        <p:nvSpPr>
          <p:cNvPr id="4" name="Slide Number Placeholder 3"/>
          <p:cNvSpPr>
            <a:spLocks noGrp="1"/>
          </p:cNvSpPr>
          <p:nvPr>
            <p:ph type="sldNum" sz="quarter" idx="10"/>
          </p:nvPr>
        </p:nvSpPr>
        <p:spPr/>
        <p:txBody>
          <a:bodyPr/>
          <a:lstStyle/>
          <a:p>
            <a:fld id="{301B05EA-09FF-4488-B75B-166CA7B63B23}"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xmlns="" val="1430102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mention the year for which this data is applicable.</a:t>
            </a:r>
          </a:p>
        </p:txBody>
      </p:sp>
      <p:sp>
        <p:nvSpPr>
          <p:cNvPr id="4" name="Slide Number Placeholder 3"/>
          <p:cNvSpPr>
            <a:spLocks noGrp="1"/>
          </p:cNvSpPr>
          <p:nvPr>
            <p:ph type="sldNum" sz="quarter" idx="10"/>
          </p:nvPr>
        </p:nvSpPr>
        <p:spPr/>
        <p:txBody>
          <a:bodyPr/>
          <a:lstStyle/>
          <a:p>
            <a:fld id="{301B05EA-09FF-4488-B75B-166CA7B63B23}"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xmlns="" val="1430102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mention the yean </a:t>
            </a:r>
            <a:r>
              <a:rPr lang="en-US" dirty="0" err="1" smtClean="0"/>
              <a:t>ar</a:t>
            </a:r>
            <a:r>
              <a:rPr lang="en-US" dirty="0" smtClean="0"/>
              <a:t> for which this data is applicable.</a:t>
            </a:r>
            <a:endParaRPr lang="en-US" dirty="0"/>
          </a:p>
        </p:txBody>
      </p:sp>
      <p:sp>
        <p:nvSpPr>
          <p:cNvPr id="4" name="Slide Number Placeholder 3"/>
          <p:cNvSpPr>
            <a:spLocks noGrp="1"/>
          </p:cNvSpPr>
          <p:nvPr>
            <p:ph type="sldNum" sz="quarter" idx="10"/>
          </p:nvPr>
        </p:nvSpPr>
        <p:spPr/>
        <p:txBody>
          <a:bodyPr/>
          <a:lstStyle/>
          <a:p>
            <a:fld id="{301B05EA-09FF-4488-B75B-166CA7B63B23}"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xmlns="" val="2585387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smtClean="0"/>
              <a:t>Can we shorten</a:t>
            </a:r>
            <a:r>
              <a:rPr lang="en-IN" baseline="0" dirty="0" smtClean="0"/>
              <a:t> the process descriptions? e.g. Administrative Ward Level: Budget inputs sent in by Ward Officers are compiled by Head Office</a:t>
            </a:r>
          </a:p>
        </p:txBody>
      </p:sp>
      <p:sp>
        <p:nvSpPr>
          <p:cNvPr id="4" name="Slide Number Placeholder 3"/>
          <p:cNvSpPr>
            <a:spLocks noGrp="1"/>
          </p:cNvSpPr>
          <p:nvPr>
            <p:ph type="sldNum" sz="quarter" idx="10"/>
          </p:nvPr>
        </p:nvSpPr>
        <p:spPr/>
        <p:txBody>
          <a:bodyPr/>
          <a:lstStyle/>
          <a:p>
            <a:fld id="{301B05EA-09FF-4488-B75B-166CA7B63B23}"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xmlns="" val="3727067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smtClean="0"/>
              <a:t>Can we shorten</a:t>
            </a:r>
            <a:r>
              <a:rPr lang="en-IN" baseline="0" dirty="0" smtClean="0"/>
              <a:t> the process descriptions? e.g. Administrative Ward Level: Budget inputs sent in by Ward Officers are compiled by Head Office</a:t>
            </a:r>
          </a:p>
        </p:txBody>
      </p:sp>
      <p:sp>
        <p:nvSpPr>
          <p:cNvPr id="4" name="Slide Number Placeholder 3"/>
          <p:cNvSpPr>
            <a:spLocks noGrp="1"/>
          </p:cNvSpPr>
          <p:nvPr>
            <p:ph type="sldNum" sz="quarter" idx="10"/>
          </p:nvPr>
        </p:nvSpPr>
        <p:spPr/>
        <p:txBody>
          <a:bodyPr/>
          <a:lstStyle/>
          <a:p>
            <a:fld id="{301B05EA-09FF-4488-B75B-166CA7B63B23}"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xmlns="" val="3727067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State total</a:t>
            </a:r>
            <a:r>
              <a:rPr lang="en-IN" baseline="0" dirty="0" smtClean="0"/>
              <a:t> grant is fixed but cities within States will compete for Performance Grants</a:t>
            </a:r>
            <a:endParaRPr lang="en-IN" dirty="0"/>
          </a:p>
        </p:txBody>
      </p:sp>
      <p:sp>
        <p:nvSpPr>
          <p:cNvPr id="4" name="Slide Number Placeholder 3"/>
          <p:cNvSpPr>
            <a:spLocks noGrp="1"/>
          </p:cNvSpPr>
          <p:nvPr>
            <p:ph type="sldNum" sz="quarter" idx="10"/>
          </p:nvPr>
        </p:nvSpPr>
        <p:spPr/>
        <p:txBody>
          <a:bodyPr/>
          <a:lstStyle/>
          <a:p>
            <a:fld id="{301B05EA-09FF-4488-B75B-166CA7B63B23}"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xmlns="" val="2148070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State total</a:t>
            </a:r>
            <a:r>
              <a:rPr lang="en-IN" baseline="0" dirty="0" smtClean="0"/>
              <a:t> grant is fixed but cities within States will compete for Performance Grants</a:t>
            </a:r>
            <a:endParaRPr lang="en-IN" dirty="0"/>
          </a:p>
        </p:txBody>
      </p:sp>
      <p:sp>
        <p:nvSpPr>
          <p:cNvPr id="4" name="Slide Number Placeholder 3"/>
          <p:cNvSpPr>
            <a:spLocks noGrp="1"/>
          </p:cNvSpPr>
          <p:nvPr>
            <p:ph type="sldNum" sz="quarter" idx="10"/>
          </p:nvPr>
        </p:nvSpPr>
        <p:spPr/>
        <p:txBody>
          <a:bodyPr/>
          <a:lstStyle/>
          <a:p>
            <a:fld id="{301B05EA-09FF-4488-B75B-166CA7B63B23}"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xmlns="" val="2148070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IN" dirty="0" smtClean="0"/>
              <a:t>May</a:t>
            </a:r>
            <a:r>
              <a:rPr lang="en-IN" baseline="0" dirty="0" smtClean="0"/>
              <a:t> be interesting to group the Income Receipts under “Own Sources” vs. “Grants &amp; Loans”. That will give an insight into extent of PMC’s dependence on State funds.</a:t>
            </a:r>
            <a:endParaRPr lang="en-IN" dirty="0"/>
          </a:p>
        </p:txBody>
      </p:sp>
      <p:sp>
        <p:nvSpPr>
          <p:cNvPr id="4" name="Slide Number Placeholder 3"/>
          <p:cNvSpPr>
            <a:spLocks noGrp="1"/>
          </p:cNvSpPr>
          <p:nvPr>
            <p:ph type="sldNum" sz="quarter" idx="10"/>
          </p:nvPr>
        </p:nvSpPr>
        <p:spPr/>
        <p:txBody>
          <a:bodyPr/>
          <a:lstStyle/>
          <a:p>
            <a:fld id="{301B05EA-09FF-4488-B75B-166CA7B63B23}" type="slidenum">
              <a:rPr lang="en-US" smtClean="0"/>
              <a:pPr/>
              <a:t>6</a:t>
            </a:fld>
            <a:endParaRPr lang="en-US"/>
          </a:p>
        </p:txBody>
      </p:sp>
    </p:spTree>
    <p:extLst>
      <p:ext uri="{BB962C8B-B14F-4D97-AF65-F5344CB8AC3E}">
        <p14:creationId xmlns:p14="http://schemas.microsoft.com/office/powerpoint/2010/main" xmlns="" val="1327374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IN" dirty="0" smtClean="0"/>
              <a:t>Can we have a short note on this slide explaining the difference between </a:t>
            </a:r>
            <a:r>
              <a:rPr lang="en-IN" dirty="0" err="1" smtClean="0"/>
              <a:t>Octroi</a:t>
            </a:r>
            <a:r>
              <a:rPr lang="en-IN" dirty="0" smtClean="0"/>
              <a:t> and LBT?</a:t>
            </a:r>
            <a:r>
              <a:rPr lang="en-IN" baseline="0" dirty="0" smtClean="0"/>
              <a:t> Mentioning the fact that </a:t>
            </a:r>
            <a:r>
              <a:rPr lang="en-IN" baseline="0" dirty="0" err="1" smtClean="0"/>
              <a:t>Maharastra</a:t>
            </a:r>
            <a:r>
              <a:rPr lang="en-IN" baseline="0" dirty="0" smtClean="0"/>
              <a:t> </a:t>
            </a:r>
            <a:r>
              <a:rPr lang="en-IN" baseline="0" dirty="0" err="1" smtClean="0"/>
              <a:t>Govt</a:t>
            </a:r>
            <a:r>
              <a:rPr lang="en-IN" baseline="0" dirty="0" smtClean="0"/>
              <a:t> replaced </a:t>
            </a:r>
            <a:r>
              <a:rPr lang="en-IN" baseline="0" dirty="0" err="1" smtClean="0"/>
              <a:t>Octroi</a:t>
            </a:r>
            <a:r>
              <a:rPr lang="en-IN" baseline="0" dirty="0" smtClean="0"/>
              <a:t> with OBT in 2013.</a:t>
            </a:r>
            <a:endParaRPr lang="en-IN" dirty="0"/>
          </a:p>
        </p:txBody>
      </p:sp>
      <p:sp>
        <p:nvSpPr>
          <p:cNvPr id="4" name="Slide Number Placeholder 3"/>
          <p:cNvSpPr>
            <a:spLocks noGrp="1"/>
          </p:cNvSpPr>
          <p:nvPr>
            <p:ph type="sldNum" sz="quarter" idx="10"/>
          </p:nvPr>
        </p:nvSpPr>
        <p:spPr/>
        <p:txBody>
          <a:bodyPr/>
          <a:lstStyle/>
          <a:p>
            <a:fld id="{301B05EA-09FF-4488-B75B-166CA7B63B23}" type="slidenum">
              <a:rPr lang="en-US" smtClean="0"/>
              <a:pPr/>
              <a:t>7</a:t>
            </a:fld>
            <a:endParaRPr lang="en-US"/>
          </a:p>
        </p:txBody>
      </p:sp>
    </p:spTree>
    <p:extLst>
      <p:ext uri="{BB962C8B-B14F-4D97-AF65-F5344CB8AC3E}">
        <p14:creationId xmlns:p14="http://schemas.microsoft.com/office/powerpoint/2010/main" xmlns="" val="734778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IN" dirty="0" smtClean="0"/>
              <a:t>Can we put Revised Estimate for 2014-15?</a:t>
            </a:r>
            <a:endParaRPr lang="en-IN" dirty="0"/>
          </a:p>
        </p:txBody>
      </p:sp>
      <p:sp>
        <p:nvSpPr>
          <p:cNvPr id="4" name="Slide Number Placeholder 3"/>
          <p:cNvSpPr>
            <a:spLocks noGrp="1"/>
          </p:cNvSpPr>
          <p:nvPr>
            <p:ph type="sldNum" sz="quarter" idx="10"/>
          </p:nvPr>
        </p:nvSpPr>
        <p:spPr/>
        <p:txBody>
          <a:bodyPr/>
          <a:lstStyle/>
          <a:p>
            <a:fld id="{301B05EA-09FF-4488-B75B-166CA7B63B23}" type="slidenum">
              <a:rPr lang="en-US" smtClean="0"/>
              <a:pPr/>
              <a:t>8</a:t>
            </a:fld>
            <a:endParaRPr lang="en-US"/>
          </a:p>
        </p:txBody>
      </p:sp>
    </p:spTree>
    <p:extLst>
      <p:ext uri="{BB962C8B-B14F-4D97-AF65-F5344CB8AC3E}">
        <p14:creationId xmlns:p14="http://schemas.microsoft.com/office/powerpoint/2010/main" xmlns="" val="1760991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Legend</a:t>
            </a:r>
            <a:r>
              <a:rPr lang="en-US" baseline="0" dirty="0" smtClean="0"/>
              <a:t> is not required, can be deleted.</a:t>
            </a:r>
            <a:endParaRPr lang="en-US" dirty="0"/>
          </a:p>
        </p:txBody>
      </p:sp>
      <p:sp>
        <p:nvSpPr>
          <p:cNvPr id="4" name="Slide Number Placeholder 3"/>
          <p:cNvSpPr>
            <a:spLocks noGrp="1"/>
          </p:cNvSpPr>
          <p:nvPr>
            <p:ph type="sldNum" sz="quarter" idx="10"/>
          </p:nvPr>
        </p:nvSpPr>
        <p:spPr/>
        <p:txBody>
          <a:bodyPr/>
          <a:lstStyle/>
          <a:p>
            <a:fld id="{301B05EA-09FF-4488-B75B-166CA7B63B23}" type="slidenum">
              <a:rPr lang="en-US" smtClean="0"/>
              <a:pPr/>
              <a:t>9</a:t>
            </a:fld>
            <a:endParaRPr lang="en-US"/>
          </a:p>
        </p:txBody>
      </p:sp>
    </p:spTree>
    <p:extLst>
      <p:ext uri="{BB962C8B-B14F-4D97-AF65-F5344CB8AC3E}">
        <p14:creationId xmlns:p14="http://schemas.microsoft.com/office/powerpoint/2010/main" xmlns="" val="795424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Unless</a:t>
            </a:r>
            <a:r>
              <a:rPr lang="en-US" baseline="0" dirty="0" smtClean="0"/>
              <a:t> actuals and B.E. are put side-by-side it’s not possible to compare. We may remove Actuals if data does not fit.</a:t>
            </a:r>
            <a:endParaRPr lang="en-US" dirty="0"/>
          </a:p>
        </p:txBody>
      </p:sp>
      <p:sp>
        <p:nvSpPr>
          <p:cNvPr id="4" name="Slide Number Placeholder 3"/>
          <p:cNvSpPr>
            <a:spLocks noGrp="1"/>
          </p:cNvSpPr>
          <p:nvPr>
            <p:ph type="sldNum" sz="quarter" idx="10"/>
          </p:nvPr>
        </p:nvSpPr>
        <p:spPr/>
        <p:txBody>
          <a:bodyPr/>
          <a:lstStyle/>
          <a:p>
            <a:fld id="{301B05EA-09FF-4488-B75B-166CA7B63B23}" type="slidenum">
              <a:rPr lang="en-US" smtClean="0"/>
              <a:pPr/>
              <a:t>11</a:t>
            </a:fld>
            <a:endParaRPr lang="en-US"/>
          </a:p>
        </p:txBody>
      </p:sp>
    </p:spTree>
    <p:extLst>
      <p:ext uri="{BB962C8B-B14F-4D97-AF65-F5344CB8AC3E}">
        <p14:creationId xmlns:p14="http://schemas.microsoft.com/office/powerpoint/2010/main" xmlns="" val="4268344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Can put 2014-15 RE</a:t>
            </a:r>
            <a:endParaRPr lang="en-US" dirty="0"/>
          </a:p>
        </p:txBody>
      </p:sp>
      <p:sp>
        <p:nvSpPr>
          <p:cNvPr id="4" name="Slide Number Placeholder 3"/>
          <p:cNvSpPr>
            <a:spLocks noGrp="1"/>
          </p:cNvSpPr>
          <p:nvPr>
            <p:ph type="sldNum" sz="quarter" idx="10"/>
          </p:nvPr>
        </p:nvSpPr>
        <p:spPr/>
        <p:txBody>
          <a:bodyPr/>
          <a:lstStyle/>
          <a:p>
            <a:fld id="{301B05EA-09FF-4488-B75B-166CA7B63B23}" type="slidenum">
              <a:rPr lang="en-US" smtClean="0"/>
              <a:pPr/>
              <a:t>12</a:t>
            </a:fld>
            <a:endParaRPr lang="en-US"/>
          </a:p>
        </p:txBody>
      </p:sp>
    </p:spTree>
    <p:extLst>
      <p:ext uri="{BB962C8B-B14F-4D97-AF65-F5344CB8AC3E}">
        <p14:creationId xmlns:p14="http://schemas.microsoft.com/office/powerpoint/2010/main" xmlns="" val="2866773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IN" dirty="0" smtClean="0"/>
              <a:t>Can we put the 2015-16 figure for Salaries?</a:t>
            </a:r>
            <a:endParaRPr lang="en-IN" dirty="0"/>
          </a:p>
        </p:txBody>
      </p:sp>
      <p:sp>
        <p:nvSpPr>
          <p:cNvPr id="4" name="Slide Number Placeholder 3"/>
          <p:cNvSpPr>
            <a:spLocks noGrp="1"/>
          </p:cNvSpPr>
          <p:nvPr>
            <p:ph type="sldNum" sz="quarter" idx="10"/>
          </p:nvPr>
        </p:nvSpPr>
        <p:spPr/>
        <p:txBody>
          <a:bodyPr/>
          <a:lstStyle/>
          <a:p>
            <a:fld id="{301B05EA-09FF-4488-B75B-166CA7B63B23}" type="slidenum">
              <a:rPr lang="en-US" smtClean="0"/>
              <a:pPr/>
              <a:t>13</a:t>
            </a:fld>
            <a:endParaRPr lang="en-US"/>
          </a:p>
        </p:txBody>
      </p:sp>
    </p:spTree>
    <p:extLst>
      <p:ext uri="{BB962C8B-B14F-4D97-AF65-F5344CB8AC3E}">
        <p14:creationId xmlns:p14="http://schemas.microsoft.com/office/powerpoint/2010/main" xmlns="" val="1246701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1B05EA-09FF-4488-B75B-166CA7B63B23}" type="slidenum">
              <a:rPr lang="en-US" smtClean="0"/>
              <a:pPr/>
              <a:t>14</a:t>
            </a:fld>
            <a:endParaRPr lang="en-US"/>
          </a:p>
        </p:txBody>
      </p:sp>
    </p:spTree>
    <p:extLst>
      <p:ext uri="{BB962C8B-B14F-4D97-AF65-F5344CB8AC3E}">
        <p14:creationId xmlns:p14="http://schemas.microsoft.com/office/powerpoint/2010/main" xmlns="" val="148470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4" y="2647952"/>
            <a:ext cx="3571875" cy="421005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7957" tIns="48978" rIns="97957" bIns="48978" rtlCol="0" anchor="ctr"/>
          <a:lstStyle/>
          <a:p>
            <a:pPr algn="ctr"/>
            <a:endParaRPr lang="en-US"/>
          </a:p>
        </p:txBody>
      </p:sp>
      <p:sp>
        <p:nvSpPr>
          <p:cNvPr id="8" name="Freeform 7"/>
          <p:cNvSpPr/>
          <p:nvPr/>
        </p:nvSpPr>
        <p:spPr>
          <a:xfrm>
            <a:off x="-2377" y="-918"/>
            <a:ext cx="9146381" cy="685892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57" tIns="48978" rIns="97957" bIns="48978" rtlCol="0" anchor="ctr"/>
          <a:lstStyle/>
          <a:p>
            <a:pPr algn="ctr"/>
            <a:endParaRPr lang="en-US"/>
          </a:p>
        </p:txBody>
      </p:sp>
      <p:sp>
        <p:nvSpPr>
          <p:cNvPr id="2" name="Title 1"/>
          <p:cNvSpPr>
            <a:spLocks noGrp="1"/>
          </p:cNvSpPr>
          <p:nvPr>
            <p:ph type="ctrTitle"/>
          </p:nvPr>
        </p:nvSpPr>
        <p:spPr>
          <a:xfrm rot="19140000">
            <a:off x="817117" y="1730405"/>
            <a:ext cx="5648622" cy="1204305"/>
          </a:xfrm>
        </p:spPr>
        <p:txBody>
          <a:bodyPr bIns="9796" anchor="b"/>
          <a:lstStyle>
            <a:lvl1pPr>
              <a:defRPr sz="35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9" y="2470934"/>
            <a:ext cx="6511132" cy="329259"/>
          </a:xfrm>
        </p:spPr>
        <p:txBody>
          <a:bodyPr tIns="9796">
            <a:normAutofit/>
          </a:bodyPr>
          <a:lstStyle>
            <a:lvl1pPr marL="0" indent="0" algn="l">
              <a:buNone/>
              <a:defRPr kumimoji="0" lang="en-US" sz="1500" b="0" i="0" u="none" strike="noStrike" kern="1200" cap="all" spc="429" normalizeH="0" baseline="0" noProof="0" dirty="0" smtClean="0">
                <a:ln>
                  <a:noFill/>
                </a:ln>
                <a:solidFill>
                  <a:schemeClr val="tx1"/>
                </a:solidFill>
                <a:effectLst/>
                <a:uLnTx/>
                <a:uFillTx/>
                <a:latin typeface="+mn-lt"/>
                <a:ea typeface="+mj-ea"/>
                <a:cs typeface="Tunga" pitchFamily="2"/>
              </a:defRPr>
            </a:lvl1pPr>
            <a:lvl2pPr marL="489786" indent="0" algn="ctr">
              <a:buNone/>
              <a:defRPr>
                <a:solidFill>
                  <a:schemeClr val="tx1">
                    <a:tint val="75000"/>
                  </a:schemeClr>
                </a:solidFill>
              </a:defRPr>
            </a:lvl2pPr>
            <a:lvl3pPr marL="979574" indent="0" algn="ctr">
              <a:buNone/>
              <a:defRPr>
                <a:solidFill>
                  <a:schemeClr val="tx1">
                    <a:tint val="75000"/>
                  </a:schemeClr>
                </a:solidFill>
              </a:defRPr>
            </a:lvl3pPr>
            <a:lvl4pPr marL="1469360" indent="0" algn="ctr">
              <a:buNone/>
              <a:defRPr>
                <a:solidFill>
                  <a:schemeClr val="tx1">
                    <a:tint val="75000"/>
                  </a:schemeClr>
                </a:solidFill>
              </a:defRPr>
            </a:lvl4pPr>
            <a:lvl5pPr marL="1959148" indent="0" algn="ctr">
              <a:buNone/>
              <a:defRPr>
                <a:solidFill>
                  <a:schemeClr val="tx1">
                    <a:tint val="75000"/>
                  </a:schemeClr>
                </a:solidFill>
              </a:defRPr>
            </a:lvl5pPr>
            <a:lvl6pPr marL="2448934" indent="0" algn="ctr">
              <a:buNone/>
              <a:defRPr>
                <a:solidFill>
                  <a:schemeClr val="tx1">
                    <a:tint val="75000"/>
                  </a:schemeClr>
                </a:solidFill>
              </a:defRPr>
            </a:lvl6pPr>
            <a:lvl7pPr marL="2938720" indent="0" algn="ctr">
              <a:buNone/>
              <a:defRPr>
                <a:solidFill>
                  <a:schemeClr val="tx1">
                    <a:tint val="75000"/>
                  </a:schemeClr>
                </a:solidFill>
              </a:defRPr>
            </a:lvl7pPr>
            <a:lvl8pPr marL="3428508" indent="0" algn="ctr">
              <a:buNone/>
              <a:defRPr>
                <a:solidFill>
                  <a:schemeClr val="tx1">
                    <a:tint val="75000"/>
                  </a:schemeClr>
                </a:solidFill>
              </a:defRPr>
            </a:lvl8pPr>
            <a:lvl9pPr marL="3918294" indent="0" algn="ctr">
              <a:buNone/>
              <a:defRPr>
                <a:solidFill>
                  <a:schemeClr val="tx1">
                    <a:tint val="75000"/>
                  </a:schemeClr>
                </a:solidFill>
              </a:defRPr>
            </a:lvl9pPr>
          </a:lstStyle>
          <a:p>
            <a:pPr marL="0" marR="0" lvl="0" indent="0" algn="l" defTabSz="979574"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274638"/>
            <a:ext cx="2057400" cy="46783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1" y="274638"/>
            <a:ext cx="6019800" cy="46783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4" y="2647952"/>
            <a:ext cx="3571875" cy="421005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7957" tIns="48978" rIns="97957" bIns="48978" rtlCol="0" anchor="ctr"/>
          <a:lstStyle/>
          <a:p>
            <a:pPr algn="ctr"/>
            <a:endParaRPr lang="en-US">
              <a:solidFill>
                <a:prstClr val="white"/>
              </a:solidFill>
              <a:latin typeface="Franklin Gothic Book"/>
            </a:endParaRPr>
          </a:p>
        </p:txBody>
      </p:sp>
      <p:sp>
        <p:nvSpPr>
          <p:cNvPr id="8" name="Freeform 7"/>
          <p:cNvSpPr/>
          <p:nvPr/>
        </p:nvSpPr>
        <p:spPr>
          <a:xfrm>
            <a:off x="-2377" y="-918"/>
            <a:ext cx="9146381" cy="685892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57" tIns="48978" rIns="97957" bIns="48978" rtlCol="0" anchor="ctr"/>
          <a:lstStyle/>
          <a:p>
            <a:pPr algn="ctr"/>
            <a:endParaRPr lang="en-US">
              <a:solidFill>
                <a:prstClr val="white"/>
              </a:solidFill>
              <a:latin typeface="Franklin Gothic Book"/>
            </a:endParaRPr>
          </a:p>
        </p:txBody>
      </p:sp>
      <p:sp>
        <p:nvSpPr>
          <p:cNvPr id="2" name="Title 1"/>
          <p:cNvSpPr>
            <a:spLocks noGrp="1"/>
          </p:cNvSpPr>
          <p:nvPr>
            <p:ph type="ctrTitle"/>
          </p:nvPr>
        </p:nvSpPr>
        <p:spPr>
          <a:xfrm rot="19140000">
            <a:off x="817117" y="1730405"/>
            <a:ext cx="5648622" cy="1204305"/>
          </a:xfrm>
        </p:spPr>
        <p:txBody>
          <a:bodyPr bIns="9796" anchor="b"/>
          <a:lstStyle>
            <a:lvl1pPr>
              <a:defRPr sz="35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9" y="2470934"/>
            <a:ext cx="6511132" cy="329259"/>
          </a:xfrm>
        </p:spPr>
        <p:txBody>
          <a:bodyPr tIns="9796">
            <a:normAutofit/>
          </a:bodyPr>
          <a:lstStyle>
            <a:lvl1pPr marL="0" indent="0" algn="l">
              <a:buNone/>
              <a:defRPr kumimoji="0" lang="en-US" sz="1500" b="0" i="0" u="none" strike="noStrike" kern="1200" cap="all" spc="429" normalizeH="0" baseline="0" noProof="0" dirty="0" smtClean="0">
                <a:ln>
                  <a:noFill/>
                </a:ln>
                <a:solidFill>
                  <a:schemeClr val="tx1"/>
                </a:solidFill>
                <a:effectLst/>
                <a:uLnTx/>
                <a:uFillTx/>
                <a:latin typeface="+mn-lt"/>
                <a:ea typeface="+mj-ea"/>
                <a:cs typeface="Tunga" pitchFamily="2"/>
              </a:defRPr>
            </a:lvl1pPr>
            <a:lvl2pPr marL="489786" indent="0" algn="ctr">
              <a:buNone/>
              <a:defRPr>
                <a:solidFill>
                  <a:schemeClr val="tx1">
                    <a:tint val="75000"/>
                  </a:schemeClr>
                </a:solidFill>
              </a:defRPr>
            </a:lvl2pPr>
            <a:lvl3pPr marL="979574" indent="0" algn="ctr">
              <a:buNone/>
              <a:defRPr>
                <a:solidFill>
                  <a:schemeClr val="tx1">
                    <a:tint val="75000"/>
                  </a:schemeClr>
                </a:solidFill>
              </a:defRPr>
            </a:lvl3pPr>
            <a:lvl4pPr marL="1469360" indent="0" algn="ctr">
              <a:buNone/>
              <a:defRPr>
                <a:solidFill>
                  <a:schemeClr val="tx1">
                    <a:tint val="75000"/>
                  </a:schemeClr>
                </a:solidFill>
              </a:defRPr>
            </a:lvl4pPr>
            <a:lvl5pPr marL="1959148" indent="0" algn="ctr">
              <a:buNone/>
              <a:defRPr>
                <a:solidFill>
                  <a:schemeClr val="tx1">
                    <a:tint val="75000"/>
                  </a:schemeClr>
                </a:solidFill>
              </a:defRPr>
            </a:lvl5pPr>
            <a:lvl6pPr marL="2448934" indent="0" algn="ctr">
              <a:buNone/>
              <a:defRPr>
                <a:solidFill>
                  <a:schemeClr val="tx1">
                    <a:tint val="75000"/>
                  </a:schemeClr>
                </a:solidFill>
              </a:defRPr>
            </a:lvl6pPr>
            <a:lvl7pPr marL="2938720" indent="0" algn="ctr">
              <a:buNone/>
              <a:defRPr>
                <a:solidFill>
                  <a:schemeClr val="tx1">
                    <a:tint val="75000"/>
                  </a:schemeClr>
                </a:solidFill>
              </a:defRPr>
            </a:lvl7pPr>
            <a:lvl8pPr marL="3428508" indent="0" algn="ctr">
              <a:buNone/>
              <a:defRPr>
                <a:solidFill>
                  <a:schemeClr val="tx1">
                    <a:tint val="75000"/>
                  </a:schemeClr>
                </a:solidFill>
              </a:defRPr>
            </a:lvl8pPr>
            <a:lvl9pPr marL="3918294" indent="0" algn="ctr">
              <a:buNone/>
              <a:defRPr>
                <a:solidFill>
                  <a:schemeClr val="tx1">
                    <a:tint val="75000"/>
                  </a:schemeClr>
                </a:solidFill>
              </a:defRPr>
            </a:lvl9pPr>
          </a:lstStyle>
          <a:p>
            <a:pPr marL="0" marR="0" lvl="0" indent="0" algn="l" defTabSz="979574"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latin typeface="Franklin Gothic Book"/>
              </a:rPr>
              <a:pPr/>
              <a:t>4/18/2015</a:t>
            </a:fld>
            <a:endParaRPr lang="en-US">
              <a:latin typeface="Franklin Gothic Book"/>
            </a:endParaRPr>
          </a:p>
        </p:txBody>
      </p:sp>
      <p:sp>
        <p:nvSpPr>
          <p:cNvPr id="5" name="Footer Placeholder 4"/>
          <p:cNvSpPr>
            <a:spLocks noGrp="1"/>
          </p:cNvSpPr>
          <p:nvPr>
            <p:ph type="ftr" sz="quarter" idx="11"/>
          </p:nvPr>
        </p:nvSpPr>
        <p:spPr/>
        <p:txBody>
          <a:bodyPr/>
          <a:lstStyle/>
          <a:p>
            <a:endParaRPr lang="en-US">
              <a:latin typeface="Franklin Gothic Book"/>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xmlns="" val="1438665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latin typeface="Franklin Gothic Book"/>
              </a:rPr>
              <a:pPr/>
              <a:t>4/18/2015</a:t>
            </a:fld>
            <a:endParaRPr lang="en-US">
              <a:latin typeface="Franklin Gothic Book"/>
            </a:endParaRPr>
          </a:p>
        </p:txBody>
      </p:sp>
      <p:sp>
        <p:nvSpPr>
          <p:cNvPr id="5" name="Footer Placeholder 4"/>
          <p:cNvSpPr>
            <a:spLocks noGrp="1"/>
          </p:cNvSpPr>
          <p:nvPr>
            <p:ph type="ftr" sz="quarter" idx="11"/>
          </p:nvPr>
        </p:nvSpPr>
        <p:spPr/>
        <p:txBody>
          <a:bodyPr/>
          <a:lstStyle/>
          <a:p>
            <a:endParaRPr lang="en-US">
              <a:latin typeface="Franklin Gothic Book"/>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xmlns="" val="2271294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77" y="-918"/>
            <a:ext cx="9146381" cy="685892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7957" tIns="48978" rIns="97957" bIns="48978" rtlCol="0" anchor="ctr"/>
          <a:lstStyle/>
          <a:p>
            <a:pPr algn="ctr"/>
            <a:endParaRPr lang="en-US">
              <a:solidFill>
                <a:prstClr val="white"/>
              </a:solidFill>
              <a:latin typeface="Franklin Gothic Book"/>
            </a:endParaRPr>
          </a:p>
        </p:txBody>
      </p:sp>
      <p:sp>
        <p:nvSpPr>
          <p:cNvPr id="7" name="Right Triangle 6"/>
          <p:cNvSpPr/>
          <p:nvPr/>
        </p:nvSpPr>
        <p:spPr>
          <a:xfrm>
            <a:off x="4" y="2647952"/>
            <a:ext cx="3571875" cy="4210051"/>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57" tIns="48978" rIns="97957" bIns="48978" rtlCol="0" anchor="ctr"/>
          <a:lstStyle/>
          <a:p>
            <a:pPr algn="ctr"/>
            <a:endParaRPr lang="en-US">
              <a:solidFill>
                <a:prstClr val="white"/>
              </a:solidFill>
              <a:latin typeface="Franklin Gothic Book"/>
            </a:endParaRPr>
          </a:p>
        </p:txBody>
      </p:sp>
      <p:sp>
        <p:nvSpPr>
          <p:cNvPr id="2" name="Title 1"/>
          <p:cNvSpPr>
            <a:spLocks noGrp="1"/>
          </p:cNvSpPr>
          <p:nvPr>
            <p:ph type="title"/>
          </p:nvPr>
        </p:nvSpPr>
        <p:spPr>
          <a:xfrm rot="19140000">
            <a:off x="819401" y="1726746"/>
            <a:ext cx="5650993" cy="1207508"/>
          </a:xfrm>
        </p:spPr>
        <p:txBody>
          <a:bodyPr bIns="9796" anchor="b"/>
          <a:lstStyle>
            <a:lvl1pPr algn="l">
              <a:defRPr kumimoji="0" lang="en-US" sz="35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79574"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US" dirty="0"/>
          </a:p>
        </p:txBody>
      </p:sp>
      <p:sp>
        <p:nvSpPr>
          <p:cNvPr id="3" name="Text Placeholder 2"/>
          <p:cNvSpPr>
            <a:spLocks noGrp="1"/>
          </p:cNvSpPr>
          <p:nvPr>
            <p:ph type="body" idx="1"/>
          </p:nvPr>
        </p:nvSpPr>
        <p:spPr>
          <a:xfrm rot="19140000">
            <a:off x="1216153" y="2468313"/>
            <a:ext cx="6510527" cy="329183"/>
          </a:xfrm>
        </p:spPr>
        <p:txBody>
          <a:bodyPr anchor="t">
            <a:normAutofit/>
          </a:bodyPr>
          <a:lstStyle>
            <a:lvl1pPr marL="0" indent="0">
              <a:buNone/>
              <a:defRPr kumimoji="0" lang="en-US" sz="1500" b="0" i="0" u="none" strike="noStrike" kern="1200" cap="all" spc="429" normalizeH="0" baseline="0" noProof="0" dirty="0" smtClean="0">
                <a:ln>
                  <a:noFill/>
                </a:ln>
                <a:solidFill>
                  <a:schemeClr val="tx1"/>
                </a:solidFill>
                <a:effectLst/>
                <a:uLnTx/>
                <a:uFillTx/>
                <a:latin typeface="+mn-lt"/>
                <a:ea typeface="+mj-ea"/>
                <a:cs typeface="Tunga" pitchFamily="2"/>
              </a:defRPr>
            </a:lvl1pPr>
            <a:lvl2pPr marL="489786" indent="0">
              <a:buNone/>
              <a:defRPr sz="1900">
                <a:solidFill>
                  <a:schemeClr val="tx1">
                    <a:tint val="75000"/>
                  </a:schemeClr>
                </a:solidFill>
              </a:defRPr>
            </a:lvl2pPr>
            <a:lvl3pPr marL="979574" indent="0">
              <a:buNone/>
              <a:defRPr sz="1700">
                <a:solidFill>
                  <a:schemeClr val="tx1">
                    <a:tint val="75000"/>
                  </a:schemeClr>
                </a:solidFill>
              </a:defRPr>
            </a:lvl3pPr>
            <a:lvl4pPr marL="1469360" indent="0">
              <a:buNone/>
              <a:defRPr sz="1500">
                <a:solidFill>
                  <a:schemeClr val="tx1">
                    <a:tint val="75000"/>
                  </a:schemeClr>
                </a:solidFill>
              </a:defRPr>
            </a:lvl4pPr>
            <a:lvl5pPr marL="1959148" indent="0">
              <a:buNone/>
              <a:defRPr sz="1500">
                <a:solidFill>
                  <a:schemeClr val="tx1">
                    <a:tint val="75000"/>
                  </a:schemeClr>
                </a:solidFill>
              </a:defRPr>
            </a:lvl5pPr>
            <a:lvl6pPr marL="2448934" indent="0">
              <a:buNone/>
              <a:defRPr sz="1500">
                <a:solidFill>
                  <a:schemeClr val="tx1">
                    <a:tint val="75000"/>
                  </a:schemeClr>
                </a:solidFill>
              </a:defRPr>
            </a:lvl6pPr>
            <a:lvl7pPr marL="2938720" indent="0">
              <a:buNone/>
              <a:defRPr sz="1500">
                <a:solidFill>
                  <a:schemeClr val="tx1">
                    <a:tint val="75000"/>
                  </a:schemeClr>
                </a:solidFill>
              </a:defRPr>
            </a:lvl7pPr>
            <a:lvl8pPr marL="3428508" indent="0">
              <a:buNone/>
              <a:defRPr sz="1500">
                <a:solidFill>
                  <a:schemeClr val="tx1">
                    <a:tint val="75000"/>
                  </a:schemeClr>
                </a:solidFill>
              </a:defRPr>
            </a:lvl8pPr>
            <a:lvl9pPr marL="3918294" indent="0">
              <a:buNone/>
              <a:defRPr sz="1500">
                <a:solidFill>
                  <a:schemeClr val="tx1">
                    <a:tint val="75000"/>
                  </a:schemeClr>
                </a:solidFill>
              </a:defRPr>
            </a:lvl9pPr>
          </a:lstStyle>
          <a:p>
            <a:pPr marL="0" marR="0" lvl="0" indent="0" algn="l" defTabSz="979574"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dirty="0"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latin typeface="Franklin Gothic Book"/>
              </a:rPr>
              <a:pPr/>
              <a:t>4/18/2015</a:t>
            </a:fld>
            <a:endParaRPr lang="en-US">
              <a:latin typeface="Franklin Gothic Book"/>
            </a:endParaRPr>
          </a:p>
        </p:txBody>
      </p:sp>
      <p:sp>
        <p:nvSpPr>
          <p:cNvPr id="5" name="Footer Placeholder 4"/>
          <p:cNvSpPr>
            <a:spLocks noGrp="1"/>
          </p:cNvSpPr>
          <p:nvPr>
            <p:ph type="ftr" sz="quarter" idx="11"/>
          </p:nvPr>
        </p:nvSpPr>
        <p:spPr/>
        <p:txBody>
          <a:bodyPr/>
          <a:lstStyle/>
          <a:p>
            <a:endParaRPr lang="en-US">
              <a:latin typeface="Franklin Gothic Book"/>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xmlns="" val="4124434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7"/>
            <a:ext cx="3200400" cy="37124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7"/>
            <a:ext cx="3200400" cy="37124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latin typeface="Franklin Gothic Book"/>
              </a:rPr>
              <a:pPr/>
              <a:t>4/18/2015</a:t>
            </a:fld>
            <a:endParaRPr lang="en-US">
              <a:latin typeface="Franklin Gothic Book"/>
            </a:endParaRPr>
          </a:p>
        </p:txBody>
      </p:sp>
      <p:sp>
        <p:nvSpPr>
          <p:cNvPr id="6" name="Footer Placeholder 5"/>
          <p:cNvSpPr>
            <a:spLocks noGrp="1"/>
          </p:cNvSpPr>
          <p:nvPr>
            <p:ph type="ftr" sz="quarter" idx="11"/>
          </p:nvPr>
        </p:nvSpPr>
        <p:spPr/>
        <p:txBody>
          <a:bodyPr/>
          <a:lstStyle/>
          <a:p>
            <a:endParaRPr lang="en-US">
              <a:latin typeface="Franklin Gothic Book"/>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latin typeface="Franklin Gothic Book"/>
              </a:rPr>
              <a:pPr/>
              <a:t>‹#›</a:t>
            </a:fld>
            <a:endParaRPr lang="en-US">
              <a:latin typeface="Franklin Gothic Book"/>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539120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2"/>
            <a:ext cx="3200400" cy="548640"/>
          </a:xfrm>
        </p:spPr>
        <p:txBody>
          <a:bodyPr anchor="b">
            <a:normAutofit/>
          </a:bodyPr>
          <a:lstStyle>
            <a:lvl1pPr marL="0" indent="0">
              <a:buNone/>
              <a:defRPr lang="en-US" sz="1500" b="0" kern="1200" cap="all" spc="429" baseline="0" dirty="0" smtClean="0">
                <a:solidFill>
                  <a:schemeClr val="tx1"/>
                </a:solidFill>
                <a:latin typeface="+mn-lt"/>
                <a:ea typeface="+mj-ea"/>
                <a:cs typeface="Tunga" pitchFamily="2"/>
              </a:defRPr>
            </a:lvl1pPr>
            <a:lvl2pPr marL="489786" indent="0">
              <a:buNone/>
              <a:defRPr sz="2100" b="1"/>
            </a:lvl2pPr>
            <a:lvl3pPr marL="979574" indent="0">
              <a:buNone/>
              <a:defRPr sz="1900" b="1"/>
            </a:lvl3pPr>
            <a:lvl4pPr marL="1469360" indent="0">
              <a:buNone/>
              <a:defRPr sz="1700" b="1"/>
            </a:lvl4pPr>
            <a:lvl5pPr marL="1959148" indent="0">
              <a:buNone/>
              <a:defRPr sz="1700" b="1"/>
            </a:lvl5pPr>
            <a:lvl6pPr marL="2448934" indent="0">
              <a:buNone/>
              <a:defRPr sz="1700" b="1"/>
            </a:lvl6pPr>
            <a:lvl7pPr marL="2938720" indent="0">
              <a:buNone/>
              <a:defRPr sz="1700" b="1"/>
            </a:lvl7pPr>
            <a:lvl8pPr marL="3428508" indent="0">
              <a:buNone/>
              <a:defRPr sz="1700" b="1"/>
            </a:lvl8pPr>
            <a:lvl9pPr marL="3918294" indent="0">
              <a:buNone/>
              <a:defRPr sz="1700" b="1"/>
            </a:lvl9pPr>
          </a:lstStyle>
          <a:p>
            <a:pPr marL="0" lvl="0" indent="0" algn="l" defTabSz="979574" rtl="0" eaLnBrk="1" latinLnBrk="0" hangingPunct="1">
              <a:lnSpc>
                <a:spcPct val="100000"/>
              </a:lnSpc>
              <a:spcBef>
                <a:spcPts val="0"/>
              </a:spcBef>
              <a:spcAft>
                <a:spcPts val="0"/>
              </a:spcAft>
              <a:buClr>
                <a:schemeClr val="accent1"/>
              </a:buClr>
              <a:buFont typeface="Arial" pitchFamily="34" charset="0"/>
              <a:buNone/>
            </a:pPr>
            <a:r>
              <a:rPr lang="en-US" dirty="0"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2"/>
            <a:ext cx="3200400" cy="548640"/>
          </a:xfrm>
        </p:spPr>
        <p:txBody>
          <a:bodyPr anchor="b">
            <a:normAutofit/>
          </a:bodyPr>
          <a:lstStyle>
            <a:lvl1pPr marL="0" indent="0">
              <a:buNone/>
              <a:defRPr lang="en-US" sz="1500" b="0" kern="1200" cap="all" spc="429" baseline="0" dirty="0" smtClean="0">
                <a:solidFill>
                  <a:schemeClr val="tx1"/>
                </a:solidFill>
                <a:latin typeface="+mn-lt"/>
                <a:ea typeface="+mj-ea"/>
                <a:cs typeface="Tunga" pitchFamily="2"/>
              </a:defRPr>
            </a:lvl1pPr>
            <a:lvl2pPr marL="489786" indent="0">
              <a:buNone/>
              <a:defRPr sz="2100" b="1"/>
            </a:lvl2pPr>
            <a:lvl3pPr marL="979574" indent="0">
              <a:buNone/>
              <a:defRPr sz="1900" b="1"/>
            </a:lvl3pPr>
            <a:lvl4pPr marL="1469360" indent="0">
              <a:buNone/>
              <a:defRPr sz="1700" b="1"/>
            </a:lvl4pPr>
            <a:lvl5pPr marL="1959148" indent="0">
              <a:buNone/>
              <a:defRPr sz="1700" b="1"/>
            </a:lvl5pPr>
            <a:lvl6pPr marL="2448934" indent="0">
              <a:buNone/>
              <a:defRPr sz="1700" b="1"/>
            </a:lvl6pPr>
            <a:lvl7pPr marL="2938720" indent="0">
              <a:buNone/>
              <a:defRPr sz="1700" b="1"/>
            </a:lvl7pPr>
            <a:lvl8pPr marL="3428508" indent="0">
              <a:buNone/>
              <a:defRPr sz="1700" b="1"/>
            </a:lvl8pPr>
            <a:lvl9pPr marL="3918294" indent="0">
              <a:buNone/>
              <a:defRPr sz="1700" b="1"/>
            </a:lvl9pPr>
          </a:lstStyle>
          <a:p>
            <a:pPr marL="0" lvl="0" indent="0" algn="l" defTabSz="979574" rtl="0" eaLnBrk="1" latinLnBrk="0" hangingPunct="1">
              <a:lnSpc>
                <a:spcPct val="100000"/>
              </a:lnSpc>
              <a:spcBef>
                <a:spcPts val="0"/>
              </a:spcBef>
              <a:spcAft>
                <a:spcPts val="0"/>
              </a:spcAft>
              <a:buClr>
                <a:schemeClr val="accent1"/>
              </a:buClr>
              <a:buFont typeface="Arial" pitchFamily="34" charset="0"/>
              <a:buNone/>
            </a:pPr>
            <a:r>
              <a:rPr lang="en-US" dirty="0"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latin typeface="Franklin Gothic Book"/>
              </a:rPr>
              <a:pPr/>
              <a:t>4/18/2015</a:t>
            </a:fld>
            <a:endParaRPr lang="en-US">
              <a:latin typeface="Franklin Gothic Book"/>
            </a:endParaRPr>
          </a:p>
        </p:txBody>
      </p:sp>
      <p:sp>
        <p:nvSpPr>
          <p:cNvPr id="8" name="Footer Placeholder 7"/>
          <p:cNvSpPr>
            <a:spLocks noGrp="1"/>
          </p:cNvSpPr>
          <p:nvPr>
            <p:ph type="ftr" sz="quarter" idx="11"/>
          </p:nvPr>
        </p:nvSpPr>
        <p:spPr/>
        <p:txBody>
          <a:bodyPr/>
          <a:lstStyle/>
          <a:p>
            <a:endParaRPr lang="en-US">
              <a:latin typeface="Franklin Gothic Book"/>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xmlns="" val="2860708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latin typeface="Franklin Gothic Book"/>
              </a:rPr>
              <a:pPr/>
              <a:t>4/18/2015</a:t>
            </a:fld>
            <a:endParaRPr lang="en-US">
              <a:latin typeface="Franklin Gothic Book"/>
            </a:endParaRPr>
          </a:p>
        </p:txBody>
      </p:sp>
      <p:sp>
        <p:nvSpPr>
          <p:cNvPr id="4" name="Footer Placeholder 3"/>
          <p:cNvSpPr>
            <a:spLocks noGrp="1"/>
          </p:cNvSpPr>
          <p:nvPr>
            <p:ph type="ftr" sz="quarter" idx="11"/>
          </p:nvPr>
        </p:nvSpPr>
        <p:spPr/>
        <p:txBody>
          <a:bodyPr/>
          <a:lstStyle/>
          <a:p>
            <a:endParaRPr lang="en-US">
              <a:latin typeface="Franklin Gothic Book"/>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xmlns="" val="618447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latin typeface="Franklin Gothic Book"/>
              </a:rPr>
              <a:pPr/>
              <a:t>4/18/2015</a:t>
            </a:fld>
            <a:endParaRPr lang="en-US">
              <a:latin typeface="Franklin Gothic Book"/>
            </a:endParaRPr>
          </a:p>
        </p:txBody>
      </p:sp>
      <p:sp>
        <p:nvSpPr>
          <p:cNvPr id="3" name="Footer Placeholder 2"/>
          <p:cNvSpPr>
            <a:spLocks noGrp="1"/>
          </p:cNvSpPr>
          <p:nvPr>
            <p:ph type="ftr" sz="quarter" idx="11"/>
          </p:nvPr>
        </p:nvSpPr>
        <p:spPr/>
        <p:txBody>
          <a:bodyPr/>
          <a:lstStyle/>
          <a:p>
            <a:endParaRPr lang="en-US">
              <a:latin typeface="Franklin Gothic Book"/>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xmlns="" val="632491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4" y="2647952"/>
            <a:ext cx="3571875" cy="421005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7957" tIns="48978" rIns="97957" bIns="48978" rtlCol="0" anchor="ctr"/>
          <a:lstStyle/>
          <a:p>
            <a:pPr algn="ctr"/>
            <a:endParaRPr lang="en-US">
              <a:solidFill>
                <a:prstClr val="white"/>
              </a:solidFill>
              <a:latin typeface="Franklin Gothic Book"/>
            </a:endParaRPr>
          </a:p>
        </p:txBody>
      </p:sp>
      <p:sp>
        <p:nvSpPr>
          <p:cNvPr id="18" name="Right Triangle 17"/>
          <p:cNvSpPr/>
          <p:nvPr/>
        </p:nvSpPr>
        <p:spPr>
          <a:xfrm rot="5400000">
            <a:off x="433388" y="-433381"/>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57" tIns="48978" rIns="97957" bIns="48978" rtlCol="0" anchor="ctr"/>
          <a:lstStyle/>
          <a:p>
            <a:pPr algn="ctr"/>
            <a:endParaRPr lang="en-US" dirty="0">
              <a:solidFill>
                <a:prstClr val="white"/>
              </a:solidFill>
              <a:latin typeface="Franklin Gothic Book"/>
            </a:endParaRPr>
          </a:p>
        </p:txBody>
      </p:sp>
      <p:sp>
        <p:nvSpPr>
          <p:cNvPr id="2" name="Title 1"/>
          <p:cNvSpPr>
            <a:spLocks noGrp="1"/>
          </p:cNvSpPr>
          <p:nvPr>
            <p:ph type="title"/>
          </p:nvPr>
        </p:nvSpPr>
        <p:spPr>
          <a:xfrm rot="19140000">
            <a:off x="784930" y="1576107"/>
            <a:ext cx="5212080" cy="1089428"/>
          </a:xfrm>
        </p:spPr>
        <p:txBody>
          <a:bodyPr bIns="0" anchor="b"/>
          <a:lstStyle>
            <a:lvl1pPr algn="l">
              <a:defRPr kumimoji="0" lang="en-US" sz="29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79574"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US" dirty="0"/>
          </a:p>
        </p:txBody>
      </p:sp>
      <p:sp>
        <p:nvSpPr>
          <p:cNvPr id="3" name="Content Placeholder 2"/>
          <p:cNvSpPr>
            <a:spLocks noGrp="1"/>
          </p:cNvSpPr>
          <p:nvPr>
            <p:ph idx="1"/>
          </p:nvPr>
        </p:nvSpPr>
        <p:spPr>
          <a:xfrm>
            <a:off x="4749556" y="2618910"/>
            <a:ext cx="3807778" cy="3324691"/>
          </a:xfrm>
        </p:spPr>
        <p:txBody>
          <a:bodyPr/>
          <a:lstStyle>
            <a:lvl1pPr>
              <a:defRPr sz="35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6" y="2253387"/>
            <a:ext cx="5794760" cy="623319"/>
          </a:xfrm>
        </p:spPr>
        <p:txBody>
          <a:bodyPr>
            <a:normAutofit/>
          </a:bodyPr>
          <a:lstStyle>
            <a:lvl1pPr marL="0" indent="0">
              <a:buNone/>
              <a:defRPr lang="en-US" sz="1500" b="1" kern="1200" dirty="0" smtClean="0">
                <a:solidFill>
                  <a:srgbClr val="FFFFFF"/>
                </a:solidFill>
                <a:latin typeface="+mn-lt"/>
                <a:ea typeface="+mn-ea"/>
                <a:cs typeface="+mn-cs"/>
              </a:defRPr>
            </a:lvl1pPr>
            <a:lvl2pPr marL="489786" indent="0">
              <a:buNone/>
              <a:defRPr sz="1200"/>
            </a:lvl2pPr>
            <a:lvl3pPr marL="979574" indent="0">
              <a:buNone/>
              <a:defRPr sz="1000"/>
            </a:lvl3pPr>
            <a:lvl4pPr marL="1469360" indent="0">
              <a:buNone/>
              <a:defRPr sz="1000"/>
            </a:lvl4pPr>
            <a:lvl5pPr marL="1959148" indent="0">
              <a:buNone/>
              <a:defRPr sz="1000"/>
            </a:lvl5pPr>
            <a:lvl6pPr marL="2448934" indent="0">
              <a:buNone/>
              <a:defRPr sz="1000"/>
            </a:lvl6pPr>
            <a:lvl7pPr marL="2938720" indent="0">
              <a:buNone/>
              <a:defRPr sz="1000"/>
            </a:lvl7pPr>
            <a:lvl8pPr marL="3428508" indent="0">
              <a:buNone/>
              <a:defRPr sz="1000"/>
            </a:lvl8pPr>
            <a:lvl9pPr marL="3918294" indent="0">
              <a:buNone/>
              <a:defRPr sz="1000"/>
            </a:lvl9pPr>
          </a:lstStyle>
          <a:p>
            <a:pPr marL="0" marR="0" lvl="0" indent="0" algn="l" defTabSz="979574" rtl="0" eaLnBrk="1" fontAlgn="auto" latinLnBrk="0" hangingPunct="1">
              <a:lnSpc>
                <a:spcPct val="100000"/>
              </a:lnSpc>
              <a:spcBef>
                <a:spcPts val="321"/>
              </a:spcBef>
              <a:spcAft>
                <a:spcPts val="0"/>
              </a:spcAft>
              <a:buClr>
                <a:schemeClr val="accent1"/>
              </a:buClr>
              <a:buSzPct val="100000"/>
              <a:buFont typeface="Arial" pitchFamily="34" charset="0"/>
              <a:buNone/>
              <a:tabLst/>
              <a:defRPr/>
            </a:pPr>
            <a:r>
              <a:rPr lang="en-US" dirty="0"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latin typeface="Franklin Gothic Book"/>
              </a:rPr>
              <a:pPr/>
              <a:t>4/18/2015</a:t>
            </a:fld>
            <a:endParaRPr lang="en-US">
              <a:latin typeface="Franklin Gothic Book"/>
            </a:endParaRP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solidFill>
                <a:srgbClr val="69676D"/>
              </a:solidFill>
              <a:latin typeface="Franklin Gothic Book"/>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solidFill>
                  <a:srgbClr val="69676D"/>
                </a:solidFill>
                <a:latin typeface="Franklin Gothic Book"/>
              </a:rPr>
              <a:pPr/>
              <a:t>‹#›</a:t>
            </a:fld>
            <a:endParaRPr lang="en-US">
              <a:solidFill>
                <a:srgbClr val="69676D"/>
              </a:solidFill>
              <a:latin typeface="Franklin Gothic Book"/>
            </a:endParaRPr>
          </a:p>
        </p:txBody>
      </p:sp>
    </p:spTree>
    <p:extLst>
      <p:ext uri="{BB962C8B-B14F-4D97-AF65-F5344CB8AC3E}">
        <p14:creationId xmlns:p14="http://schemas.microsoft.com/office/powerpoint/2010/main" xmlns="" val="2617238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7" y="0"/>
            <a:ext cx="7115176"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95916" anchor="ctr"/>
          <a:lstStyle>
            <a:lvl1pPr algn="r">
              <a:defRPr/>
            </a:lvl1pPr>
          </a:lstStyle>
          <a:p>
            <a:r>
              <a:rPr lang="en-US" smtClean="0"/>
              <a:t>Click icon to add picture</a:t>
            </a:r>
            <a:endParaRPr lang="en-US" dirty="0"/>
          </a:p>
        </p:txBody>
      </p:sp>
      <p:sp>
        <p:nvSpPr>
          <p:cNvPr id="9" name="Right Triangle 8"/>
          <p:cNvSpPr/>
          <p:nvPr/>
        </p:nvSpPr>
        <p:spPr>
          <a:xfrm>
            <a:off x="4" y="2647952"/>
            <a:ext cx="3571875" cy="421005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7957" tIns="48978" rIns="97957" bIns="48978" rtlCol="0" anchor="ctr"/>
          <a:lstStyle/>
          <a:p>
            <a:pPr algn="ctr"/>
            <a:endParaRPr lang="en-US">
              <a:solidFill>
                <a:prstClr val="white"/>
              </a:solidFill>
              <a:latin typeface="Franklin Gothic Book"/>
            </a:endParaRPr>
          </a:p>
        </p:txBody>
      </p:sp>
      <p:sp>
        <p:nvSpPr>
          <p:cNvPr id="10" name="Freeform 9"/>
          <p:cNvSpPr/>
          <p:nvPr/>
        </p:nvSpPr>
        <p:spPr>
          <a:xfrm>
            <a:off x="4" y="5048253"/>
            <a:ext cx="3571875" cy="1809751"/>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57" tIns="48978" rIns="97957" bIns="48978" rtlCol="0" anchor="ctr"/>
          <a:lstStyle/>
          <a:p>
            <a:pPr algn="ctr"/>
            <a:endParaRPr lang="en-US">
              <a:solidFill>
                <a:prstClr val="white"/>
              </a:solidFill>
              <a:latin typeface="Franklin Gothic Book"/>
            </a:endParaRPr>
          </a:p>
        </p:txBody>
      </p:sp>
      <p:sp>
        <p:nvSpPr>
          <p:cNvPr id="2" name="Title 1"/>
          <p:cNvSpPr>
            <a:spLocks noGrp="1"/>
          </p:cNvSpPr>
          <p:nvPr>
            <p:ph type="title"/>
          </p:nvPr>
        </p:nvSpPr>
        <p:spPr>
          <a:xfrm rot="19140000">
            <a:off x="671199" y="1717504"/>
            <a:ext cx="5486400" cy="867443"/>
          </a:xfrm>
        </p:spPr>
        <p:txBody>
          <a:bodyPr anchor="b"/>
          <a:lstStyle>
            <a:lvl1pPr algn="l">
              <a:defRPr sz="29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84" y="2180538"/>
            <a:ext cx="6096545" cy="740663"/>
          </a:xfrm>
        </p:spPr>
        <p:txBody>
          <a:bodyPr/>
          <a:lstStyle>
            <a:lvl1pPr marL="0" indent="0">
              <a:buNone/>
              <a:defRPr sz="1500">
                <a:solidFill>
                  <a:schemeClr val="tx2"/>
                </a:solidFill>
              </a:defRPr>
            </a:lvl1pPr>
            <a:lvl2pPr marL="489786" indent="0">
              <a:buNone/>
              <a:defRPr sz="1200"/>
            </a:lvl2pPr>
            <a:lvl3pPr marL="979574" indent="0">
              <a:buNone/>
              <a:defRPr sz="1000"/>
            </a:lvl3pPr>
            <a:lvl4pPr marL="1469360" indent="0">
              <a:buNone/>
              <a:defRPr sz="1000"/>
            </a:lvl4pPr>
            <a:lvl5pPr marL="1959148" indent="0">
              <a:buNone/>
              <a:defRPr sz="1000"/>
            </a:lvl5pPr>
            <a:lvl6pPr marL="2448934" indent="0">
              <a:buNone/>
              <a:defRPr sz="1000"/>
            </a:lvl6pPr>
            <a:lvl7pPr marL="2938720" indent="0">
              <a:buNone/>
              <a:defRPr sz="1000"/>
            </a:lvl7pPr>
            <a:lvl8pPr marL="3428508" indent="0">
              <a:buNone/>
              <a:defRPr sz="1000"/>
            </a:lvl8pPr>
            <a:lvl9pPr marL="391829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latin typeface="Franklin Gothic Book"/>
              </a:rPr>
              <a:pPr/>
              <a:t>4/18/2015</a:t>
            </a:fld>
            <a:endParaRPr lang="en-US">
              <a:latin typeface="Franklin Gothic Book"/>
            </a:endParaRPr>
          </a:p>
        </p:txBody>
      </p:sp>
      <p:sp>
        <p:nvSpPr>
          <p:cNvPr id="6" name="Footer Placeholder 5"/>
          <p:cNvSpPr>
            <a:spLocks noGrp="1"/>
          </p:cNvSpPr>
          <p:nvPr>
            <p:ph type="ftr" sz="quarter" idx="11"/>
          </p:nvPr>
        </p:nvSpPr>
        <p:spPr/>
        <p:txBody>
          <a:bodyPr/>
          <a:lstStyle/>
          <a:p>
            <a:endParaRPr lang="en-US">
              <a:latin typeface="Franklin Gothic Book"/>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xmlns="" val="2229631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latin typeface="Franklin Gothic Book"/>
              </a:rPr>
              <a:pPr/>
              <a:t>4/18/2015</a:t>
            </a:fld>
            <a:endParaRPr lang="en-US">
              <a:latin typeface="Franklin Gothic Book"/>
            </a:endParaRPr>
          </a:p>
        </p:txBody>
      </p:sp>
      <p:sp>
        <p:nvSpPr>
          <p:cNvPr id="5" name="Footer Placeholder 4"/>
          <p:cNvSpPr>
            <a:spLocks noGrp="1"/>
          </p:cNvSpPr>
          <p:nvPr>
            <p:ph type="ftr" sz="quarter" idx="11"/>
          </p:nvPr>
        </p:nvSpPr>
        <p:spPr/>
        <p:txBody>
          <a:bodyPr/>
          <a:lstStyle/>
          <a:p>
            <a:endParaRPr lang="en-US">
              <a:latin typeface="Franklin Gothic Book"/>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xmlns="" val="2452536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274638"/>
            <a:ext cx="2057400" cy="46783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1" y="274638"/>
            <a:ext cx="6019800" cy="46783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latin typeface="Franklin Gothic Book"/>
              </a:rPr>
              <a:pPr/>
              <a:t>4/18/2015</a:t>
            </a:fld>
            <a:endParaRPr lang="en-US">
              <a:latin typeface="Franklin Gothic Book"/>
            </a:endParaRPr>
          </a:p>
        </p:txBody>
      </p:sp>
      <p:sp>
        <p:nvSpPr>
          <p:cNvPr id="5" name="Footer Placeholder 4"/>
          <p:cNvSpPr>
            <a:spLocks noGrp="1"/>
          </p:cNvSpPr>
          <p:nvPr>
            <p:ph type="ftr" sz="quarter" idx="11"/>
          </p:nvPr>
        </p:nvSpPr>
        <p:spPr/>
        <p:txBody>
          <a:bodyPr/>
          <a:lstStyle/>
          <a:p>
            <a:endParaRPr lang="en-US">
              <a:latin typeface="Franklin Gothic Book"/>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xmlns="" val="2048011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77" y="-918"/>
            <a:ext cx="9146381" cy="685892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7957" tIns="48978" rIns="97957" bIns="48978" rtlCol="0" anchor="ctr"/>
          <a:lstStyle/>
          <a:p>
            <a:pPr algn="ctr"/>
            <a:endParaRPr lang="en-US"/>
          </a:p>
        </p:txBody>
      </p:sp>
      <p:sp>
        <p:nvSpPr>
          <p:cNvPr id="7" name="Right Triangle 6"/>
          <p:cNvSpPr/>
          <p:nvPr/>
        </p:nvSpPr>
        <p:spPr>
          <a:xfrm>
            <a:off x="4" y="2647952"/>
            <a:ext cx="3571875" cy="4210051"/>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57" tIns="48978" rIns="97957" bIns="48978" rtlCol="0" anchor="ctr"/>
          <a:lstStyle/>
          <a:p>
            <a:pPr algn="ctr"/>
            <a:endParaRPr lang="en-US"/>
          </a:p>
        </p:txBody>
      </p:sp>
      <p:sp>
        <p:nvSpPr>
          <p:cNvPr id="2" name="Title 1"/>
          <p:cNvSpPr>
            <a:spLocks noGrp="1"/>
          </p:cNvSpPr>
          <p:nvPr>
            <p:ph type="title"/>
          </p:nvPr>
        </p:nvSpPr>
        <p:spPr>
          <a:xfrm rot="19140000">
            <a:off x="819401" y="1726746"/>
            <a:ext cx="5650993" cy="1207508"/>
          </a:xfrm>
        </p:spPr>
        <p:txBody>
          <a:bodyPr bIns="9796" anchor="b"/>
          <a:lstStyle>
            <a:lvl1pPr algn="l">
              <a:defRPr kumimoji="0" lang="en-US" sz="35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79574"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US" dirty="0"/>
          </a:p>
        </p:txBody>
      </p:sp>
      <p:sp>
        <p:nvSpPr>
          <p:cNvPr id="3" name="Text Placeholder 2"/>
          <p:cNvSpPr>
            <a:spLocks noGrp="1"/>
          </p:cNvSpPr>
          <p:nvPr>
            <p:ph type="body" idx="1"/>
          </p:nvPr>
        </p:nvSpPr>
        <p:spPr>
          <a:xfrm rot="19140000">
            <a:off x="1216153" y="2468313"/>
            <a:ext cx="6510527" cy="329183"/>
          </a:xfrm>
        </p:spPr>
        <p:txBody>
          <a:bodyPr anchor="t">
            <a:normAutofit/>
          </a:bodyPr>
          <a:lstStyle>
            <a:lvl1pPr marL="0" indent="0">
              <a:buNone/>
              <a:defRPr kumimoji="0" lang="en-US" sz="1500" b="0" i="0" u="none" strike="noStrike" kern="1200" cap="all" spc="429" normalizeH="0" baseline="0" noProof="0" dirty="0" smtClean="0">
                <a:ln>
                  <a:noFill/>
                </a:ln>
                <a:solidFill>
                  <a:schemeClr val="tx1"/>
                </a:solidFill>
                <a:effectLst/>
                <a:uLnTx/>
                <a:uFillTx/>
                <a:latin typeface="+mn-lt"/>
                <a:ea typeface="+mj-ea"/>
                <a:cs typeface="Tunga" pitchFamily="2"/>
              </a:defRPr>
            </a:lvl1pPr>
            <a:lvl2pPr marL="489786" indent="0">
              <a:buNone/>
              <a:defRPr sz="1900">
                <a:solidFill>
                  <a:schemeClr val="tx1">
                    <a:tint val="75000"/>
                  </a:schemeClr>
                </a:solidFill>
              </a:defRPr>
            </a:lvl2pPr>
            <a:lvl3pPr marL="979574" indent="0">
              <a:buNone/>
              <a:defRPr sz="1700">
                <a:solidFill>
                  <a:schemeClr val="tx1">
                    <a:tint val="75000"/>
                  </a:schemeClr>
                </a:solidFill>
              </a:defRPr>
            </a:lvl3pPr>
            <a:lvl4pPr marL="1469360" indent="0">
              <a:buNone/>
              <a:defRPr sz="1500">
                <a:solidFill>
                  <a:schemeClr val="tx1">
                    <a:tint val="75000"/>
                  </a:schemeClr>
                </a:solidFill>
              </a:defRPr>
            </a:lvl4pPr>
            <a:lvl5pPr marL="1959148" indent="0">
              <a:buNone/>
              <a:defRPr sz="1500">
                <a:solidFill>
                  <a:schemeClr val="tx1">
                    <a:tint val="75000"/>
                  </a:schemeClr>
                </a:solidFill>
              </a:defRPr>
            </a:lvl5pPr>
            <a:lvl6pPr marL="2448934" indent="0">
              <a:buNone/>
              <a:defRPr sz="1500">
                <a:solidFill>
                  <a:schemeClr val="tx1">
                    <a:tint val="75000"/>
                  </a:schemeClr>
                </a:solidFill>
              </a:defRPr>
            </a:lvl6pPr>
            <a:lvl7pPr marL="2938720" indent="0">
              <a:buNone/>
              <a:defRPr sz="1500">
                <a:solidFill>
                  <a:schemeClr val="tx1">
                    <a:tint val="75000"/>
                  </a:schemeClr>
                </a:solidFill>
              </a:defRPr>
            </a:lvl7pPr>
            <a:lvl8pPr marL="3428508" indent="0">
              <a:buNone/>
              <a:defRPr sz="1500">
                <a:solidFill>
                  <a:schemeClr val="tx1">
                    <a:tint val="75000"/>
                  </a:schemeClr>
                </a:solidFill>
              </a:defRPr>
            </a:lvl8pPr>
            <a:lvl9pPr marL="3918294" indent="0">
              <a:buNone/>
              <a:defRPr sz="1500">
                <a:solidFill>
                  <a:schemeClr val="tx1">
                    <a:tint val="75000"/>
                  </a:schemeClr>
                </a:solidFill>
              </a:defRPr>
            </a:lvl9pPr>
          </a:lstStyle>
          <a:p>
            <a:pPr marL="0" marR="0" lvl="0" indent="0" algn="l" defTabSz="979574"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dirty="0"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7"/>
            <a:ext cx="3200400" cy="37124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7"/>
            <a:ext cx="3200400" cy="37124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2"/>
            <a:ext cx="3200400" cy="548640"/>
          </a:xfrm>
        </p:spPr>
        <p:txBody>
          <a:bodyPr anchor="b">
            <a:normAutofit/>
          </a:bodyPr>
          <a:lstStyle>
            <a:lvl1pPr marL="0" indent="0">
              <a:buNone/>
              <a:defRPr lang="en-US" sz="1500" b="0" kern="1200" cap="all" spc="429" baseline="0" dirty="0" smtClean="0">
                <a:solidFill>
                  <a:schemeClr val="tx1"/>
                </a:solidFill>
                <a:latin typeface="+mn-lt"/>
                <a:ea typeface="+mj-ea"/>
                <a:cs typeface="Tunga" pitchFamily="2"/>
              </a:defRPr>
            </a:lvl1pPr>
            <a:lvl2pPr marL="489786" indent="0">
              <a:buNone/>
              <a:defRPr sz="2100" b="1"/>
            </a:lvl2pPr>
            <a:lvl3pPr marL="979574" indent="0">
              <a:buNone/>
              <a:defRPr sz="1900" b="1"/>
            </a:lvl3pPr>
            <a:lvl4pPr marL="1469360" indent="0">
              <a:buNone/>
              <a:defRPr sz="1700" b="1"/>
            </a:lvl4pPr>
            <a:lvl5pPr marL="1959148" indent="0">
              <a:buNone/>
              <a:defRPr sz="1700" b="1"/>
            </a:lvl5pPr>
            <a:lvl6pPr marL="2448934" indent="0">
              <a:buNone/>
              <a:defRPr sz="1700" b="1"/>
            </a:lvl6pPr>
            <a:lvl7pPr marL="2938720" indent="0">
              <a:buNone/>
              <a:defRPr sz="1700" b="1"/>
            </a:lvl7pPr>
            <a:lvl8pPr marL="3428508" indent="0">
              <a:buNone/>
              <a:defRPr sz="1700" b="1"/>
            </a:lvl8pPr>
            <a:lvl9pPr marL="3918294" indent="0">
              <a:buNone/>
              <a:defRPr sz="1700" b="1"/>
            </a:lvl9pPr>
          </a:lstStyle>
          <a:p>
            <a:pPr marL="0" lvl="0" indent="0" algn="l" defTabSz="979574" rtl="0" eaLnBrk="1" latinLnBrk="0" hangingPunct="1">
              <a:lnSpc>
                <a:spcPct val="100000"/>
              </a:lnSpc>
              <a:spcBef>
                <a:spcPts val="0"/>
              </a:spcBef>
              <a:spcAft>
                <a:spcPts val="0"/>
              </a:spcAft>
              <a:buClr>
                <a:schemeClr val="accent1"/>
              </a:buClr>
              <a:buFont typeface="Arial" pitchFamily="34" charset="0"/>
              <a:buNone/>
            </a:pPr>
            <a:r>
              <a:rPr lang="en-US" dirty="0"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2"/>
            <a:ext cx="3200400" cy="548640"/>
          </a:xfrm>
        </p:spPr>
        <p:txBody>
          <a:bodyPr anchor="b">
            <a:normAutofit/>
          </a:bodyPr>
          <a:lstStyle>
            <a:lvl1pPr marL="0" indent="0">
              <a:buNone/>
              <a:defRPr lang="en-US" sz="1500" b="0" kern="1200" cap="all" spc="429" baseline="0" dirty="0" smtClean="0">
                <a:solidFill>
                  <a:schemeClr val="tx1"/>
                </a:solidFill>
                <a:latin typeface="+mn-lt"/>
                <a:ea typeface="+mj-ea"/>
                <a:cs typeface="Tunga" pitchFamily="2"/>
              </a:defRPr>
            </a:lvl1pPr>
            <a:lvl2pPr marL="489786" indent="0">
              <a:buNone/>
              <a:defRPr sz="2100" b="1"/>
            </a:lvl2pPr>
            <a:lvl3pPr marL="979574" indent="0">
              <a:buNone/>
              <a:defRPr sz="1900" b="1"/>
            </a:lvl3pPr>
            <a:lvl4pPr marL="1469360" indent="0">
              <a:buNone/>
              <a:defRPr sz="1700" b="1"/>
            </a:lvl4pPr>
            <a:lvl5pPr marL="1959148" indent="0">
              <a:buNone/>
              <a:defRPr sz="1700" b="1"/>
            </a:lvl5pPr>
            <a:lvl6pPr marL="2448934" indent="0">
              <a:buNone/>
              <a:defRPr sz="1700" b="1"/>
            </a:lvl6pPr>
            <a:lvl7pPr marL="2938720" indent="0">
              <a:buNone/>
              <a:defRPr sz="1700" b="1"/>
            </a:lvl7pPr>
            <a:lvl8pPr marL="3428508" indent="0">
              <a:buNone/>
              <a:defRPr sz="1700" b="1"/>
            </a:lvl8pPr>
            <a:lvl9pPr marL="3918294" indent="0">
              <a:buNone/>
              <a:defRPr sz="1700" b="1"/>
            </a:lvl9pPr>
          </a:lstStyle>
          <a:p>
            <a:pPr marL="0" lvl="0" indent="0" algn="l" defTabSz="979574" rtl="0" eaLnBrk="1" latinLnBrk="0" hangingPunct="1">
              <a:lnSpc>
                <a:spcPct val="100000"/>
              </a:lnSpc>
              <a:spcBef>
                <a:spcPts val="0"/>
              </a:spcBef>
              <a:spcAft>
                <a:spcPts val="0"/>
              </a:spcAft>
              <a:buClr>
                <a:schemeClr val="accent1"/>
              </a:buClr>
              <a:buFont typeface="Arial" pitchFamily="34" charset="0"/>
              <a:buNone/>
            </a:pPr>
            <a:r>
              <a:rPr lang="en-US" dirty="0"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4" y="2647952"/>
            <a:ext cx="3571875" cy="421005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7957" tIns="48978" rIns="97957" bIns="48978" rtlCol="0" anchor="ctr"/>
          <a:lstStyle/>
          <a:p>
            <a:pPr algn="ctr"/>
            <a:endParaRPr lang="en-US"/>
          </a:p>
        </p:txBody>
      </p:sp>
      <p:sp>
        <p:nvSpPr>
          <p:cNvPr id="18" name="Right Triangle 17"/>
          <p:cNvSpPr/>
          <p:nvPr/>
        </p:nvSpPr>
        <p:spPr>
          <a:xfrm rot="5400000">
            <a:off x="433388" y="-433381"/>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57" tIns="48978" rIns="97957" bIns="48978" rtlCol="0" anchor="ctr"/>
          <a:lstStyle/>
          <a:p>
            <a:pPr marL="0" algn="ctr" defTabSz="979574" rtl="0" eaLnBrk="1" latinLnBrk="0" hangingPunct="1"/>
            <a:endParaRPr lang="en-US" sz="19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7"/>
            <a:ext cx="5212080" cy="1089428"/>
          </a:xfrm>
        </p:spPr>
        <p:txBody>
          <a:bodyPr bIns="0" anchor="b"/>
          <a:lstStyle>
            <a:lvl1pPr algn="l">
              <a:defRPr kumimoji="0" lang="en-US" sz="29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79574"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US" dirty="0"/>
          </a:p>
        </p:txBody>
      </p:sp>
      <p:sp>
        <p:nvSpPr>
          <p:cNvPr id="3" name="Content Placeholder 2"/>
          <p:cNvSpPr>
            <a:spLocks noGrp="1"/>
          </p:cNvSpPr>
          <p:nvPr>
            <p:ph idx="1"/>
          </p:nvPr>
        </p:nvSpPr>
        <p:spPr>
          <a:xfrm>
            <a:off x="4749556" y="2618910"/>
            <a:ext cx="3807778" cy="3324691"/>
          </a:xfrm>
        </p:spPr>
        <p:txBody>
          <a:bodyPr/>
          <a:lstStyle>
            <a:lvl1pPr>
              <a:defRPr sz="35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6" y="2253387"/>
            <a:ext cx="5794760" cy="623319"/>
          </a:xfrm>
        </p:spPr>
        <p:txBody>
          <a:bodyPr>
            <a:normAutofit/>
          </a:bodyPr>
          <a:lstStyle>
            <a:lvl1pPr marL="0" indent="0">
              <a:buNone/>
              <a:defRPr lang="en-US" sz="1500" b="1" kern="1200" dirty="0" smtClean="0">
                <a:solidFill>
                  <a:srgbClr val="FFFFFF"/>
                </a:solidFill>
                <a:latin typeface="+mn-lt"/>
                <a:ea typeface="+mn-ea"/>
                <a:cs typeface="+mn-cs"/>
              </a:defRPr>
            </a:lvl1pPr>
            <a:lvl2pPr marL="489786" indent="0">
              <a:buNone/>
              <a:defRPr sz="1200"/>
            </a:lvl2pPr>
            <a:lvl3pPr marL="979574" indent="0">
              <a:buNone/>
              <a:defRPr sz="1000"/>
            </a:lvl3pPr>
            <a:lvl4pPr marL="1469360" indent="0">
              <a:buNone/>
              <a:defRPr sz="1000"/>
            </a:lvl4pPr>
            <a:lvl5pPr marL="1959148" indent="0">
              <a:buNone/>
              <a:defRPr sz="1000"/>
            </a:lvl5pPr>
            <a:lvl6pPr marL="2448934" indent="0">
              <a:buNone/>
              <a:defRPr sz="1000"/>
            </a:lvl6pPr>
            <a:lvl7pPr marL="2938720" indent="0">
              <a:buNone/>
              <a:defRPr sz="1000"/>
            </a:lvl7pPr>
            <a:lvl8pPr marL="3428508" indent="0">
              <a:buNone/>
              <a:defRPr sz="1000"/>
            </a:lvl8pPr>
            <a:lvl9pPr marL="3918294" indent="0">
              <a:buNone/>
              <a:defRPr sz="1000"/>
            </a:lvl9pPr>
          </a:lstStyle>
          <a:p>
            <a:pPr marL="0" marR="0" lvl="0" indent="0" algn="l" defTabSz="979574" rtl="0" eaLnBrk="1" fontAlgn="auto" latinLnBrk="0" hangingPunct="1">
              <a:lnSpc>
                <a:spcPct val="100000"/>
              </a:lnSpc>
              <a:spcBef>
                <a:spcPts val="321"/>
              </a:spcBef>
              <a:spcAft>
                <a:spcPts val="0"/>
              </a:spcAft>
              <a:buClr>
                <a:schemeClr val="accent1"/>
              </a:buClr>
              <a:buSzPct val="100000"/>
              <a:buFont typeface="Arial" pitchFamily="34" charset="0"/>
              <a:buNone/>
              <a:tabLst/>
              <a:defRPr/>
            </a:pPr>
            <a:r>
              <a:rPr lang="en-US" dirty="0"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7" y="0"/>
            <a:ext cx="7115176"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95916" anchor="ctr"/>
          <a:lstStyle>
            <a:lvl1pPr algn="r">
              <a:defRPr/>
            </a:lvl1pPr>
          </a:lstStyle>
          <a:p>
            <a:r>
              <a:rPr lang="en-US" smtClean="0"/>
              <a:t>Click icon to add picture</a:t>
            </a:r>
            <a:endParaRPr lang="en-US" dirty="0"/>
          </a:p>
        </p:txBody>
      </p:sp>
      <p:sp>
        <p:nvSpPr>
          <p:cNvPr id="9" name="Right Triangle 8"/>
          <p:cNvSpPr/>
          <p:nvPr/>
        </p:nvSpPr>
        <p:spPr>
          <a:xfrm>
            <a:off x="4" y="2647952"/>
            <a:ext cx="3571875" cy="421005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7957" tIns="48978" rIns="97957" bIns="48978" rtlCol="0" anchor="ctr"/>
          <a:lstStyle/>
          <a:p>
            <a:pPr algn="ctr"/>
            <a:endParaRPr lang="en-US"/>
          </a:p>
        </p:txBody>
      </p:sp>
      <p:sp>
        <p:nvSpPr>
          <p:cNvPr id="10" name="Freeform 9"/>
          <p:cNvSpPr/>
          <p:nvPr/>
        </p:nvSpPr>
        <p:spPr>
          <a:xfrm>
            <a:off x="4" y="5048253"/>
            <a:ext cx="3571875" cy="1809751"/>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57" tIns="48978" rIns="97957" bIns="48978" rtlCol="0" anchor="ctr"/>
          <a:lstStyle/>
          <a:p>
            <a:pPr algn="ctr"/>
            <a:endParaRPr lang="en-US"/>
          </a:p>
        </p:txBody>
      </p:sp>
      <p:sp>
        <p:nvSpPr>
          <p:cNvPr id="2" name="Title 1"/>
          <p:cNvSpPr>
            <a:spLocks noGrp="1"/>
          </p:cNvSpPr>
          <p:nvPr>
            <p:ph type="title"/>
          </p:nvPr>
        </p:nvSpPr>
        <p:spPr>
          <a:xfrm rot="19140000">
            <a:off x="671199" y="1717504"/>
            <a:ext cx="5486400" cy="867443"/>
          </a:xfrm>
        </p:spPr>
        <p:txBody>
          <a:bodyPr anchor="b"/>
          <a:lstStyle>
            <a:lvl1pPr algn="l">
              <a:defRPr sz="29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84" y="2180538"/>
            <a:ext cx="6096545" cy="740663"/>
          </a:xfrm>
        </p:spPr>
        <p:txBody>
          <a:bodyPr/>
          <a:lstStyle>
            <a:lvl1pPr marL="0" indent="0">
              <a:buNone/>
              <a:defRPr sz="1500">
                <a:solidFill>
                  <a:schemeClr val="tx2"/>
                </a:solidFill>
              </a:defRPr>
            </a:lvl1pPr>
            <a:lvl2pPr marL="489786" indent="0">
              <a:buNone/>
              <a:defRPr sz="1200"/>
            </a:lvl2pPr>
            <a:lvl3pPr marL="979574" indent="0">
              <a:buNone/>
              <a:defRPr sz="1000"/>
            </a:lvl3pPr>
            <a:lvl4pPr marL="1469360" indent="0">
              <a:buNone/>
              <a:defRPr sz="1000"/>
            </a:lvl4pPr>
            <a:lvl5pPr marL="1959148" indent="0">
              <a:buNone/>
              <a:defRPr sz="1000"/>
            </a:lvl5pPr>
            <a:lvl6pPr marL="2448934" indent="0">
              <a:buNone/>
              <a:defRPr sz="1000"/>
            </a:lvl6pPr>
            <a:lvl7pPr marL="2938720" indent="0">
              <a:buNone/>
              <a:defRPr sz="1000"/>
            </a:lvl7pPr>
            <a:lvl8pPr marL="3428508" indent="0">
              <a:buNone/>
              <a:defRPr sz="1000"/>
            </a:lvl8pPr>
            <a:lvl9pPr marL="391829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1" y="5050642"/>
            <a:ext cx="3574258" cy="180736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7957" tIns="48978" rIns="97957" bIns="48978" rtlCol="0" anchor="ctr"/>
          <a:lstStyle/>
          <a:p>
            <a:pPr algn="ctr"/>
            <a:endParaRPr lang="en-US"/>
          </a:p>
        </p:txBody>
      </p:sp>
      <p:sp>
        <p:nvSpPr>
          <p:cNvPr id="8" name="Freeform 7"/>
          <p:cNvSpPr/>
          <p:nvPr/>
        </p:nvSpPr>
        <p:spPr>
          <a:xfrm>
            <a:off x="-2377" y="5051307"/>
            <a:ext cx="9146381" cy="180671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57" tIns="48978" rIns="97957" bIns="48978" rtlCol="0" anchor="ctr"/>
          <a:lstStyle/>
          <a:p>
            <a:pPr algn="ctr"/>
            <a:endParaRPr lang="en-US"/>
          </a:p>
        </p:txBody>
      </p:sp>
      <p:sp>
        <p:nvSpPr>
          <p:cNvPr id="2" name="Title Placeholder 1"/>
          <p:cNvSpPr>
            <a:spLocks noGrp="1"/>
          </p:cNvSpPr>
          <p:nvPr>
            <p:ph type="title"/>
          </p:nvPr>
        </p:nvSpPr>
        <p:spPr>
          <a:xfrm>
            <a:off x="822963" y="365763"/>
            <a:ext cx="7520941" cy="548640"/>
          </a:xfrm>
          <a:prstGeom prst="rect">
            <a:avLst/>
          </a:prstGeom>
        </p:spPr>
        <p:txBody>
          <a:bodyPr vert="horz" lIns="97957" tIns="48978" rIns="97957" bIns="48978"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3" y="1100636"/>
            <a:ext cx="7520941" cy="3579848"/>
          </a:xfrm>
          <a:prstGeom prst="rect">
            <a:avLst/>
          </a:prstGeom>
        </p:spPr>
        <p:txBody>
          <a:bodyPr vert="horz" lIns="97957" tIns="48978" rIns="97957" bIns="489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70" y="5870459"/>
            <a:ext cx="2176273" cy="201165"/>
          </a:xfrm>
          <a:prstGeom prst="rect">
            <a:avLst/>
          </a:prstGeom>
        </p:spPr>
        <p:txBody>
          <a:bodyPr vert="horz" lIns="97957" tIns="48978" rIns="97957" bIns="48978" rtlCol="0" anchor="ctr"/>
          <a:lstStyle>
            <a:lvl1pPr algn="l">
              <a:defRPr sz="1200">
                <a:solidFill>
                  <a:srgbClr val="FFFFFF"/>
                </a:solidFill>
              </a:defRPr>
            </a:lvl1pPr>
          </a:lstStyle>
          <a:p>
            <a:fld id="{1D8BD707-D9CF-40AE-B4C6-C98DA3205C09}" type="datetimeFigureOut">
              <a:rPr lang="en-US" smtClean="0"/>
              <a:pPr/>
              <a:t>4/18/2015</a:t>
            </a:fld>
            <a:endParaRPr lang="en-US"/>
          </a:p>
        </p:txBody>
      </p:sp>
      <p:sp>
        <p:nvSpPr>
          <p:cNvPr id="5" name="Footer Placeholder 4"/>
          <p:cNvSpPr>
            <a:spLocks noGrp="1"/>
          </p:cNvSpPr>
          <p:nvPr>
            <p:ph type="ftr" sz="quarter" idx="3"/>
          </p:nvPr>
        </p:nvSpPr>
        <p:spPr>
          <a:xfrm>
            <a:off x="3517516" y="6285120"/>
            <a:ext cx="4724400" cy="274320"/>
          </a:xfrm>
          <a:prstGeom prst="rect">
            <a:avLst/>
          </a:prstGeom>
        </p:spPr>
        <p:txBody>
          <a:bodyPr vert="horz" lIns="97957" tIns="48978" rIns="97957" bIns="48978" rtlCol="0" anchor="ctr"/>
          <a:lstStyle>
            <a:lvl1pPr algn="r">
              <a:defRPr sz="1000" cap="all" spc="215"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9" y="6170823"/>
            <a:ext cx="502920" cy="502920"/>
          </a:xfrm>
          <a:prstGeom prst="ellipse">
            <a:avLst/>
          </a:prstGeom>
          <a:ln w="19050">
            <a:solidFill>
              <a:srgbClr val="FFFFFF"/>
            </a:solidFill>
          </a:ln>
        </p:spPr>
        <p:txBody>
          <a:bodyPr vert="horz" lIns="9796" tIns="9796" rIns="9796" bIns="9796" rtlCol="0" anchor="ctr">
            <a:normAutofit/>
          </a:bodyPr>
          <a:lstStyle>
            <a:lvl1pPr algn="ctr">
              <a:defRPr sz="17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79574" rtl="0" eaLnBrk="1" latinLnBrk="0" hangingPunct="1">
        <a:spcBef>
          <a:spcPct val="0"/>
        </a:spcBef>
        <a:buNone/>
        <a:defRPr sz="2900" kern="1200" cap="all" baseline="0">
          <a:solidFill>
            <a:schemeClr val="tx1"/>
          </a:solidFill>
          <a:latin typeface="+mj-lt"/>
          <a:ea typeface="+mj-ea"/>
          <a:cs typeface="+mj-cs"/>
        </a:defRPr>
      </a:lvl1pPr>
    </p:titleStyle>
    <p:bodyStyle>
      <a:lvl1pPr marL="367340" indent="-367340" algn="l" defTabSz="979574" rtl="0" eaLnBrk="1" latinLnBrk="0" hangingPunct="1">
        <a:spcBef>
          <a:spcPts val="856"/>
        </a:spcBef>
        <a:buFont typeface="Arial" pitchFamily="34" charset="0"/>
        <a:buNone/>
        <a:defRPr sz="1700" b="1" kern="1200">
          <a:solidFill>
            <a:schemeClr val="tx1"/>
          </a:solidFill>
          <a:latin typeface="+mn-lt"/>
          <a:ea typeface="+mn-ea"/>
          <a:cs typeface="+mn-cs"/>
        </a:defRPr>
      </a:lvl1pPr>
      <a:lvl2pPr marL="186118" indent="-186118"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2pPr>
      <a:lvl3pPr marL="431012" indent="-176324"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3pPr>
      <a:lvl4pPr marL="675906" indent="-176324"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4pPr>
      <a:lvl5pPr marL="920798" indent="-186118"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5pPr>
      <a:lvl6pPr marL="1175487" indent="-186118"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6pPr>
      <a:lvl7pPr marL="1449768"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7pPr>
      <a:lvl8pPr marL="1694662"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8pPr>
      <a:lvl9pPr marL="1919965"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9pPr>
    </p:bodyStyle>
    <p:otherStyle>
      <a:defPPr>
        <a:defRPr lang="en-US"/>
      </a:defPPr>
      <a:lvl1pPr marL="0" algn="l" defTabSz="979574" rtl="0" eaLnBrk="1" latinLnBrk="0" hangingPunct="1">
        <a:defRPr sz="1900" kern="1200">
          <a:solidFill>
            <a:schemeClr val="tx1"/>
          </a:solidFill>
          <a:latin typeface="+mn-lt"/>
          <a:ea typeface="+mn-ea"/>
          <a:cs typeface="+mn-cs"/>
        </a:defRPr>
      </a:lvl1pPr>
      <a:lvl2pPr marL="489786" algn="l" defTabSz="979574" rtl="0" eaLnBrk="1" latinLnBrk="0" hangingPunct="1">
        <a:defRPr sz="1900" kern="1200">
          <a:solidFill>
            <a:schemeClr val="tx1"/>
          </a:solidFill>
          <a:latin typeface="+mn-lt"/>
          <a:ea typeface="+mn-ea"/>
          <a:cs typeface="+mn-cs"/>
        </a:defRPr>
      </a:lvl2pPr>
      <a:lvl3pPr marL="979574" algn="l" defTabSz="979574" rtl="0" eaLnBrk="1" latinLnBrk="0" hangingPunct="1">
        <a:defRPr sz="1900" kern="1200">
          <a:solidFill>
            <a:schemeClr val="tx1"/>
          </a:solidFill>
          <a:latin typeface="+mn-lt"/>
          <a:ea typeface="+mn-ea"/>
          <a:cs typeface="+mn-cs"/>
        </a:defRPr>
      </a:lvl3pPr>
      <a:lvl4pPr marL="1469360" algn="l" defTabSz="979574" rtl="0" eaLnBrk="1" latinLnBrk="0" hangingPunct="1">
        <a:defRPr sz="1900" kern="1200">
          <a:solidFill>
            <a:schemeClr val="tx1"/>
          </a:solidFill>
          <a:latin typeface="+mn-lt"/>
          <a:ea typeface="+mn-ea"/>
          <a:cs typeface="+mn-cs"/>
        </a:defRPr>
      </a:lvl4pPr>
      <a:lvl5pPr marL="1959148" algn="l" defTabSz="979574" rtl="0" eaLnBrk="1" latinLnBrk="0" hangingPunct="1">
        <a:defRPr sz="1900" kern="1200">
          <a:solidFill>
            <a:schemeClr val="tx1"/>
          </a:solidFill>
          <a:latin typeface="+mn-lt"/>
          <a:ea typeface="+mn-ea"/>
          <a:cs typeface="+mn-cs"/>
        </a:defRPr>
      </a:lvl5pPr>
      <a:lvl6pPr marL="2448934" algn="l" defTabSz="979574" rtl="0" eaLnBrk="1" latinLnBrk="0" hangingPunct="1">
        <a:defRPr sz="1900" kern="1200">
          <a:solidFill>
            <a:schemeClr val="tx1"/>
          </a:solidFill>
          <a:latin typeface="+mn-lt"/>
          <a:ea typeface="+mn-ea"/>
          <a:cs typeface="+mn-cs"/>
        </a:defRPr>
      </a:lvl6pPr>
      <a:lvl7pPr marL="2938720" algn="l" defTabSz="979574" rtl="0" eaLnBrk="1" latinLnBrk="0" hangingPunct="1">
        <a:defRPr sz="1900" kern="1200">
          <a:solidFill>
            <a:schemeClr val="tx1"/>
          </a:solidFill>
          <a:latin typeface="+mn-lt"/>
          <a:ea typeface="+mn-ea"/>
          <a:cs typeface="+mn-cs"/>
        </a:defRPr>
      </a:lvl7pPr>
      <a:lvl8pPr marL="3428508" algn="l" defTabSz="979574" rtl="0" eaLnBrk="1" latinLnBrk="0" hangingPunct="1">
        <a:defRPr sz="1900" kern="1200">
          <a:solidFill>
            <a:schemeClr val="tx1"/>
          </a:solidFill>
          <a:latin typeface="+mn-lt"/>
          <a:ea typeface="+mn-ea"/>
          <a:cs typeface="+mn-cs"/>
        </a:defRPr>
      </a:lvl8pPr>
      <a:lvl9pPr marL="3918294" algn="l" defTabSz="97957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1" y="5050642"/>
            <a:ext cx="3574258" cy="180736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7957" tIns="48978" rIns="97957" bIns="48978" rtlCol="0" anchor="ctr"/>
          <a:lstStyle/>
          <a:p>
            <a:pPr algn="ctr"/>
            <a:endParaRPr lang="en-US">
              <a:solidFill>
                <a:prstClr val="white"/>
              </a:solidFill>
              <a:latin typeface="Franklin Gothic Book"/>
            </a:endParaRPr>
          </a:p>
        </p:txBody>
      </p:sp>
      <p:sp>
        <p:nvSpPr>
          <p:cNvPr id="8" name="Freeform 7"/>
          <p:cNvSpPr/>
          <p:nvPr/>
        </p:nvSpPr>
        <p:spPr>
          <a:xfrm>
            <a:off x="-2377" y="5051307"/>
            <a:ext cx="9146381" cy="180671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57" tIns="48978" rIns="97957" bIns="48978" rtlCol="0" anchor="ctr"/>
          <a:lstStyle/>
          <a:p>
            <a:pPr algn="ctr"/>
            <a:endParaRPr lang="en-US">
              <a:solidFill>
                <a:prstClr val="white"/>
              </a:solidFill>
              <a:latin typeface="Franklin Gothic Book"/>
            </a:endParaRPr>
          </a:p>
        </p:txBody>
      </p:sp>
      <p:sp>
        <p:nvSpPr>
          <p:cNvPr id="2" name="Title Placeholder 1"/>
          <p:cNvSpPr>
            <a:spLocks noGrp="1"/>
          </p:cNvSpPr>
          <p:nvPr>
            <p:ph type="title"/>
          </p:nvPr>
        </p:nvSpPr>
        <p:spPr>
          <a:xfrm>
            <a:off x="822963" y="365763"/>
            <a:ext cx="7520941" cy="548640"/>
          </a:xfrm>
          <a:prstGeom prst="rect">
            <a:avLst/>
          </a:prstGeom>
        </p:spPr>
        <p:txBody>
          <a:bodyPr vert="horz" lIns="97957" tIns="48978" rIns="97957" bIns="48978"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3" y="1100636"/>
            <a:ext cx="7520941" cy="3579848"/>
          </a:xfrm>
          <a:prstGeom prst="rect">
            <a:avLst/>
          </a:prstGeom>
        </p:spPr>
        <p:txBody>
          <a:bodyPr vert="horz" lIns="97957" tIns="48978" rIns="97957" bIns="489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70" y="5870459"/>
            <a:ext cx="2176273" cy="201165"/>
          </a:xfrm>
          <a:prstGeom prst="rect">
            <a:avLst/>
          </a:prstGeom>
        </p:spPr>
        <p:txBody>
          <a:bodyPr vert="horz" lIns="97957" tIns="48978" rIns="97957" bIns="48978" rtlCol="0" anchor="ctr"/>
          <a:lstStyle>
            <a:lvl1pPr algn="l">
              <a:defRPr sz="1200">
                <a:solidFill>
                  <a:srgbClr val="FFFFFF"/>
                </a:solidFill>
              </a:defRPr>
            </a:lvl1pPr>
          </a:lstStyle>
          <a:p>
            <a:fld id="{1D8BD707-D9CF-40AE-B4C6-C98DA3205C09}" type="datetimeFigureOut">
              <a:rPr lang="en-US" smtClean="0">
                <a:latin typeface="Franklin Gothic Book"/>
              </a:rPr>
              <a:pPr/>
              <a:t>4/18/2015</a:t>
            </a:fld>
            <a:endParaRPr lang="en-US">
              <a:latin typeface="Franklin Gothic Book"/>
            </a:endParaRPr>
          </a:p>
        </p:txBody>
      </p:sp>
      <p:sp>
        <p:nvSpPr>
          <p:cNvPr id="5" name="Footer Placeholder 4"/>
          <p:cNvSpPr>
            <a:spLocks noGrp="1"/>
          </p:cNvSpPr>
          <p:nvPr>
            <p:ph type="ftr" sz="quarter" idx="3"/>
          </p:nvPr>
        </p:nvSpPr>
        <p:spPr>
          <a:xfrm>
            <a:off x="3517516" y="6285120"/>
            <a:ext cx="4724400" cy="274320"/>
          </a:xfrm>
          <a:prstGeom prst="rect">
            <a:avLst/>
          </a:prstGeom>
        </p:spPr>
        <p:txBody>
          <a:bodyPr vert="horz" lIns="97957" tIns="48978" rIns="97957" bIns="48978" rtlCol="0" anchor="ctr"/>
          <a:lstStyle>
            <a:lvl1pPr algn="r">
              <a:defRPr sz="1000" cap="all" spc="215" baseline="0">
                <a:solidFill>
                  <a:srgbClr val="FFFFFF"/>
                </a:solidFill>
              </a:defRPr>
            </a:lvl1pPr>
          </a:lstStyle>
          <a:p>
            <a:endParaRPr lang="en-US">
              <a:latin typeface="Franklin Gothic Book"/>
            </a:endParaRPr>
          </a:p>
        </p:txBody>
      </p:sp>
      <p:sp>
        <p:nvSpPr>
          <p:cNvPr id="6" name="Slide Number Placeholder 5"/>
          <p:cNvSpPr>
            <a:spLocks noGrp="1"/>
          </p:cNvSpPr>
          <p:nvPr>
            <p:ph type="sldNum" sz="quarter" idx="4"/>
          </p:nvPr>
        </p:nvSpPr>
        <p:spPr>
          <a:xfrm>
            <a:off x="8401039" y="6170823"/>
            <a:ext cx="502920" cy="502920"/>
          </a:xfrm>
          <a:prstGeom prst="ellipse">
            <a:avLst/>
          </a:prstGeom>
          <a:ln w="19050">
            <a:solidFill>
              <a:srgbClr val="FFFFFF"/>
            </a:solidFill>
          </a:ln>
        </p:spPr>
        <p:txBody>
          <a:bodyPr vert="horz" lIns="9796" tIns="9796" rIns="9796" bIns="9796" rtlCol="0" anchor="ctr">
            <a:normAutofit/>
          </a:bodyPr>
          <a:lstStyle>
            <a:lvl1pPr algn="ctr">
              <a:defRPr sz="1700">
                <a:solidFill>
                  <a:srgbClr val="FFFFFF"/>
                </a:solidFill>
              </a:defRPr>
            </a:lvl1pPr>
          </a:lstStyle>
          <a:p>
            <a:fld id="{B6F15528-21DE-4FAA-801E-634DDDAF4B2B}"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xmlns="" val="7699701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79574" rtl="0" eaLnBrk="1" latinLnBrk="0" hangingPunct="1">
        <a:spcBef>
          <a:spcPct val="0"/>
        </a:spcBef>
        <a:buNone/>
        <a:defRPr sz="2900" kern="1200" cap="all" baseline="0">
          <a:solidFill>
            <a:schemeClr val="tx1"/>
          </a:solidFill>
          <a:latin typeface="+mj-lt"/>
          <a:ea typeface="+mj-ea"/>
          <a:cs typeface="+mj-cs"/>
        </a:defRPr>
      </a:lvl1pPr>
    </p:titleStyle>
    <p:bodyStyle>
      <a:lvl1pPr marL="367340" indent="-367340" algn="l" defTabSz="979574" rtl="0" eaLnBrk="1" latinLnBrk="0" hangingPunct="1">
        <a:spcBef>
          <a:spcPts val="856"/>
        </a:spcBef>
        <a:buFont typeface="Arial" pitchFamily="34" charset="0"/>
        <a:buNone/>
        <a:defRPr sz="1700" b="1" kern="1200">
          <a:solidFill>
            <a:schemeClr val="tx1"/>
          </a:solidFill>
          <a:latin typeface="+mn-lt"/>
          <a:ea typeface="+mn-ea"/>
          <a:cs typeface="+mn-cs"/>
        </a:defRPr>
      </a:lvl1pPr>
      <a:lvl2pPr marL="186118" indent="-186118"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2pPr>
      <a:lvl3pPr marL="431012" indent="-176324"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3pPr>
      <a:lvl4pPr marL="675906" indent="-176324"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4pPr>
      <a:lvl5pPr marL="920798" indent="-186118"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5pPr>
      <a:lvl6pPr marL="1175487" indent="-186118"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6pPr>
      <a:lvl7pPr marL="1449768"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7pPr>
      <a:lvl8pPr marL="1694662"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8pPr>
      <a:lvl9pPr marL="1919965"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9pPr>
    </p:bodyStyle>
    <p:otherStyle>
      <a:defPPr>
        <a:defRPr lang="en-US"/>
      </a:defPPr>
      <a:lvl1pPr marL="0" algn="l" defTabSz="979574" rtl="0" eaLnBrk="1" latinLnBrk="0" hangingPunct="1">
        <a:defRPr sz="1900" kern="1200">
          <a:solidFill>
            <a:schemeClr val="tx1"/>
          </a:solidFill>
          <a:latin typeface="+mn-lt"/>
          <a:ea typeface="+mn-ea"/>
          <a:cs typeface="+mn-cs"/>
        </a:defRPr>
      </a:lvl1pPr>
      <a:lvl2pPr marL="489786" algn="l" defTabSz="979574" rtl="0" eaLnBrk="1" latinLnBrk="0" hangingPunct="1">
        <a:defRPr sz="1900" kern="1200">
          <a:solidFill>
            <a:schemeClr val="tx1"/>
          </a:solidFill>
          <a:latin typeface="+mn-lt"/>
          <a:ea typeface="+mn-ea"/>
          <a:cs typeface="+mn-cs"/>
        </a:defRPr>
      </a:lvl2pPr>
      <a:lvl3pPr marL="979574" algn="l" defTabSz="979574" rtl="0" eaLnBrk="1" latinLnBrk="0" hangingPunct="1">
        <a:defRPr sz="1900" kern="1200">
          <a:solidFill>
            <a:schemeClr val="tx1"/>
          </a:solidFill>
          <a:latin typeface="+mn-lt"/>
          <a:ea typeface="+mn-ea"/>
          <a:cs typeface="+mn-cs"/>
        </a:defRPr>
      </a:lvl3pPr>
      <a:lvl4pPr marL="1469360" algn="l" defTabSz="979574" rtl="0" eaLnBrk="1" latinLnBrk="0" hangingPunct="1">
        <a:defRPr sz="1900" kern="1200">
          <a:solidFill>
            <a:schemeClr val="tx1"/>
          </a:solidFill>
          <a:latin typeface="+mn-lt"/>
          <a:ea typeface="+mn-ea"/>
          <a:cs typeface="+mn-cs"/>
        </a:defRPr>
      </a:lvl4pPr>
      <a:lvl5pPr marL="1959148" algn="l" defTabSz="979574" rtl="0" eaLnBrk="1" latinLnBrk="0" hangingPunct="1">
        <a:defRPr sz="1900" kern="1200">
          <a:solidFill>
            <a:schemeClr val="tx1"/>
          </a:solidFill>
          <a:latin typeface="+mn-lt"/>
          <a:ea typeface="+mn-ea"/>
          <a:cs typeface="+mn-cs"/>
        </a:defRPr>
      </a:lvl5pPr>
      <a:lvl6pPr marL="2448934" algn="l" defTabSz="979574" rtl="0" eaLnBrk="1" latinLnBrk="0" hangingPunct="1">
        <a:defRPr sz="1900" kern="1200">
          <a:solidFill>
            <a:schemeClr val="tx1"/>
          </a:solidFill>
          <a:latin typeface="+mn-lt"/>
          <a:ea typeface="+mn-ea"/>
          <a:cs typeface="+mn-cs"/>
        </a:defRPr>
      </a:lvl6pPr>
      <a:lvl7pPr marL="2938720" algn="l" defTabSz="979574" rtl="0" eaLnBrk="1" latinLnBrk="0" hangingPunct="1">
        <a:defRPr sz="1900" kern="1200">
          <a:solidFill>
            <a:schemeClr val="tx1"/>
          </a:solidFill>
          <a:latin typeface="+mn-lt"/>
          <a:ea typeface="+mn-ea"/>
          <a:cs typeface="+mn-cs"/>
        </a:defRPr>
      </a:lvl7pPr>
      <a:lvl8pPr marL="3428508" algn="l" defTabSz="979574" rtl="0" eaLnBrk="1" latinLnBrk="0" hangingPunct="1">
        <a:defRPr sz="1900" kern="1200">
          <a:solidFill>
            <a:schemeClr val="tx1"/>
          </a:solidFill>
          <a:latin typeface="+mn-lt"/>
          <a:ea typeface="+mn-ea"/>
          <a:cs typeface="+mn-cs"/>
        </a:defRPr>
      </a:lvl8pPr>
      <a:lvl9pPr marL="3918294" algn="l" defTabSz="97957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1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chart" Target="../charts/chart31.xml"/></Relationships>
</file>

<file path=ppt/slides/_rels/slide3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3276600"/>
            <a:ext cx="3810000" cy="1702163"/>
          </a:xfrm>
        </p:spPr>
        <p:txBody>
          <a:bodyPr>
            <a:normAutofit fontScale="90000"/>
          </a:bodyPr>
          <a:lstStyle/>
          <a:p>
            <a:pPr algn="ctr"/>
            <a:r>
              <a:rPr lang="en-US" b="1" dirty="0" smtClean="0">
                <a:latin typeface="Garamond" pitchFamily="18" charset="0"/>
              </a:rPr>
              <a:t>Pune Municipal Corporation Budget 2015-16</a:t>
            </a:r>
            <a:endParaRPr lang="en-US" b="1" dirty="0">
              <a:latin typeface="Garamond" pitchFamily="18" charset="0"/>
            </a:endParaRPr>
          </a:p>
        </p:txBody>
      </p:sp>
      <p:sp>
        <p:nvSpPr>
          <p:cNvPr id="3" name="Subtitle 2"/>
          <p:cNvSpPr>
            <a:spLocks noGrp="1"/>
          </p:cNvSpPr>
          <p:nvPr>
            <p:ph type="subTitle" idx="1"/>
          </p:nvPr>
        </p:nvSpPr>
        <p:spPr>
          <a:xfrm rot="19140000">
            <a:off x="1091889" y="2131815"/>
            <a:ext cx="6511132" cy="652523"/>
          </a:xfrm>
        </p:spPr>
        <p:txBody>
          <a:bodyPr>
            <a:normAutofit/>
          </a:bodyPr>
          <a:lstStyle/>
          <a:p>
            <a:pPr algn="ctr"/>
            <a:r>
              <a:rPr lang="en-US" b="1" dirty="0" smtClean="0">
                <a:latin typeface="Garamond" pitchFamily="18" charset="0"/>
              </a:rPr>
              <a:t>Budget Analysis and Simplification by </a:t>
            </a:r>
            <a:r>
              <a:rPr lang="en-US" b="1" dirty="0" err="1" smtClean="0">
                <a:latin typeface="Garamond" pitchFamily="18" charset="0"/>
              </a:rPr>
              <a:t>Janwani</a:t>
            </a:r>
            <a:r>
              <a:rPr lang="en-US" b="1" dirty="0" smtClean="0">
                <a:latin typeface="Garamond" pitchFamily="18" charset="0"/>
              </a:rPr>
              <a:t>, Supported by MCCIA</a:t>
            </a:r>
            <a:endParaRPr lang="en-US" b="1" dirty="0">
              <a:latin typeface="Garamond" pitchFamily="18" charset="0"/>
            </a:endParaRPr>
          </a:p>
        </p:txBody>
      </p:sp>
      <p:sp>
        <p:nvSpPr>
          <p:cNvPr id="4" name="TextBox 3"/>
          <p:cNvSpPr txBox="1"/>
          <p:nvPr/>
        </p:nvSpPr>
        <p:spPr>
          <a:xfrm>
            <a:off x="271800" y="2057400"/>
            <a:ext cx="2564997" cy="384721"/>
          </a:xfrm>
          <a:prstGeom prst="rect">
            <a:avLst/>
          </a:prstGeom>
          <a:noFill/>
        </p:spPr>
        <p:txBody>
          <a:bodyPr wrap="square" rtlCol="0">
            <a:spAutoFit/>
          </a:bodyPr>
          <a:lstStyle/>
          <a:p>
            <a:r>
              <a:rPr lang="en-US" b="1" dirty="0">
                <a:latin typeface="Garamond" pitchFamily="18" charset="0"/>
              </a:rPr>
              <a:t> </a:t>
            </a:r>
            <a:r>
              <a:rPr lang="en-US" b="1" dirty="0" smtClean="0">
                <a:latin typeface="Garamond" pitchFamily="18" charset="0"/>
              </a:rPr>
              <a:t>      In association with</a:t>
            </a:r>
            <a:endParaRPr lang="en-IN" b="1" dirty="0">
              <a:latin typeface="Garamond" pitchFamily="18" charset="0"/>
            </a:endParaRPr>
          </a:p>
        </p:txBody>
      </p:sp>
      <p:pic>
        <p:nvPicPr>
          <p:cNvPr id="5" name="Picture 2" descr="C:\Users\avinash.singh\Desktop\avinash\PMC budget Inputs\JANAAGRAHA 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2442121"/>
            <a:ext cx="2150997" cy="67778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D:\Janwani - Urban Governance\PROJECT WORKS\admin docs\JANWANI-logo_High resolution.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4784" r="18352" b="3041"/>
          <a:stretch/>
        </p:blipFill>
        <p:spPr bwMode="auto">
          <a:xfrm>
            <a:off x="955343" y="181970"/>
            <a:ext cx="1635458" cy="18591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46372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Garamond" pitchFamily="18" charset="0"/>
              </a:rPr>
              <a:t>Key Observations</a:t>
            </a:r>
            <a:endParaRPr lang="en-US" b="1" dirty="0">
              <a:latin typeface="Garamond" pitchFamily="18" charset="0"/>
            </a:endParaRPr>
          </a:p>
        </p:txBody>
      </p:sp>
      <p:sp>
        <p:nvSpPr>
          <p:cNvPr id="3" name="Content Placeholder 2"/>
          <p:cNvSpPr>
            <a:spLocks noGrp="1"/>
          </p:cNvSpPr>
          <p:nvPr>
            <p:ph idx="1"/>
          </p:nvPr>
        </p:nvSpPr>
        <p:spPr>
          <a:xfrm>
            <a:off x="822963" y="1100640"/>
            <a:ext cx="7520941" cy="3776164"/>
          </a:xfrm>
        </p:spPr>
        <p:txBody>
          <a:bodyPr>
            <a:normAutofit/>
          </a:bodyPr>
          <a:lstStyle/>
          <a:p>
            <a:pPr>
              <a:buFont typeface="Wingdings" pitchFamily="2" charset="2"/>
              <a:buChar char="v"/>
            </a:pPr>
            <a:r>
              <a:rPr lang="en-US" sz="2000" dirty="0" smtClean="0">
                <a:latin typeface="Garamond" pitchFamily="18" charset="0"/>
              </a:rPr>
              <a:t>Large variance </a:t>
            </a:r>
            <a:r>
              <a:rPr lang="en-US" sz="2000" b="0" dirty="0" smtClean="0">
                <a:latin typeface="Garamond" pitchFamily="18" charset="0"/>
              </a:rPr>
              <a:t>between actual and budget on the revenue side which eventually leads to less spending than budgeted</a:t>
            </a:r>
          </a:p>
          <a:p>
            <a:pPr>
              <a:buFont typeface="Wingdings" pitchFamily="2" charset="2"/>
              <a:buChar char="v"/>
            </a:pPr>
            <a:r>
              <a:rPr lang="en-US" sz="2000" dirty="0" smtClean="0">
                <a:latin typeface="Garamond" pitchFamily="18" charset="0"/>
              </a:rPr>
              <a:t>Lack of diversification of revenue </a:t>
            </a:r>
            <a:r>
              <a:rPr lang="en-US" sz="2000" b="0" dirty="0" smtClean="0">
                <a:latin typeface="Garamond" pitchFamily="18" charset="0"/>
              </a:rPr>
              <a:t>with 3 sources accounting a majority of the revenue</a:t>
            </a:r>
          </a:p>
          <a:p>
            <a:pPr>
              <a:buFont typeface="Wingdings" pitchFamily="2" charset="2"/>
              <a:buChar char="v"/>
            </a:pPr>
            <a:r>
              <a:rPr lang="en-US" sz="2000" dirty="0">
                <a:latin typeface="Garamond" pitchFamily="18" charset="0"/>
              </a:rPr>
              <a:t>Dependency on grants is less </a:t>
            </a:r>
            <a:r>
              <a:rPr lang="en-US" sz="2000" b="0" dirty="0">
                <a:latin typeface="Garamond" pitchFamily="18" charset="0"/>
              </a:rPr>
              <a:t>compared to most other ULBs but this will change once LBT is </a:t>
            </a:r>
            <a:r>
              <a:rPr lang="en-US" sz="2000" b="0" dirty="0" smtClean="0">
                <a:latin typeface="Garamond" pitchFamily="18" charset="0"/>
              </a:rPr>
              <a:t>abolished</a:t>
            </a:r>
          </a:p>
          <a:p>
            <a:pPr>
              <a:buFont typeface="Wingdings" pitchFamily="2" charset="2"/>
              <a:buChar char="v"/>
            </a:pPr>
            <a:r>
              <a:rPr lang="en-US" sz="2000" dirty="0" smtClean="0">
                <a:latin typeface="Garamond" pitchFamily="18" charset="0"/>
              </a:rPr>
              <a:t>Borrowing capacity not being tapped </a:t>
            </a:r>
            <a:r>
              <a:rPr lang="en-US" sz="2000" b="0" dirty="0" smtClean="0">
                <a:latin typeface="Garamond" pitchFamily="18" charset="0"/>
              </a:rPr>
              <a:t>to fund capital projects especially where there is revenue potential from these capital assets</a:t>
            </a:r>
            <a:endParaRPr lang="en-US" sz="2000" b="0" dirty="0" smtClean="0">
              <a:solidFill>
                <a:srgbClr val="FF0000"/>
              </a:solidFill>
              <a:latin typeface="Garamond"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latin typeface="Garamond" pitchFamily="18" charset="0"/>
              </a:rPr>
              <a:t>Break up of REVENUE EXPENDITURE</a:t>
            </a:r>
            <a:endParaRPr lang="en-US" b="1" dirty="0">
              <a:latin typeface="Garamond" pitchFamily="18" charset="0"/>
            </a:endParaRPr>
          </a:p>
        </p:txBody>
      </p:sp>
      <p:sp>
        <p:nvSpPr>
          <p:cNvPr id="2" name="Text Placeholder 1"/>
          <p:cNvSpPr>
            <a:spLocks noGrp="1"/>
          </p:cNvSpPr>
          <p:nvPr>
            <p:ph type="body" idx="1"/>
          </p:nvPr>
        </p:nvSpPr>
        <p:spPr>
          <a:xfrm>
            <a:off x="838200" y="990602"/>
            <a:ext cx="3200400" cy="396240"/>
          </a:xfrm>
        </p:spPr>
        <p:txBody>
          <a:bodyPr>
            <a:normAutofit fontScale="92500"/>
          </a:bodyPr>
          <a:lstStyle/>
          <a:p>
            <a:pPr algn="ctr"/>
            <a:r>
              <a:rPr sz="1700" b="1">
                <a:effectLst>
                  <a:outerShdw blurRad="38100" dist="38100" dir="2700000" algn="tl">
                    <a:srgbClr val="000000">
                      <a:alpha val="43137"/>
                    </a:srgbClr>
                  </a:outerShdw>
                </a:effectLst>
                <a:latin typeface="Garamond" pitchFamily="18" charset="0"/>
              </a:rPr>
              <a:t>Budget estimates</a:t>
            </a:r>
          </a:p>
        </p:txBody>
      </p:sp>
      <p:sp>
        <p:nvSpPr>
          <p:cNvPr id="6" name="Text Placeholder 5"/>
          <p:cNvSpPr>
            <a:spLocks noGrp="1"/>
          </p:cNvSpPr>
          <p:nvPr>
            <p:ph type="body" sz="quarter" idx="3"/>
          </p:nvPr>
        </p:nvSpPr>
        <p:spPr>
          <a:xfrm>
            <a:off x="4800601" y="1051563"/>
            <a:ext cx="3200400" cy="320040"/>
          </a:xfrm>
        </p:spPr>
        <p:txBody>
          <a:bodyPr>
            <a:noAutofit/>
          </a:bodyPr>
          <a:lstStyle/>
          <a:p>
            <a:pPr algn="ctr"/>
            <a:r>
              <a:rPr sz="1700" b="1">
                <a:effectLst>
                  <a:outerShdw blurRad="38100" dist="38100" dir="2700000" algn="tl">
                    <a:srgbClr val="000000">
                      <a:alpha val="43137"/>
                    </a:srgbClr>
                  </a:outerShdw>
                </a:effectLst>
                <a:latin typeface="Garamond" pitchFamily="18" charset="0"/>
              </a:rPr>
              <a:t>actuals</a:t>
            </a:r>
          </a:p>
        </p:txBody>
      </p:sp>
      <p:graphicFrame>
        <p:nvGraphicFramePr>
          <p:cNvPr id="12" name="Chart 11"/>
          <p:cNvGraphicFramePr/>
          <p:nvPr>
            <p:extLst>
              <p:ext uri="{D42A27DB-BD31-4B8C-83A1-F6EECF244321}">
                <p14:modId xmlns:p14="http://schemas.microsoft.com/office/powerpoint/2010/main" xmlns="" val="55522121"/>
              </p:ext>
            </p:extLst>
          </p:nvPr>
        </p:nvGraphicFramePr>
        <p:xfrm>
          <a:off x="228600" y="1447800"/>
          <a:ext cx="4114800" cy="42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xmlns="" val="3183954066"/>
              </p:ext>
            </p:extLst>
          </p:nvPr>
        </p:nvGraphicFramePr>
        <p:xfrm>
          <a:off x="4441131" y="1752600"/>
          <a:ext cx="4691063" cy="5105400"/>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Connector 6"/>
          <p:cNvCxnSpPr/>
          <p:nvPr/>
        </p:nvCxnSpPr>
        <p:spPr>
          <a:xfrm flipV="1">
            <a:off x="0" y="838200"/>
            <a:ext cx="91440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408166" y="914403"/>
            <a:ext cx="11434" cy="5943597"/>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181600" y="1524000"/>
            <a:ext cx="2819400" cy="384721"/>
          </a:xfrm>
          <a:prstGeom prst="rect">
            <a:avLst/>
          </a:prstGeom>
          <a:noFill/>
        </p:spPr>
        <p:txBody>
          <a:bodyPr wrap="square" rtlCol="0">
            <a:spAutoFit/>
          </a:bodyPr>
          <a:lstStyle/>
          <a:p>
            <a:r>
              <a:rPr lang="en-US" dirty="0" err="1" smtClean="0"/>
              <a:t>Acutals</a:t>
            </a:r>
            <a:r>
              <a:rPr lang="en-US" dirty="0" smtClean="0"/>
              <a:t> at 90% of Budget</a:t>
            </a:r>
            <a:endParaRPr lang="en-US" dirty="0"/>
          </a:p>
        </p:txBody>
      </p:sp>
    </p:spTree>
    <p:extLst>
      <p:ext uri="{BB962C8B-B14F-4D97-AF65-F5344CB8AC3E}">
        <p14:creationId xmlns:p14="http://schemas.microsoft.com/office/powerpoint/2010/main" xmlns="" val="1835664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Garamond" pitchFamily="18" charset="0"/>
              </a:rPr>
              <a:t>1. salary</a:t>
            </a:r>
            <a:endParaRPr lang="en-US" b="1" dirty="0">
              <a:latin typeface="Garamond" pitchFamily="18" charset="0"/>
            </a:endParaRPr>
          </a:p>
        </p:txBody>
      </p:sp>
      <p:sp>
        <p:nvSpPr>
          <p:cNvPr id="5" name="TextBox 4"/>
          <p:cNvSpPr txBox="1"/>
          <p:nvPr/>
        </p:nvSpPr>
        <p:spPr>
          <a:xfrm>
            <a:off x="492370" y="5181600"/>
            <a:ext cx="8299938" cy="969496"/>
          </a:xfrm>
          <a:prstGeom prst="rect">
            <a:avLst/>
          </a:prstGeom>
          <a:noFill/>
          <a:ln>
            <a:solidFill>
              <a:schemeClr val="accent1"/>
            </a:solidFill>
          </a:ln>
        </p:spPr>
        <p:txBody>
          <a:bodyPr wrap="square" rtlCol="0">
            <a:spAutoFit/>
          </a:bodyPr>
          <a:lstStyle/>
          <a:p>
            <a:pPr>
              <a:buFont typeface="Wingdings" pitchFamily="2" charset="2"/>
              <a:buChar char="v"/>
            </a:pPr>
            <a:r>
              <a:rPr lang="en-IN" b="1" dirty="0">
                <a:latin typeface="Garamond" pitchFamily="18" charset="0"/>
              </a:rPr>
              <a:t>Actual spend growing at 8% </a:t>
            </a:r>
            <a:r>
              <a:rPr lang="en-IN" b="1" dirty="0" smtClean="0">
                <a:latin typeface="Garamond" pitchFamily="18" charset="0"/>
              </a:rPr>
              <a:t>annualy</a:t>
            </a:r>
            <a:endParaRPr lang="en-IN" b="1" dirty="0">
              <a:latin typeface="Garamond" pitchFamily="18" charset="0"/>
            </a:endParaRPr>
          </a:p>
          <a:p>
            <a:pPr>
              <a:buFont typeface="Wingdings" pitchFamily="2" charset="2"/>
              <a:buChar char="v"/>
            </a:pPr>
            <a:r>
              <a:rPr lang="en-IN" b="1" dirty="0" smtClean="0">
                <a:latin typeface="Garamond" pitchFamily="18" charset="0"/>
              </a:rPr>
              <a:t>Rise </a:t>
            </a:r>
            <a:r>
              <a:rPr lang="en-IN" b="1" dirty="0">
                <a:latin typeface="Garamond" pitchFamily="18" charset="0"/>
              </a:rPr>
              <a:t>of 50% </a:t>
            </a:r>
            <a:r>
              <a:rPr lang="en-IN" b="1" dirty="0" smtClean="0">
                <a:latin typeface="Garamond" pitchFamily="18" charset="0"/>
              </a:rPr>
              <a:t> in 2015-2016 due </a:t>
            </a:r>
            <a:r>
              <a:rPr lang="en-IN" b="1" dirty="0">
                <a:latin typeface="Garamond" pitchFamily="18" charset="0"/>
              </a:rPr>
              <a:t>to inclusion of education department </a:t>
            </a:r>
            <a:r>
              <a:rPr lang="en-IN" b="1" dirty="0" smtClean="0">
                <a:latin typeface="Garamond" pitchFamily="18" charset="0"/>
              </a:rPr>
              <a:t>salaries </a:t>
            </a:r>
            <a:r>
              <a:rPr lang="en-IN" b="1" dirty="0">
                <a:latin typeface="Garamond" pitchFamily="18" charset="0"/>
              </a:rPr>
              <a:t>and approval of 3,500 new posts</a:t>
            </a:r>
            <a:endParaRPr lang="en-IN" b="1" dirty="0">
              <a:latin typeface="Garamond" pitchFamily="18" charset="0"/>
              <a:sym typeface="Wingdings" pitchFamily="2" charset="2"/>
            </a:endParaRPr>
          </a:p>
        </p:txBody>
      </p:sp>
      <p:sp>
        <p:nvSpPr>
          <p:cNvPr id="8" name="TextBox 7"/>
          <p:cNvSpPr txBox="1"/>
          <p:nvPr/>
        </p:nvSpPr>
        <p:spPr>
          <a:xfrm>
            <a:off x="2140039" y="4724400"/>
            <a:ext cx="6553200" cy="307777"/>
          </a:xfrm>
          <a:prstGeom prst="rect">
            <a:avLst/>
          </a:prstGeom>
          <a:noFill/>
        </p:spPr>
        <p:txBody>
          <a:bodyPr wrap="square" rtlCol="0">
            <a:spAutoFit/>
          </a:bodyPr>
          <a:lstStyle/>
          <a:p>
            <a:pPr algn="r"/>
            <a:r>
              <a:rPr lang="en-US" sz="1400" i="1" dirty="0" smtClean="0">
                <a:latin typeface="Garamond" pitchFamily="18" charset="0"/>
              </a:rPr>
              <a:t>For 2014-15, revised estimates are same as budget estimates</a:t>
            </a:r>
            <a:endParaRPr lang="en-US" sz="1400" i="1" dirty="0">
              <a:latin typeface="Garamond" pitchFamily="18" charset="0"/>
            </a:endParaRPr>
          </a:p>
        </p:txBody>
      </p:sp>
      <p:graphicFrame>
        <p:nvGraphicFramePr>
          <p:cNvPr id="6" name="Chart 5"/>
          <p:cNvGraphicFramePr>
            <a:graphicFrameLocks/>
          </p:cNvGraphicFramePr>
          <p:nvPr>
            <p:extLst>
              <p:ext uri="{D42A27DB-BD31-4B8C-83A1-F6EECF244321}">
                <p14:modId xmlns:p14="http://schemas.microsoft.com/office/powerpoint/2010/main" xmlns="" val="3421020174"/>
              </p:ext>
            </p:extLst>
          </p:nvPr>
        </p:nvGraphicFramePr>
        <p:xfrm>
          <a:off x="4559490" y="1333500"/>
          <a:ext cx="4572001" cy="3505200"/>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p:cNvCxnSpPr/>
          <p:nvPr/>
        </p:nvCxnSpPr>
        <p:spPr>
          <a:xfrm>
            <a:off x="0" y="9906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572000" y="990600"/>
            <a:ext cx="11434" cy="41910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7" name="Chart 16"/>
          <p:cNvGraphicFramePr>
            <a:graphicFrameLocks/>
          </p:cNvGraphicFramePr>
          <p:nvPr>
            <p:extLst>
              <p:ext uri="{D42A27DB-BD31-4B8C-83A1-F6EECF244321}">
                <p14:modId xmlns:p14="http://schemas.microsoft.com/office/powerpoint/2010/main" xmlns="" val="2005178435"/>
              </p:ext>
            </p:extLst>
          </p:nvPr>
        </p:nvGraphicFramePr>
        <p:xfrm>
          <a:off x="18258" y="1447799"/>
          <a:ext cx="4572000" cy="3584377"/>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 Placeholder 2"/>
          <p:cNvSpPr txBox="1">
            <a:spLocks/>
          </p:cNvSpPr>
          <p:nvPr/>
        </p:nvSpPr>
        <p:spPr>
          <a:xfrm>
            <a:off x="862584" y="1066798"/>
            <a:ext cx="3566160" cy="381000"/>
          </a:xfrm>
          <a:prstGeom prst="rect">
            <a:avLst/>
          </a:prstGeom>
        </p:spPr>
        <p:txBody>
          <a:bodyPr>
            <a:normAutofit/>
          </a:bodyPr>
          <a:lstStyle>
            <a:lvl1pPr marL="367340" indent="-367340" algn="l" defTabSz="979574" rtl="0" eaLnBrk="1" latinLnBrk="0" hangingPunct="1">
              <a:spcBef>
                <a:spcPts val="856"/>
              </a:spcBef>
              <a:buFont typeface="Arial" pitchFamily="34" charset="0"/>
              <a:buNone/>
              <a:defRPr sz="1700" b="1" kern="1200">
                <a:solidFill>
                  <a:schemeClr val="tx1"/>
                </a:solidFill>
                <a:latin typeface="+mn-lt"/>
                <a:ea typeface="+mn-ea"/>
                <a:cs typeface="+mn-cs"/>
              </a:defRPr>
            </a:lvl1pPr>
            <a:lvl2pPr marL="186118" indent="-186118"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2pPr>
            <a:lvl3pPr marL="431012" indent="-176324"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3pPr>
            <a:lvl4pPr marL="675906" indent="-176324"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4pPr>
            <a:lvl5pPr marL="920798" indent="-186118"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5pPr>
            <a:lvl6pPr marL="1175487" indent="-186118"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6pPr>
            <a:lvl7pPr marL="1449768"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7pPr>
            <a:lvl8pPr marL="1694662"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8pPr>
            <a:lvl9pPr marL="1919965"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9pPr>
          </a:lstStyle>
          <a:p>
            <a:pPr algn="ctr"/>
            <a:r>
              <a:rPr lang="en-US" dirty="0" smtClean="0">
                <a:effectLst>
                  <a:outerShdw blurRad="38100" dist="38100" dir="2700000" algn="tl">
                    <a:srgbClr val="000000">
                      <a:alpha val="43137"/>
                    </a:srgbClr>
                  </a:outerShdw>
                </a:effectLst>
                <a:latin typeface="Garamond" pitchFamily="18" charset="0"/>
              </a:rPr>
              <a:t>BUDGET ESTIMATES</a:t>
            </a:r>
            <a:endParaRPr lang="en-US" dirty="0">
              <a:effectLst>
                <a:outerShdw blurRad="38100" dist="38100" dir="2700000" algn="tl">
                  <a:srgbClr val="000000">
                    <a:alpha val="43137"/>
                  </a:srgbClr>
                </a:outerShdw>
              </a:effectLst>
              <a:latin typeface="Garamond" pitchFamily="18" charset="0"/>
            </a:endParaRPr>
          </a:p>
        </p:txBody>
      </p:sp>
      <p:sp>
        <p:nvSpPr>
          <p:cNvPr id="19" name="Text Placeholder 4"/>
          <p:cNvSpPr txBox="1">
            <a:spLocks/>
          </p:cNvSpPr>
          <p:nvPr/>
        </p:nvSpPr>
        <p:spPr>
          <a:xfrm>
            <a:off x="5105400" y="1097280"/>
            <a:ext cx="3200400" cy="350520"/>
          </a:xfrm>
          <a:prstGeom prst="rect">
            <a:avLst/>
          </a:prstGeom>
        </p:spPr>
        <p:txBody>
          <a:bodyPr>
            <a:normAutofit/>
          </a:bodyPr>
          <a:lstStyle>
            <a:lvl1pPr marL="367340" indent="-367340" algn="l" defTabSz="979574" rtl="0" eaLnBrk="1" latinLnBrk="0" hangingPunct="1">
              <a:spcBef>
                <a:spcPts val="856"/>
              </a:spcBef>
              <a:buFont typeface="Arial" pitchFamily="34" charset="0"/>
              <a:buNone/>
              <a:defRPr sz="1700" b="1" kern="1200">
                <a:solidFill>
                  <a:schemeClr val="tx1"/>
                </a:solidFill>
                <a:latin typeface="+mn-lt"/>
                <a:ea typeface="+mn-ea"/>
                <a:cs typeface="+mn-cs"/>
              </a:defRPr>
            </a:lvl1pPr>
            <a:lvl2pPr marL="186118" indent="-186118"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2pPr>
            <a:lvl3pPr marL="431012" indent="-176324"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3pPr>
            <a:lvl4pPr marL="675906" indent="-176324"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4pPr>
            <a:lvl5pPr marL="920798" indent="-186118"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5pPr>
            <a:lvl6pPr marL="1175487" indent="-186118"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6pPr>
            <a:lvl7pPr marL="1449768"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7pPr>
            <a:lvl8pPr marL="1694662"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8pPr>
            <a:lvl9pPr marL="1919965"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9pPr>
          </a:lstStyle>
          <a:p>
            <a:pPr algn="ctr"/>
            <a:r>
              <a:rPr lang="en-US" dirty="0" smtClean="0">
                <a:effectLst>
                  <a:outerShdw blurRad="38100" dist="38100" dir="2700000" algn="tl">
                    <a:srgbClr val="000000">
                      <a:alpha val="43137"/>
                    </a:srgbClr>
                  </a:outerShdw>
                </a:effectLst>
                <a:latin typeface="Garamond" pitchFamily="18" charset="0"/>
              </a:rPr>
              <a:t>ACTUALS</a:t>
            </a:r>
            <a:endParaRPr lang="en-US" dirty="0">
              <a:effectLst>
                <a:outerShdw blurRad="38100" dist="38100" dir="2700000" algn="tl">
                  <a:srgbClr val="000000">
                    <a:alpha val="43137"/>
                  </a:srgbClr>
                </a:outerShdw>
              </a:effectLst>
              <a:latin typeface="Garamond" pitchFamily="18" charset="0"/>
            </a:endParaRPr>
          </a:p>
        </p:txBody>
      </p:sp>
    </p:spTree>
    <p:extLst>
      <p:ext uri="{BB962C8B-B14F-4D97-AF65-F5344CB8AC3E}">
        <p14:creationId xmlns:p14="http://schemas.microsoft.com/office/powerpoint/2010/main" xmlns="" val="3147972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harpenSoften amount="50000"/>
                    </a14:imgEffect>
                    <a14:imgEffect>
                      <a14:saturation sat="400000"/>
                    </a14:imgEffect>
                  </a14:imgLayer>
                </a14:imgProps>
              </a:ext>
              <a:ext uri="{28A0092B-C50C-407E-A947-70E740481C1C}">
                <a14:useLocalDpi xmlns:a14="http://schemas.microsoft.com/office/drawing/2010/main" xmlns="" val="0"/>
              </a:ext>
            </a:extLst>
          </a:blip>
          <a:srcRect/>
          <a:stretch>
            <a:fillRect/>
          </a:stretch>
        </p:blipFill>
        <p:spPr bwMode="auto">
          <a:xfrm>
            <a:off x="93627" y="1295402"/>
            <a:ext cx="1946189" cy="266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2895600" y="777892"/>
            <a:ext cx="2438400" cy="1607018"/>
          </a:xfrm>
          <a:prstGeom prst="rect">
            <a:avLst/>
          </a:prstGeom>
          <a:noFill/>
        </p:spPr>
        <p:txBody>
          <a:bodyPr wrap="square" lIns="97957" tIns="48978" rIns="97957" bIns="48978" rtlCol="0">
            <a:spAutoFit/>
          </a:bodyPr>
          <a:lstStyle/>
          <a:p>
            <a:pPr algn="ctr"/>
            <a:r>
              <a:rPr lang="en-US" sz="3500" b="1" dirty="0" smtClean="0">
                <a:solidFill>
                  <a:schemeClr val="accent2">
                    <a:lumMod val="75000"/>
                  </a:schemeClr>
                </a:solidFill>
                <a:latin typeface="Garamond" pitchFamily="18" charset="0"/>
              </a:rPr>
              <a:t>44 percent</a:t>
            </a:r>
            <a:r>
              <a:rPr lang="en-US" sz="1700" dirty="0" smtClean="0">
                <a:latin typeface="Garamond" pitchFamily="18" charset="0"/>
              </a:rPr>
              <a:t> </a:t>
            </a:r>
            <a:r>
              <a:rPr lang="en-US" sz="2100" dirty="0" smtClean="0">
                <a:solidFill>
                  <a:schemeClr val="accent6">
                    <a:lumMod val="50000"/>
                  </a:schemeClr>
                </a:solidFill>
                <a:latin typeface="Garamond" pitchFamily="18" charset="0"/>
              </a:rPr>
              <a:t>of </a:t>
            </a:r>
            <a:r>
              <a:rPr lang="en-US" sz="2100" b="1" dirty="0" smtClean="0">
                <a:solidFill>
                  <a:schemeClr val="accent6">
                    <a:lumMod val="50000"/>
                  </a:schemeClr>
                </a:solidFill>
                <a:latin typeface="Garamond" pitchFamily="18" charset="0"/>
              </a:rPr>
              <a:t>estimate</a:t>
            </a:r>
            <a:r>
              <a:rPr lang="en-US" sz="2100" dirty="0" smtClean="0">
                <a:solidFill>
                  <a:schemeClr val="accent6">
                    <a:lumMod val="50000"/>
                  </a:schemeClr>
                </a:solidFill>
                <a:latin typeface="Garamond" pitchFamily="18" charset="0"/>
              </a:rPr>
              <a:t> revenue expenditure spent on salaries</a:t>
            </a:r>
            <a:endParaRPr lang="en-US" sz="2100" dirty="0">
              <a:solidFill>
                <a:schemeClr val="accent6">
                  <a:lumMod val="50000"/>
                </a:schemeClr>
              </a:solidFill>
              <a:latin typeface="Garamond" pitchFamily="18" charset="0"/>
            </a:endParaRPr>
          </a:p>
        </p:txBody>
      </p:sp>
      <p:sp>
        <p:nvSpPr>
          <p:cNvPr id="4" name="TextBox 3"/>
          <p:cNvSpPr txBox="1"/>
          <p:nvPr/>
        </p:nvSpPr>
        <p:spPr>
          <a:xfrm>
            <a:off x="5943600" y="990600"/>
            <a:ext cx="2438400" cy="960687"/>
          </a:xfrm>
          <a:prstGeom prst="rect">
            <a:avLst/>
          </a:prstGeom>
          <a:noFill/>
        </p:spPr>
        <p:txBody>
          <a:bodyPr wrap="square" lIns="97957" tIns="48978" rIns="97957" bIns="48978" rtlCol="0">
            <a:spAutoFit/>
          </a:bodyPr>
          <a:lstStyle/>
          <a:p>
            <a:pPr algn="ctr"/>
            <a:r>
              <a:rPr lang="en-US" sz="3500" b="1" dirty="0" smtClean="0">
                <a:solidFill>
                  <a:schemeClr val="accent2">
                    <a:lumMod val="75000"/>
                  </a:schemeClr>
                </a:solidFill>
                <a:latin typeface="Garamond" pitchFamily="18" charset="0"/>
              </a:rPr>
              <a:t>4.7 lakhs</a:t>
            </a:r>
            <a:r>
              <a:rPr lang="en-US" sz="2100" dirty="0" smtClean="0">
                <a:solidFill>
                  <a:schemeClr val="accent6">
                    <a:lumMod val="50000"/>
                  </a:schemeClr>
                </a:solidFill>
                <a:latin typeface="Garamond" pitchFamily="18" charset="0"/>
              </a:rPr>
              <a:t> per head employee salary</a:t>
            </a:r>
            <a:endParaRPr lang="en-US" sz="2100" b="1" dirty="0">
              <a:solidFill>
                <a:schemeClr val="accent6">
                  <a:lumMod val="50000"/>
                </a:schemeClr>
              </a:solidFill>
              <a:latin typeface="Garamond" pitchFamily="18" charset="0"/>
            </a:endParaRPr>
          </a:p>
        </p:txBody>
      </p:sp>
      <p:sp>
        <p:nvSpPr>
          <p:cNvPr id="5" name="TextBox 4"/>
          <p:cNvSpPr txBox="1"/>
          <p:nvPr/>
        </p:nvSpPr>
        <p:spPr>
          <a:xfrm>
            <a:off x="3009900" y="3008826"/>
            <a:ext cx="2438400" cy="1607018"/>
          </a:xfrm>
          <a:prstGeom prst="rect">
            <a:avLst/>
          </a:prstGeom>
          <a:noFill/>
        </p:spPr>
        <p:txBody>
          <a:bodyPr wrap="square" lIns="97957" tIns="48978" rIns="97957" bIns="48978" rtlCol="0">
            <a:spAutoFit/>
          </a:bodyPr>
          <a:lstStyle/>
          <a:p>
            <a:pPr algn="ctr"/>
            <a:r>
              <a:rPr lang="en-US" sz="3500" b="1" dirty="0" smtClean="0">
                <a:solidFill>
                  <a:schemeClr val="accent2">
                    <a:lumMod val="75000"/>
                  </a:schemeClr>
                </a:solidFill>
                <a:latin typeface="Garamond" pitchFamily="18" charset="0"/>
              </a:rPr>
              <a:t>47 percent</a:t>
            </a:r>
            <a:r>
              <a:rPr lang="en-US" sz="1700" dirty="0" smtClean="0">
                <a:latin typeface="Garamond" pitchFamily="18" charset="0"/>
              </a:rPr>
              <a:t> </a:t>
            </a:r>
            <a:r>
              <a:rPr lang="en-US" sz="2100" dirty="0" smtClean="0">
                <a:solidFill>
                  <a:schemeClr val="accent6">
                    <a:lumMod val="50000"/>
                  </a:schemeClr>
                </a:solidFill>
                <a:latin typeface="Garamond" pitchFamily="18" charset="0"/>
              </a:rPr>
              <a:t>of </a:t>
            </a:r>
            <a:r>
              <a:rPr lang="en-US" sz="2100" b="1" dirty="0" smtClean="0">
                <a:solidFill>
                  <a:schemeClr val="accent6">
                    <a:lumMod val="50000"/>
                  </a:schemeClr>
                </a:solidFill>
                <a:latin typeface="Garamond" pitchFamily="18" charset="0"/>
              </a:rPr>
              <a:t>actual</a:t>
            </a:r>
            <a:r>
              <a:rPr lang="en-US" sz="2100" dirty="0" smtClean="0">
                <a:solidFill>
                  <a:schemeClr val="accent6">
                    <a:lumMod val="50000"/>
                  </a:schemeClr>
                </a:solidFill>
                <a:latin typeface="Garamond" pitchFamily="18" charset="0"/>
              </a:rPr>
              <a:t> revenue expenditure spent on salaries</a:t>
            </a:r>
            <a:endParaRPr lang="en-US" sz="2100" dirty="0">
              <a:solidFill>
                <a:schemeClr val="accent6">
                  <a:lumMod val="50000"/>
                </a:schemeClr>
              </a:solidFill>
              <a:latin typeface="Garamond" pitchFamily="18" charset="0"/>
            </a:endParaRPr>
          </a:p>
        </p:txBody>
      </p:sp>
      <p:sp>
        <p:nvSpPr>
          <p:cNvPr id="6" name="TextBox 5"/>
          <p:cNvSpPr txBox="1"/>
          <p:nvPr/>
        </p:nvSpPr>
        <p:spPr>
          <a:xfrm>
            <a:off x="6102046" y="3208089"/>
            <a:ext cx="2438400" cy="960687"/>
          </a:xfrm>
          <a:prstGeom prst="rect">
            <a:avLst/>
          </a:prstGeom>
          <a:noFill/>
        </p:spPr>
        <p:txBody>
          <a:bodyPr wrap="square" lIns="97957" tIns="48978" rIns="97957" bIns="48978" rtlCol="0">
            <a:spAutoFit/>
          </a:bodyPr>
          <a:lstStyle/>
          <a:p>
            <a:pPr algn="ctr"/>
            <a:r>
              <a:rPr lang="en-US" sz="3500" b="1" dirty="0" smtClean="0">
                <a:solidFill>
                  <a:schemeClr val="accent2">
                    <a:lumMod val="75000"/>
                  </a:schemeClr>
                </a:solidFill>
                <a:latin typeface="Garamond" pitchFamily="18" charset="0"/>
              </a:rPr>
              <a:t>4.6 lakhs</a:t>
            </a:r>
            <a:r>
              <a:rPr lang="en-US" sz="2100" dirty="0" smtClean="0">
                <a:solidFill>
                  <a:schemeClr val="accent6">
                    <a:lumMod val="50000"/>
                  </a:schemeClr>
                </a:solidFill>
                <a:latin typeface="Garamond" pitchFamily="18" charset="0"/>
              </a:rPr>
              <a:t> per head employee salary</a:t>
            </a:r>
            <a:endParaRPr lang="en-US" sz="2100" b="1" dirty="0">
              <a:solidFill>
                <a:schemeClr val="accent6">
                  <a:lumMod val="50000"/>
                </a:schemeClr>
              </a:solidFill>
              <a:latin typeface="Garamond" pitchFamily="18" charset="0"/>
            </a:endParaRPr>
          </a:p>
        </p:txBody>
      </p:sp>
      <p:sp>
        <p:nvSpPr>
          <p:cNvPr id="7" name="Rectangle 6"/>
          <p:cNvSpPr/>
          <p:nvPr/>
        </p:nvSpPr>
        <p:spPr>
          <a:xfrm>
            <a:off x="4609600" y="2488170"/>
            <a:ext cx="2711646" cy="52980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lIns="97957" tIns="48978" rIns="97957" bIns="48978">
            <a:spAutoFit/>
          </a:bodyPr>
          <a:lstStyle/>
          <a:p>
            <a:pPr algn="ctr"/>
            <a:r>
              <a:rPr lang="en-US" sz="2800" b="1" dirty="0" smtClean="0">
                <a:solidFill>
                  <a:schemeClr val="accent6">
                    <a:lumMod val="50000"/>
                  </a:schemeClr>
                </a:solidFill>
                <a:latin typeface="Garamond" pitchFamily="18" charset="0"/>
              </a:rPr>
              <a:t>2013-14</a:t>
            </a:r>
            <a:r>
              <a:rPr lang="en-US" sz="2500" b="1" dirty="0" smtClean="0">
                <a:solidFill>
                  <a:schemeClr val="accent6">
                    <a:lumMod val="50000"/>
                  </a:schemeClr>
                </a:solidFill>
                <a:latin typeface="Garamond" pitchFamily="18" charset="0"/>
              </a:rPr>
              <a:t> Actuals </a:t>
            </a:r>
            <a:endParaRPr lang="en-US" b="1" dirty="0">
              <a:latin typeface="Garamond" pitchFamily="18" charset="0"/>
            </a:endParaRPr>
          </a:p>
        </p:txBody>
      </p:sp>
      <p:sp>
        <p:nvSpPr>
          <p:cNvPr id="8" name="Rectangle 7"/>
          <p:cNvSpPr/>
          <p:nvPr/>
        </p:nvSpPr>
        <p:spPr>
          <a:xfrm>
            <a:off x="4077561" y="228601"/>
            <a:ext cx="3775730" cy="52980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none" lIns="97957" tIns="48978" rIns="97957" bIns="48978">
            <a:spAutoFit/>
          </a:bodyPr>
          <a:lstStyle/>
          <a:p>
            <a:pPr algn="ctr"/>
            <a:r>
              <a:rPr lang="en-US" sz="2800" b="1" dirty="0" smtClean="0">
                <a:solidFill>
                  <a:schemeClr val="accent6">
                    <a:lumMod val="50000"/>
                  </a:schemeClr>
                </a:solidFill>
                <a:latin typeface="Garamond" pitchFamily="18" charset="0"/>
              </a:rPr>
              <a:t>2014-15 Revised Budget  </a:t>
            </a:r>
            <a:endParaRPr lang="en-US" sz="2800" b="1" dirty="0">
              <a:latin typeface="Garamond" pitchFamily="18" charset="0"/>
            </a:endParaRPr>
          </a:p>
        </p:txBody>
      </p:sp>
      <p:sp>
        <p:nvSpPr>
          <p:cNvPr id="9" name="TextBox 8"/>
          <p:cNvSpPr txBox="1"/>
          <p:nvPr/>
        </p:nvSpPr>
        <p:spPr>
          <a:xfrm>
            <a:off x="1752600" y="4654084"/>
            <a:ext cx="7391401" cy="375912"/>
          </a:xfrm>
          <a:prstGeom prst="rect">
            <a:avLst/>
          </a:prstGeom>
          <a:noFill/>
        </p:spPr>
        <p:txBody>
          <a:bodyPr wrap="square" lIns="97957" tIns="48978" rIns="97957" bIns="48978" rtlCol="0">
            <a:spAutoFit/>
          </a:bodyPr>
          <a:lstStyle/>
          <a:p>
            <a:pPr algn="r"/>
            <a:r>
              <a:rPr lang="en-US" sz="1800" i="1" dirty="0" smtClean="0">
                <a:latin typeface="Garamond" pitchFamily="18" charset="0"/>
              </a:rPr>
              <a:t>*Note that simple average method is used to calculate per head salary</a:t>
            </a:r>
            <a:endParaRPr lang="en-US" sz="1800" i="1" dirty="0">
              <a:latin typeface="Garamond" pitchFamily="18" charset="0"/>
            </a:endParaRPr>
          </a:p>
        </p:txBody>
      </p:sp>
      <p:cxnSp>
        <p:nvCxnSpPr>
          <p:cNvPr id="12" name="Straight Connector 11"/>
          <p:cNvCxnSpPr/>
          <p:nvPr/>
        </p:nvCxnSpPr>
        <p:spPr>
          <a:xfrm>
            <a:off x="2250834" y="2362201"/>
            <a:ext cx="6893169"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63768" y="2514663"/>
            <a:ext cx="5029200" cy="1466"/>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721" y="3962402"/>
            <a:ext cx="1524000" cy="400110"/>
          </a:xfrm>
          <a:prstGeom prst="rect">
            <a:avLst/>
          </a:prstGeom>
          <a:noFill/>
        </p:spPr>
        <p:txBody>
          <a:bodyPr wrap="square" rtlCol="0">
            <a:spAutoFit/>
          </a:bodyPr>
          <a:lstStyle/>
          <a:p>
            <a:pPr algn="ctr"/>
            <a:r>
              <a:rPr lang="en-US" sz="2000" b="1" dirty="0" smtClean="0">
                <a:solidFill>
                  <a:schemeClr val="accent5">
                    <a:lumMod val="50000"/>
                  </a:schemeClr>
                </a:solidFill>
                <a:effectLst>
                  <a:outerShdw blurRad="38100" dist="38100" dir="2700000" algn="tl">
                    <a:srgbClr val="000000">
                      <a:alpha val="43137"/>
                    </a:srgbClr>
                  </a:outerShdw>
                </a:effectLst>
                <a:latin typeface="Garamond" pitchFamily="18" charset="0"/>
              </a:rPr>
              <a:t>2014-15</a:t>
            </a:r>
            <a:endParaRPr lang="en-US" sz="2000" b="1" dirty="0">
              <a:solidFill>
                <a:schemeClr val="accent5">
                  <a:lumMod val="50000"/>
                </a:schemeClr>
              </a:solidFill>
              <a:effectLst>
                <a:outerShdw blurRad="38100" dist="38100" dir="2700000" algn="tl">
                  <a:srgbClr val="000000">
                    <a:alpha val="43137"/>
                  </a:srgbClr>
                </a:outerShdw>
              </a:effectLst>
              <a:latin typeface="Garamond" pitchFamily="18" charset="0"/>
            </a:endParaRPr>
          </a:p>
        </p:txBody>
      </p:sp>
    </p:spTree>
    <p:extLst>
      <p:ext uri="{BB962C8B-B14F-4D97-AF65-F5344CB8AC3E}">
        <p14:creationId xmlns:p14="http://schemas.microsoft.com/office/powerpoint/2010/main" xmlns="" val="1937451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Garamond" pitchFamily="18" charset="0"/>
              </a:rPr>
              <a:t>2. Operation and maintenance</a:t>
            </a:r>
            <a:endParaRPr lang="en-US" b="1" dirty="0">
              <a:latin typeface="Garamond" pitchFamily="18" charset="0"/>
            </a:endParaRPr>
          </a:p>
        </p:txBody>
      </p:sp>
      <p:sp>
        <p:nvSpPr>
          <p:cNvPr id="5" name="TextBox 4"/>
          <p:cNvSpPr txBox="1"/>
          <p:nvPr/>
        </p:nvSpPr>
        <p:spPr>
          <a:xfrm>
            <a:off x="388186" y="5647492"/>
            <a:ext cx="8370277" cy="677108"/>
          </a:xfrm>
          <a:prstGeom prst="rect">
            <a:avLst/>
          </a:prstGeom>
          <a:noFill/>
          <a:ln>
            <a:solidFill>
              <a:schemeClr val="accent1"/>
            </a:solidFill>
          </a:ln>
        </p:spPr>
        <p:txBody>
          <a:bodyPr wrap="square" rtlCol="0">
            <a:spAutoFit/>
          </a:bodyPr>
          <a:lstStyle/>
          <a:p>
            <a:pPr>
              <a:buFont typeface="Wingdings" pitchFamily="2" charset="2"/>
              <a:buChar char="v"/>
            </a:pPr>
            <a:r>
              <a:rPr lang="en-IN" b="1" dirty="0" smtClean="0">
                <a:latin typeface="Garamond" pitchFamily="18" charset="0"/>
              </a:rPr>
              <a:t>O&amp;M expenditures include maintenance and repair works.</a:t>
            </a:r>
          </a:p>
          <a:p>
            <a:pPr>
              <a:buFont typeface="Wingdings" pitchFamily="2" charset="2"/>
              <a:buChar char="v"/>
            </a:pPr>
            <a:r>
              <a:rPr lang="en-IN" b="1" dirty="0" smtClean="0">
                <a:latin typeface="Garamond" pitchFamily="18" charset="0"/>
              </a:rPr>
              <a:t>These have been consistently 8-10% of the total expenditures</a:t>
            </a:r>
          </a:p>
        </p:txBody>
      </p:sp>
      <p:sp>
        <p:nvSpPr>
          <p:cNvPr id="8" name="TextBox 7"/>
          <p:cNvSpPr txBox="1"/>
          <p:nvPr/>
        </p:nvSpPr>
        <p:spPr>
          <a:xfrm>
            <a:off x="2611272" y="5269469"/>
            <a:ext cx="6553200" cy="307777"/>
          </a:xfrm>
          <a:prstGeom prst="rect">
            <a:avLst/>
          </a:prstGeom>
          <a:noFill/>
        </p:spPr>
        <p:txBody>
          <a:bodyPr wrap="square" rtlCol="0">
            <a:spAutoFit/>
          </a:bodyPr>
          <a:lstStyle/>
          <a:p>
            <a:pPr algn="r"/>
            <a:r>
              <a:rPr lang="en-US" sz="1400" i="1" dirty="0" smtClean="0">
                <a:latin typeface="Garamond" pitchFamily="18" charset="0"/>
              </a:rPr>
              <a:t>For 2014-15, revised estimates are same as budget estimates</a:t>
            </a:r>
            <a:endParaRPr lang="en-US" sz="1400" i="1" dirty="0">
              <a:latin typeface="Garamond" pitchFamily="18" charset="0"/>
            </a:endParaRPr>
          </a:p>
        </p:txBody>
      </p:sp>
      <p:sp>
        <p:nvSpPr>
          <p:cNvPr id="9" name="Text Placeholder 2"/>
          <p:cNvSpPr txBox="1">
            <a:spLocks/>
          </p:cNvSpPr>
          <p:nvPr/>
        </p:nvSpPr>
        <p:spPr>
          <a:xfrm>
            <a:off x="862584" y="1066798"/>
            <a:ext cx="3566160" cy="381000"/>
          </a:xfrm>
          <a:prstGeom prst="rect">
            <a:avLst/>
          </a:prstGeom>
        </p:spPr>
        <p:txBody>
          <a:bodyPr>
            <a:normAutofit/>
          </a:bodyPr>
          <a:lstStyle>
            <a:lvl1pPr marL="367340" indent="-367340" algn="l" defTabSz="979574" rtl="0" eaLnBrk="1" latinLnBrk="0" hangingPunct="1">
              <a:spcBef>
                <a:spcPts val="856"/>
              </a:spcBef>
              <a:buFont typeface="Arial" pitchFamily="34" charset="0"/>
              <a:buNone/>
              <a:defRPr sz="1700" b="1" kern="1200">
                <a:solidFill>
                  <a:schemeClr val="tx1"/>
                </a:solidFill>
                <a:latin typeface="+mn-lt"/>
                <a:ea typeface="+mn-ea"/>
                <a:cs typeface="+mn-cs"/>
              </a:defRPr>
            </a:lvl1pPr>
            <a:lvl2pPr marL="186118" indent="-186118"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2pPr>
            <a:lvl3pPr marL="431012" indent="-176324"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3pPr>
            <a:lvl4pPr marL="675906" indent="-176324"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4pPr>
            <a:lvl5pPr marL="920798" indent="-186118"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5pPr>
            <a:lvl6pPr marL="1175487" indent="-186118"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6pPr>
            <a:lvl7pPr marL="1449768"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7pPr>
            <a:lvl8pPr marL="1694662"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8pPr>
            <a:lvl9pPr marL="1919965"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9pPr>
          </a:lstStyle>
          <a:p>
            <a:pPr algn="ctr"/>
            <a:r>
              <a:rPr lang="en-US" dirty="0" smtClean="0">
                <a:effectLst>
                  <a:outerShdw blurRad="38100" dist="38100" dir="2700000" algn="tl">
                    <a:srgbClr val="000000">
                      <a:alpha val="43137"/>
                    </a:srgbClr>
                  </a:outerShdw>
                </a:effectLst>
                <a:latin typeface="Garamond" pitchFamily="18" charset="0"/>
              </a:rPr>
              <a:t>BUDGET ESTIMATES</a:t>
            </a:r>
            <a:endParaRPr lang="en-US" dirty="0">
              <a:effectLst>
                <a:outerShdw blurRad="38100" dist="38100" dir="2700000" algn="tl">
                  <a:srgbClr val="000000">
                    <a:alpha val="43137"/>
                  </a:srgbClr>
                </a:outerShdw>
              </a:effectLst>
              <a:latin typeface="Garamond" pitchFamily="18" charset="0"/>
            </a:endParaRPr>
          </a:p>
        </p:txBody>
      </p:sp>
      <p:sp>
        <p:nvSpPr>
          <p:cNvPr id="10" name="Text Placeholder 4"/>
          <p:cNvSpPr txBox="1">
            <a:spLocks/>
          </p:cNvSpPr>
          <p:nvPr/>
        </p:nvSpPr>
        <p:spPr>
          <a:xfrm>
            <a:off x="5105400" y="1097280"/>
            <a:ext cx="3200400" cy="350520"/>
          </a:xfrm>
          <a:prstGeom prst="rect">
            <a:avLst/>
          </a:prstGeom>
        </p:spPr>
        <p:txBody>
          <a:bodyPr>
            <a:normAutofit/>
          </a:bodyPr>
          <a:lstStyle>
            <a:lvl1pPr marL="367340" indent="-367340" algn="l" defTabSz="979574" rtl="0" eaLnBrk="1" latinLnBrk="0" hangingPunct="1">
              <a:spcBef>
                <a:spcPts val="856"/>
              </a:spcBef>
              <a:buFont typeface="Arial" pitchFamily="34" charset="0"/>
              <a:buNone/>
              <a:defRPr sz="1700" b="1" kern="1200">
                <a:solidFill>
                  <a:schemeClr val="tx1"/>
                </a:solidFill>
                <a:latin typeface="+mn-lt"/>
                <a:ea typeface="+mn-ea"/>
                <a:cs typeface="+mn-cs"/>
              </a:defRPr>
            </a:lvl1pPr>
            <a:lvl2pPr marL="186118" indent="-186118"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2pPr>
            <a:lvl3pPr marL="431012" indent="-176324"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3pPr>
            <a:lvl4pPr marL="675906" indent="-176324"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4pPr>
            <a:lvl5pPr marL="920798" indent="-186118"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5pPr>
            <a:lvl6pPr marL="1175487" indent="-186118"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6pPr>
            <a:lvl7pPr marL="1449768"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7pPr>
            <a:lvl8pPr marL="1694662"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8pPr>
            <a:lvl9pPr marL="1919965"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9pPr>
          </a:lstStyle>
          <a:p>
            <a:pPr algn="ctr"/>
            <a:r>
              <a:rPr lang="en-US" dirty="0" smtClean="0">
                <a:effectLst>
                  <a:outerShdw blurRad="38100" dist="38100" dir="2700000" algn="tl">
                    <a:srgbClr val="000000">
                      <a:alpha val="43137"/>
                    </a:srgbClr>
                  </a:outerShdw>
                </a:effectLst>
                <a:latin typeface="Garamond" pitchFamily="18" charset="0"/>
              </a:rPr>
              <a:t>ACTUALS</a:t>
            </a:r>
            <a:endParaRPr lang="en-US" dirty="0">
              <a:effectLst>
                <a:outerShdw blurRad="38100" dist="38100" dir="2700000" algn="tl">
                  <a:srgbClr val="000000">
                    <a:alpha val="43137"/>
                  </a:srgbClr>
                </a:outerShdw>
              </a:effectLst>
              <a:latin typeface="Garamond" pitchFamily="18" charset="0"/>
            </a:endParaRPr>
          </a:p>
        </p:txBody>
      </p:sp>
      <p:cxnSp>
        <p:nvCxnSpPr>
          <p:cNvPr id="4" name="Straight Connector 3"/>
          <p:cNvCxnSpPr/>
          <p:nvPr/>
        </p:nvCxnSpPr>
        <p:spPr>
          <a:xfrm>
            <a:off x="0" y="9144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2" idx="2"/>
            <a:endCxn id="5" idx="0"/>
          </p:cNvCxnSpPr>
          <p:nvPr/>
        </p:nvCxnSpPr>
        <p:spPr>
          <a:xfrm flipH="1">
            <a:off x="4573325" y="914403"/>
            <a:ext cx="10109" cy="4733089"/>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3" name="Chart 12"/>
          <p:cNvGraphicFramePr>
            <a:graphicFrameLocks/>
          </p:cNvGraphicFramePr>
          <p:nvPr>
            <p:extLst>
              <p:ext uri="{D42A27DB-BD31-4B8C-83A1-F6EECF244321}">
                <p14:modId xmlns:p14="http://schemas.microsoft.com/office/powerpoint/2010/main" xmlns="" val="1211864934"/>
              </p:ext>
            </p:extLst>
          </p:nvPr>
        </p:nvGraphicFramePr>
        <p:xfrm>
          <a:off x="4724400" y="1828800"/>
          <a:ext cx="4267200" cy="32765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xmlns="" val="1695366452"/>
              </p:ext>
            </p:extLst>
          </p:nvPr>
        </p:nvGraphicFramePr>
        <p:xfrm>
          <a:off x="152400" y="1676399"/>
          <a:ext cx="4114800" cy="33557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775456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3" y="228600"/>
            <a:ext cx="7520941" cy="548640"/>
          </a:xfrm>
        </p:spPr>
        <p:txBody>
          <a:bodyPr/>
          <a:lstStyle/>
          <a:p>
            <a:pPr algn="ctr"/>
            <a:r>
              <a:rPr lang="en-US" b="1" dirty="0" smtClean="0">
                <a:latin typeface="Garamond" pitchFamily="18" charset="0"/>
              </a:rPr>
              <a:t>Capital </a:t>
            </a:r>
            <a:r>
              <a:rPr lang="en-US" b="1" dirty="0" err="1" smtClean="0">
                <a:latin typeface="Garamond" pitchFamily="18" charset="0"/>
              </a:rPr>
              <a:t>expEnditureS</a:t>
            </a:r>
            <a:endParaRPr lang="en-US" b="1" dirty="0">
              <a:latin typeface="Garamond" pitchFamily="18" charset="0"/>
            </a:endParaRPr>
          </a:p>
        </p:txBody>
      </p:sp>
      <p:sp>
        <p:nvSpPr>
          <p:cNvPr id="3" name="Text Placeholder 2"/>
          <p:cNvSpPr txBox="1">
            <a:spLocks/>
          </p:cNvSpPr>
          <p:nvPr/>
        </p:nvSpPr>
        <p:spPr>
          <a:xfrm>
            <a:off x="862584" y="1066798"/>
            <a:ext cx="3566160" cy="381000"/>
          </a:xfrm>
          <a:prstGeom prst="rect">
            <a:avLst/>
          </a:prstGeom>
        </p:spPr>
        <p:txBody>
          <a:bodyPr>
            <a:normAutofit/>
          </a:bodyPr>
          <a:lstStyle>
            <a:lvl1pPr marL="367340" indent="-367340" algn="l" defTabSz="979574" rtl="0" eaLnBrk="1" latinLnBrk="0" hangingPunct="1">
              <a:spcBef>
                <a:spcPts val="856"/>
              </a:spcBef>
              <a:buFont typeface="Arial" pitchFamily="34" charset="0"/>
              <a:buNone/>
              <a:defRPr sz="1700" b="1" kern="1200">
                <a:solidFill>
                  <a:schemeClr val="tx1"/>
                </a:solidFill>
                <a:latin typeface="+mn-lt"/>
                <a:ea typeface="+mn-ea"/>
                <a:cs typeface="+mn-cs"/>
              </a:defRPr>
            </a:lvl1pPr>
            <a:lvl2pPr marL="186118" indent="-186118"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2pPr>
            <a:lvl3pPr marL="431012" indent="-176324"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3pPr>
            <a:lvl4pPr marL="675906" indent="-176324"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4pPr>
            <a:lvl5pPr marL="920798" indent="-186118"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5pPr>
            <a:lvl6pPr marL="1175487" indent="-186118"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6pPr>
            <a:lvl7pPr marL="1449768"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7pPr>
            <a:lvl8pPr marL="1694662"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8pPr>
            <a:lvl9pPr marL="1919965"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9pPr>
          </a:lstStyle>
          <a:p>
            <a:pPr algn="ctr"/>
            <a:r>
              <a:rPr lang="en-US" dirty="0" smtClean="0">
                <a:effectLst>
                  <a:outerShdw blurRad="38100" dist="38100" dir="2700000" algn="tl">
                    <a:srgbClr val="000000">
                      <a:alpha val="43137"/>
                    </a:srgbClr>
                  </a:outerShdw>
                </a:effectLst>
                <a:latin typeface="Garamond" pitchFamily="18" charset="0"/>
              </a:rPr>
              <a:t>BUDGET ESTIMATES</a:t>
            </a:r>
            <a:endParaRPr lang="en-US" dirty="0">
              <a:effectLst>
                <a:outerShdw blurRad="38100" dist="38100" dir="2700000" algn="tl">
                  <a:srgbClr val="000000">
                    <a:alpha val="43137"/>
                  </a:srgbClr>
                </a:outerShdw>
              </a:effectLst>
              <a:latin typeface="Garamond" pitchFamily="18" charset="0"/>
            </a:endParaRPr>
          </a:p>
        </p:txBody>
      </p:sp>
      <p:sp>
        <p:nvSpPr>
          <p:cNvPr id="4" name="Text Placeholder 4"/>
          <p:cNvSpPr txBox="1">
            <a:spLocks/>
          </p:cNvSpPr>
          <p:nvPr/>
        </p:nvSpPr>
        <p:spPr>
          <a:xfrm>
            <a:off x="5105400" y="1097280"/>
            <a:ext cx="3200400" cy="350520"/>
          </a:xfrm>
          <a:prstGeom prst="rect">
            <a:avLst/>
          </a:prstGeom>
        </p:spPr>
        <p:txBody>
          <a:bodyPr>
            <a:normAutofit/>
          </a:bodyPr>
          <a:lstStyle>
            <a:lvl1pPr marL="367340" indent="-367340" algn="l" defTabSz="979574" rtl="0" eaLnBrk="1" latinLnBrk="0" hangingPunct="1">
              <a:spcBef>
                <a:spcPts val="856"/>
              </a:spcBef>
              <a:buFont typeface="Arial" pitchFamily="34" charset="0"/>
              <a:buNone/>
              <a:defRPr sz="1700" b="1" kern="1200">
                <a:solidFill>
                  <a:schemeClr val="tx1"/>
                </a:solidFill>
                <a:latin typeface="+mn-lt"/>
                <a:ea typeface="+mn-ea"/>
                <a:cs typeface="+mn-cs"/>
              </a:defRPr>
            </a:lvl1pPr>
            <a:lvl2pPr marL="186118" indent="-186118"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2pPr>
            <a:lvl3pPr marL="431012" indent="-176324"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3pPr>
            <a:lvl4pPr marL="675906" indent="-176324"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4pPr>
            <a:lvl5pPr marL="920798" indent="-186118"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5pPr>
            <a:lvl6pPr marL="1175487" indent="-186118"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6pPr>
            <a:lvl7pPr marL="1449768"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7pPr>
            <a:lvl8pPr marL="1694662"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8pPr>
            <a:lvl9pPr marL="1919965"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9pPr>
          </a:lstStyle>
          <a:p>
            <a:pPr algn="ctr"/>
            <a:r>
              <a:rPr lang="en-US" dirty="0" smtClean="0">
                <a:effectLst>
                  <a:outerShdw blurRad="38100" dist="38100" dir="2700000" algn="tl">
                    <a:srgbClr val="000000">
                      <a:alpha val="43137"/>
                    </a:srgbClr>
                  </a:outerShdw>
                </a:effectLst>
                <a:latin typeface="Garamond" pitchFamily="18" charset="0"/>
              </a:rPr>
              <a:t>ACTUALS</a:t>
            </a:r>
            <a:endParaRPr lang="en-US" dirty="0">
              <a:effectLst>
                <a:outerShdw blurRad="38100" dist="38100" dir="2700000" algn="tl">
                  <a:srgbClr val="000000">
                    <a:alpha val="43137"/>
                  </a:srgbClr>
                </a:outerShdw>
              </a:effectLst>
              <a:latin typeface="Garamond" pitchFamily="18" charset="0"/>
            </a:endParaRPr>
          </a:p>
        </p:txBody>
      </p:sp>
      <p:cxnSp>
        <p:nvCxnSpPr>
          <p:cNvPr id="5" name="Straight Connector 4"/>
          <p:cNvCxnSpPr/>
          <p:nvPr/>
        </p:nvCxnSpPr>
        <p:spPr>
          <a:xfrm>
            <a:off x="0" y="9144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583434" y="914403"/>
            <a:ext cx="1" cy="411479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a:graphicFrameLocks/>
          </p:cNvGraphicFramePr>
          <p:nvPr>
            <p:extLst>
              <p:ext uri="{D42A27DB-BD31-4B8C-83A1-F6EECF244321}">
                <p14:modId xmlns:p14="http://schemas.microsoft.com/office/powerpoint/2010/main" xmlns="" val="1449215348"/>
              </p:ext>
            </p:extLst>
          </p:nvPr>
        </p:nvGraphicFramePr>
        <p:xfrm>
          <a:off x="26220" y="1458036"/>
          <a:ext cx="4402524" cy="34187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xmlns="" val="2450400750"/>
              </p:ext>
            </p:extLst>
          </p:nvPr>
        </p:nvGraphicFramePr>
        <p:xfrm>
          <a:off x="4638026" y="1447800"/>
          <a:ext cx="4572000" cy="33528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506624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latin typeface="Garamond" pitchFamily="18" charset="0"/>
              </a:rPr>
              <a:t>Variance in CAPITAL EXPENDITURE</a:t>
            </a:r>
            <a:endParaRPr lang="en-US" b="1" dirty="0">
              <a:latin typeface="Garamond" pitchFamily="18" charset="0"/>
            </a:endParaRPr>
          </a:p>
        </p:txBody>
      </p:sp>
      <p:sp>
        <p:nvSpPr>
          <p:cNvPr id="3" name="TextBox 2"/>
          <p:cNvSpPr txBox="1"/>
          <p:nvPr/>
        </p:nvSpPr>
        <p:spPr>
          <a:xfrm>
            <a:off x="228600" y="4790300"/>
            <a:ext cx="8915400" cy="391300"/>
          </a:xfrm>
          <a:prstGeom prst="rect">
            <a:avLst/>
          </a:prstGeom>
          <a:noFill/>
        </p:spPr>
        <p:txBody>
          <a:bodyPr wrap="square" lIns="97957" tIns="48978" rIns="97957" bIns="48978" rtlCol="0">
            <a:spAutoFit/>
          </a:bodyPr>
          <a:lstStyle/>
          <a:p>
            <a:r>
              <a:rPr lang="en-US" i="1" dirty="0" smtClean="0">
                <a:latin typeface="Garamond" pitchFamily="18" charset="0"/>
              </a:rPr>
              <a:t>Note that PMC does not provide break down of actuals.</a:t>
            </a:r>
            <a:endParaRPr lang="en-US" i="1" dirty="0">
              <a:latin typeface="Garamond" pitchFamily="18" charset="0"/>
            </a:endParaRPr>
          </a:p>
        </p:txBody>
      </p:sp>
      <p:sp>
        <p:nvSpPr>
          <p:cNvPr id="8" name="TextBox 7"/>
          <p:cNvSpPr txBox="1"/>
          <p:nvPr/>
        </p:nvSpPr>
        <p:spPr>
          <a:xfrm>
            <a:off x="184639" y="5334000"/>
            <a:ext cx="8806961" cy="683688"/>
          </a:xfrm>
          <a:prstGeom prst="rect">
            <a:avLst/>
          </a:prstGeom>
          <a:noFill/>
        </p:spPr>
        <p:txBody>
          <a:bodyPr wrap="square" lIns="97957" tIns="48978" rIns="97957" bIns="48978" rtlCol="0">
            <a:spAutoFit/>
          </a:bodyPr>
          <a:lstStyle/>
          <a:p>
            <a:pPr>
              <a:buFont typeface="Wingdings" pitchFamily="2" charset="2"/>
              <a:buChar char="v"/>
            </a:pPr>
            <a:r>
              <a:rPr lang="en-US" b="1" dirty="0">
                <a:latin typeface="Garamond" pitchFamily="18" charset="0"/>
              </a:rPr>
              <a:t>Major expenditures are on Roads, Water and Sewerage, and JNNURM projects</a:t>
            </a:r>
          </a:p>
          <a:p>
            <a:pPr>
              <a:buFont typeface="Wingdings" pitchFamily="2" charset="2"/>
              <a:buChar char="v"/>
            </a:pPr>
            <a:r>
              <a:rPr lang="en-US" b="1" dirty="0">
                <a:latin typeface="Garamond" pitchFamily="18" charset="0"/>
              </a:rPr>
              <a:t>Consistently over estimated </a:t>
            </a:r>
            <a:r>
              <a:rPr lang="en-US" b="1" dirty="0" smtClean="0">
                <a:latin typeface="Garamond" pitchFamily="18" charset="0"/>
              </a:rPr>
              <a:t>by 35% or more</a:t>
            </a:r>
            <a:endParaRPr lang="en-US" b="1" dirty="0">
              <a:latin typeface="Garamond" pitchFamily="18" charset="0"/>
            </a:endParaRPr>
          </a:p>
        </p:txBody>
      </p:sp>
      <p:grpSp>
        <p:nvGrpSpPr>
          <p:cNvPr id="2" name="Group 1"/>
          <p:cNvGrpSpPr/>
          <p:nvPr/>
        </p:nvGrpSpPr>
        <p:grpSpPr>
          <a:xfrm>
            <a:off x="228600" y="1187226"/>
            <a:ext cx="8305800" cy="3657601"/>
            <a:chOff x="228600" y="1187226"/>
            <a:chExt cx="8305800" cy="3657601"/>
          </a:xfrm>
        </p:grpSpPr>
        <p:graphicFrame>
          <p:nvGraphicFramePr>
            <p:cNvPr id="18" name="Chart 17"/>
            <p:cNvGraphicFramePr>
              <a:graphicFrameLocks/>
            </p:cNvGraphicFramePr>
            <p:nvPr>
              <p:extLst>
                <p:ext uri="{D42A27DB-BD31-4B8C-83A1-F6EECF244321}">
                  <p14:modId xmlns:p14="http://schemas.microsoft.com/office/powerpoint/2010/main" xmlns="" val="2858529202"/>
                </p:ext>
              </p:extLst>
            </p:nvPr>
          </p:nvGraphicFramePr>
          <p:xfrm>
            <a:off x="228600" y="1187226"/>
            <a:ext cx="8305800" cy="36576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424354" y="2462633"/>
              <a:ext cx="685800" cy="375912"/>
            </a:xfrm>
            <a:prstGeom prst="rect">
              <a:avLst/>
            </a:prstGeom>
            <a:noFill/>
          </p:spPr>
          <p:txBody>
            <a:bodyPr wrap="square" lIns="97957" tIns="48978" rIns="97957" bIns="48978" rtlCol="0">
              <a:spAutoFit/>
            </a:bodyPr>
            <a:lstStyle/>
            <a:p>
              <a:r>
                <a:rPr lang="en-US" sz="1800" dirty="0" smtClean="0">
                  <a:latin typeface="Garamond" pitchFamily="18" charset="0"/>
                </a:rPr>
                <a:t>65%</a:t>
              </a:r>
              <a:endParaRPr lang="en-US" sz="1800" dirty="0">
                <a:latin typeface="Garamond" pitchFamily="18" charset="0"/>
              </a:endParaRPr>
            </a:p>
          </p:txBody>
        </p:sp>
        <p:sp>
          <p:nvSpPr>
            <p:cNvPr id="11" name="TextBox 10"/>
            <p:cNvSpPr txBox="1"/>
            <p:nvPr/>
          </p:nvSpPr>
          <p:spPr>
            <a:xfrm>
              <a:off x="2819400" y="2157833"/>
              <a:ext cx="685800" cy="391300"/>
            </a:xfrm>
            <a:prstGeom prst="rect">
              <a:avLst/>
            </a:prstGeom>
            <a:noFill/>
          </p:spPr>
          <p:txBody>
            <a:bodyPr wrap="square" lIns="97957" tIns="48978" rIns="97957" bIns="48978" rtlCol="0">
              <a:spAutoFit/>
            </a:bodyPr>
            <a:lstStyle/>
            <a:p>
              <a:r>
                <a:rPr lang="en-US" dirty="0">
                  <a:latin typeface="Garamond" pitchFamily="18" charset="0"/>
                </a:rPr>
                <a:t>3</a:t>
              </a:r>
              <a:r>
                <a:rPr lang="en-US" dirty="0" smtClean="0">
                  <a:latin typeface="Garamond" pitchFamily="18" charset="0"/>
                </a:rPr>
                <a:t>5%</a:t>
              </a:r>
              <a:endParaRPr lang="en-US" dirty="0">
                <a:latin typeface="Garamond" pitchFamily="18" charset="0"/>
              </a:endParaRPr>
            </a:p>
          </p:txBody>
        </p:sp>
        <p:sp>
          <p:nvSpPr>
            <p:cNvPr id="12" name="TextBox 11"/>
            <p:cNvSpPr txBox="1"/>
            <p:nvPr/>
          </p:nvSpPr>
          <p:spPr>
            <a:xfrm>
              <a:off x="4495800" y="2147533"/>
              <a:ext cx="685800" cy="391300"/>
            </a:xfrm>
            <a:prstGeom prst="rect">
              <a:avLst/>
            </a:prstGeom>
            <a:noFill/>
          </p:spPr>
          <p:txBody>
            <a:bodyPr wrap="square" lIns="97957" tIns="48978" rIns="97957" bIns="48978" rtlCol="0">
              <a:spAutoFit/>
            </a:bodyPr>
            <a:lstStyle/>
            <a:p>
              <a:r>
                <a:rPr lang="en-US" dirty="0" smtClean="0">
                  <a:latin typeface="Garamond" pitchFamily="18" charset="0"/>
                </a:rPr>
                <a:t>3</a:t>
              </a:r>
              <a:r>
                <a:rPr lang="en-US" dirty="0">
                  <a:latin typeface="Garamond" pitchFamily="18" charset="0"/>
                </a:rPr>
                <a:t>4</a:t>
              </a:r>
              <a:r>
                <a:rPr lang="en-US" dirty="0" smtClean="0">
                  <a:latin typeface="Garamond" pitchFamily="18" charset="0"/>
                </a:rPr>
                <a:t>%</a:t>
              </a:r>
              <a:endParaRPr lang="en-US" dirty="0">
                <a:latin typeface="Garamond" pitchFamily="18" charset="0"/>
              </a:endParaRPr>
            </a:p>
          </p:txBody>
        </p:sp>
        <p:sp>
          <p:nvSpPr>
            <p:cNvPr id="13" name="TextBox 12"/>
            <p:cNvSpPr txBox="1"/>
            <p:nvPr/>
          </p:nvSpPr>
          <p:spPr>
            <a:xfrm>
              <a:off x="6172200" y="1853033"/>
              <a:ext cx="685800" cy="391300"/>
            </a:xfrm>
            <a:prstGeom prst="rect">
              <a:avLst/>
            </a:prstGeom>
            <a:noFill/>
          </p:spPr>
          <p:txBody>
            <a:bodyPr wrap="square" lIns="97957" tIns="48978" rIns="97957" bIns="48978" rtlCol="0">
              <a:spAutoFit/>
            </a:bodyPr>
            <a:lstStyle/>
            <a:p>
              <a:r>
                <a:rPr lang="en-US" dirty="0" smtClean="0">
                  <a:latin typeface="Garamond" pitchFamily="18" charset="0"/>
                </a:rPr>
                <a:t>35%</a:t>
              </a:r>
              <a:endParaRPr lang="en-US" dirty="0">
                <a:latin typeface="Garamond" pitchFamily="18" charset="0"/>
              </a:endParaRPr>
            </a:p>
          </p:txBody>
        </p:sp>
        <p:sp>
          <p:nvSpPr>
            <p:cNvPr id="14" name="Right Brace 13"/>
            <p:cNvSpPr/>
            <p:nvPr/>
          </p:nvSpPr>
          <p:spPr>
            <a:xfrm>
              <a:off x="1166446" y="1929233"/>
              <a:ext cx="281354" cy="140455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5" name="Right Brace 14"/>
            <p:cNvSpPr/>
            <p:nvPr/>
          </p:nvSpPr>
          <p:spPr>
            <a:xfrm>
              <a:off x="2684585" y="2081633"/>
              <a:ext cx="211015" cy="7620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6" name="Right Brace 15"/>
            <p:cNvSpPr/>
            <p:nvPr/>
          </p:nvSpPr>
          <p:spPr>
            <a:xfrm>
              <a:off x="4290646" y="2005433"/>
              <a:ext cx="281354" cy="60184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7" name="Right Brace 16"/>
            <p:cNvSpPr/>
            <p:nvPr/>
          </p:nvSpPr>
          <p:spPr>
            <a:xfrm>
              <a:off x="5943600" y="1676400"/>
              <a:ext cx="281354" cy="86243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xmlns="" val="3662408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080000">
            <a:off x="617437" y="1553204"/>
            <a:ext cx="5650993" cy="1207508"/>
          </a:xfrm>
        </p:spPr>
        <p:txBody>
          <a:bodyPr/>
          <a:lstStyle/>
          <a:p>
            <a:r>
              <a:rPr lang="en-US" dirty="0" smtClean="0"/>
              <a:t>FUNCTIONAL ANALYSIS</a:t>
            </a:r>
            <a:endParaRPr lang="en-US" dirty="0"/>
          </a:p>
        </p:txBody>
      </p:sp>
      <p:sp>
        <p:nvSpPr>
          <p:cNvPr id="3" name="Text Placeholder 2"/>
          <p:cNvSpPr>
            <a:spLocks noGrp="1"/>
          </p:cNvSpPr>
          <p:nvPr>
            <p:ph type="body" idx="1"/>
          </p:nvPr>
        </p:nvSpPr>
        <p:spPr>
          <a:xfrm rot="19080000">
            <a:off x="1149463" y="2273675"/>
            <a:ext cx="6480000" cy="576000"/>
          </a:xfrm>
        </p:spPr>
        <p:txBody>
          <a:bodyPr>
            <a:normAutofit/>
          </a:bodyPr>
          <a:lstStyle/>
          <a:p>
            <a:r>
              <a:rPr lang="en-US" dirty="0" smtClean="0"/>
              <a:t>Income and expenditure review as per functions of PMC</a:t>
            </a:r>
            <a:endParaRPr lang="en-US" dirty="0"/>
          </a:p>
        </p:txBody>
      </p:sp>
      <p:sp>
        <p:nvSpPr>
          <p:cNvPr id="4" name="TextBox 3"/>
          <p:cNvSpPr txBox="1"/>
          <p:nvPr/>
        </p:nvSpPr>
        <p:spPr>
          <a:xfrm>
            <a:off x="4419600" y="3505200"/>
            <a:ext cx="4038600" cy="1323439"/>
          </a:xfrm>
          <a:prstGeom prst="rect">
            <a:avLst/>
          </a:prstGeom>
          <a:noFill/>
        </p:spPr>
        <p:txBody>
          <a:bodyPr wrap="square" rtlCol="0">
            <a:spAutoFit/>
          </a:bodyPr>
          <a:lstStyle/>
          <a:p>
            <a:pPr algn="ctr"/>
            <a:r>
              <a:rPr lang="en-IN" sz="2000" dirty="0" smtClean="0">
                <a:effectLst>
                  <a:outerShdw blurRad="38100" dist="38100" dir="2700000" algn="tl">
                    <a:srgbClr val="000000">
                      <a:alpha val="43137"/>
                    </a:srgbClr>
                  </a:outerShdw>
                </a:effectLst>
                <a:latin typeface="Garamond" pitchFamily="18" charset="0"/>
              </a:rPr>
              <a:t>Analysis as per the functions of PMC. Not department wise analysis as each function can be performed by one or more departments</a:t>
            </a:r>
            <a:endParaRPr lang="en-GB" sz="2000" dirty="0">
              <a:effectLst>
                <a:outerShdw blurRad="38100" dist="38100" dir="2700000" algn="tl">
                  <a:srgbClr val="000000">
                    <a:alpha val="43137"/>
                  </a:srgbClr>
                </a:outerShdw>
              </a:effectLst>
              <a:latin typeface="Garamond" pitchFamily="18" charset="0"/>
            </a:endParaRPr>
          </a:p>
        </p:txBody>
      </p:sp>
    </p:spTree>
    <p:extLst>
      <p:ext uri="{BB962C8B-B14F-4D97-AF65-F5344CB8AC3E}">
        <p14:creationId xmlns:p14="http://schemas.microsoft.com/office/powerpoint/2010/main" xmlns="" val="1878180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33400" y="360833"/>
            <a:ext cx="8382000" cy="545189"/>
          </a:xfrm>
          <a:prstGeom prst="rect">
            <a:avLst/>
          </a:prstGeom>
          <a:noFill/>
        </p:spPr>
        <p:txBody>
          <a:bodyPr wrap="square" lIns="97957" tIns="48978" rIns="97957" bIns="48978" rtlCol="0">
            <a:spAutoFit/>
          </a:bodyPr>
          <a:lstStyle/>
          <a:p>
            <a:pPr algn="ctr"/>
            <a:r>
              <a:rPr lang="en-US" sz="2900" b="1" cap="all" dirty="0">
                <a:latin typeface="Garamond" pitchFamily="18" charset="0"/>
                <a:ea typeface="+mj-ea"/>
                <a:cs typeface="+mj-cs"/>
              </a:rPr>
              <a:t>REVENUE </a:t>
            </a:r>
            <a:r>
              <a:rPr lang="en-US" sz="2900" b="1" cap="all" dirty="0" smtClean="0">
                <a:latin typeface="Garamond" pitchFamily="18" charset="0"/>
                <a:ea typeface="+mj-ea"/>
                <a:cs typeface="+mj-cs"/>
              </a:rPr>
              <a:t>INCOME by function</a:t>
            </a:r>
            <a:endParaRPr lang="en-US" sz="2900" b="1" cap="all" dirty="0">
              <a:latin typeface="Garamond" pitchFamily="18" charset="0"/>
              <a:ea typeface="+mj-ea"/>
              <a:cs typeface="+mj-cs"/>
            </a:endParaRPr>
          </a:p>
        </p:txBody>
      </p:sp>
      <p:graphicFrame>
        <p:nvGraphicFramePr>
          <p:cNvPr id="7" name="Chart 6"/>
          <p:cNvGraphicFramePr>
            <a:graphicFrameLocks/>
          </p:cNvGraphicFramePr>
          <p:nvPr>
            <p:extLst>
              <p:ext uri="{D42A27DB-BD31-4B8C-83A1-F6EECF244321}">
                <p14:modId xmlns:p14="http://schemas.microsoft.com/office/powerpoint/2010/main" xmlns="" val="653411323"/>
              </p:ext>
            </p:extLst>
          </p:nvPr>
        </p:nvGraphicFramePr>
        <p:xfrm>
          <a:off x="38100" y="547097"/>
          <a:ext cx="8763000" cy="606152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533400" y="1066800"/>
            <a:ext cx="3886200"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Wingdings" pitchFamily="2" charset="2"/>
              <a:buChar char="v"/>
            </a:pPr>
            <a:r>
              <a:rPr lang="en-US" sz="1600" dirty="0" smtClean="0">
                <a:latin typeface="Garamond" pitchFamily="18" charset="0"/>
              </a:rPr>
              <a:t>Share of </a:t>
            </a:r>
            <a:r>
              <a:rPr lang="en-US" sz="1600" b="1" dirty="0">
                <a:solidFill>
                  <a:schemeClr val="accent5">
                    <a:lumMod val="75000"/>
                  </a:schemeClr>
                </a:solidFill>
                <a:latin typeface="Garamond" pitchFamily="18" charset="0"/>
              </a:rPr>
              <a:t>tax collection</a:t>
            </a:r>
            <a:r>
              <a:rPr lang="en-US" sz="1600" dirty="0" smtClean="0">
                <a:latin typeface="Garamond" pitchFamily="18" charset="0"/>
              </a:rPr>
              <a:t> is highest </a:t>
            </a:r>
          </a:p>
          <a:p>
            <a:pPr marL="285750" indent="-285750">
              <a:buFont typeface="Wingdings" pitchFamily="2" charset="2"/>
              <a:buChar char="v"/>
            </a:pPr>
            <a:r>
              <a:rPr lang="en-US" sz="1600" dirty="0" smtClean="0">
                <a:latin typeface="Garamond" pitchFamily="18" charset="0"/>
              </a:rPr>
              <a:t>Second highest is from </a:t>
            </a:r>
            <a:r>
              <a:rPr lang="en-US" sz="1600" b="1" dirty="0">
                <a:solidFill>
                  <a:schemeClr val="accent5">
                    <a:lumMod val="75000"/>
                  </a:schemeClr>
                </a:solidFill>
                <a:latin typeface="Garamond" pitchFamily="18" charset="0"/>
              </a:rPr>
              <a:t>planning and regulat</a:t>
            </a:r>
            <a:r>
              <a:rPr lang="en-US" sz="1600" dirty="0" smtClean="0">
                <a:latin typeface="Garamond" pitchFamily="18" charset="0"/>
              </a:rPr>
              <a:t>i</a:t>
            </a:r>
            <a:r>
              <a:rPr lang="en-US" sz="1600" b="1" dirty="0">
                <a:solidFill>
                  <a:schemeClr val="accent5">
                    <a:lumMod val="75000"/>
                  </a:schemeClr>
                </a:solidFill>
                <a:latin typeface="Garamond" pitchFamily="18" charset="0"/>
              </a:rPr>
              <a:t>on</a:t>
            </a:r>
            <a:r>
              <a:rPr lang="en-US" sz="1600" dirty="0" smtClean="0">
                <a:latin typeface="Garamond" pitchFamily="18" charset="0"/>
              </a:rPr>
              <a:t> </a:t>
            </a:r>
          </a:p>
          <a:p>
            <a:pPr marL="285750" indent="-285750">
              <a:buFont typeface="Wingdings" pitchFamily="2" charset="2"/>
              <a:buChar char="v"/>
            </a:pPr>
            <a:r>
              <a:rPr lang="en-US" sz="1600" dirty="0" smtClean="0">
                <a:latin typeface="Garamond" pitchFamily="18" charset="0"/>
              </a:rPr>
              <a:t>Third highest share is from </a:t>
            </a:r>
            <a:r>
              <a:rPr lang="en-US" sz="1600" b="1" dirty="0">
                <a:solidFill>
                  <a:schemeClr val="accent5">
                    <a:lumMod val="75000"/>
                  </a:schemeClr>
                </a:solidFill>
                <a:latin typeface="Garamond" pitchFamily="18" charset="0"/>
              </a:rPr>
              <a:t>water and sewerage </a:t>
            </a:r>
            <a:r>
              <a:rPr lang="en-US" sz="1600" dirty="0" smtClean="0">
                <a:latin typeface="Garamond" pitchFamily="18" charset="0"/>
              </a:rPr>
              <a:t>service.</a:t>
            </a:r>
          </a:p>
        </p:txBody>
      </p:sp>
      <p:sp>
        <p:nvSpPr>
          <p:cNvPr id="8" name="TextBox 7"/>
          <p:cNvSpPr txBox="1"/>
          <p:nvPr/>
        </p:nvSpPr>
        <p:spPr>
          <a:xfrm>
            <a:off x="7907092" y="6276304"/>
            <a:ext cx="1230469" cy="338554"/>
          </a:xfrm>
          <a:prstGeom prst="rect">
            <a:avLst/>
          </a:prstGeom>
          <a:noFill/>
        </p:spPr>
        <p:txBody>
          <a:bodyPr wrap="square" rtlCol="0">
            <a:spAutoFit/>
          </a:bodyPr>
          <a:lstStyle/>
          <a:p>
            <a:r>
              <a:rPr lang="en-US" sz="1600" b="1" i="1" dirty="0" smtClean="0">
                <a:latin typeface="Garamond" pitchFamily="18" charset="0"/>
              </a:rPr>
              <a:t>In </a:t>
            </a:r>
            <a:r>
              <a:rPr lang="en-US" sz="1600" b="1" i="1" dirty="0" err="1" smtClean="0">
                <a:latin typeface="Garamond" pitchFamily="18" charset="0"/>
              </a:rPr>
              <a:t>Rs</a:t>
            </a:r>
            <a:r>
              <a:rPr lang="en-US" sz="1600" b="1" i="1" dirty="0" smtClean="0">
                <a:latin typeface="Garamond" pitchFamily="18" charset="0"/>
              </a:rPr>
              <a:t> Cr</a:t>
            </a:r>
            <a:endParaRPr lang="en-US" b="1" i="1" dirty="0">
              <a:latin typeface="Garamond" pitchFamily="18" charset="0"/>
            </a:endParaRPr>
          </a:p>
        </p:txBody>
      </p:sp>
    </p:spTree>
    <p:extLst>
      <p:ext uri="{BB962C8B-B14F-4D97-AF65-F5344CB8AC3E}">
        <p14:creationId xmlns:p14="http://schemas.microsoft.com/office/powerpoint/2010/main" xmlns="" val="3124806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2963" y="365763"/>
            <a:ext cx="7787637" cy="548640"/>
          </a:xfrm>
        </p:spPr>
        <p:txBody>
          <a:bodyPr/>
          <a:lstStyle/>
          <a:p>
            <a:pPr algn="ctr"/>
            <a:r>
              <a:rPr lang="en-US" b="1" dirty="0" smtClean="0">
                <a:latin typeface="Garamond" pitchFamily="18" charset="0"/>
              </a:rPr>
              <a:t>REVENUE EXPENDITURE by function</a:t>
            </a:r>
            <a:endParaRPr lang="en-US" b="1" dirty="0">
              <a:latin typeface="Garamond" pitchFamily="18" charset="0"/>
            </a:endParaRPr>
          </a:p>
        </p:txBody>
      </p:sp>
      <p:sp>
        <p:nvSpPr>
          <p:cNvPr id="3" name="TextBox 2"/>
          <p:cNvSpPr txBox="1"/>
          <p:nvPr/>
        </p:nvSpPr>
        <p:spPr>
          <a:xfrm>
            <a:off x="152400" y="1066800"/>
            <a:ext cx="44196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Wingdings" pitchFamily="2" charset="2"/>
              <a:buChar char="v"/>
            </a:pPr>
            <a:r>
              <a:rPr lang="en-US" sz="1800" b="1" dirty="0" smtClean="0">
                <a:solidFill>
                  <a:schemeClr val="accent5">
                    <a:lumMod val="75000"/>
                  </a:schemeClr>
                </a:solidFill>
                <a:latin typeface="Garamond" pitchFamily="18" charset="0"/>
              </a:rPr>
              <a:t>General administration </a:t>
            </a:r>
            <a:r>
              <a:rPr lang="en-US" sz="1800" dirty="0" smtClean="0">
                <a:latin typeface="Garamond" pitchFamily="18" charset="0"/>
              </a:rPr>
              <a:t>is ~</a:t>
            </a:r>
            <a:r>
              <a:rPr lang="en-US" sz="1800" b="1" dirty="0" smtClean="0">
                <a:latin typeface="Garamond" pitchFamily="18" charset="0"/>
              </a:rPr>
              <a:t>25-30%</a:t>
            </a:r>
            <a:r>
              <a:rPr lang="en-US" sz="1800" dirty="0" smtClean="0">
                <a:latin typeface="Garamond" pitchFamily="18" charset="0"/>
              </a:rPr>
              <a:t> </a:t>
            </a:r>
          </a:p>
          <a:p>
            <a:pPr marL="342900" indent="-342900">
              <a:buFont typeface="Wingdings" pitchFamily="2" charset="2"/>
              <a:buChar char="v"/>
            </a:pPr>
            <a:r>
              <a:rPr lang="en-US" sz="1800" b="1" dirty="0" smtClean="0">
                <a:solidFill>
                  <a:schemeClr val="accent5">
                    <a:lumMod val="75000"/>
                  </a:schemeClr>
                </a:solidFill>
                <a:latin typeface="Garamond" pitchFamily="18" charset="0"/>
              </a:rPr>
              <a:t>Water </a:t>
            </a:r>
            <a:r>
              <a:rPr lang="en-US" sz="1800" b="1" dirty="0">
                <a:solidFill>
                  <a:schemeClr val="accent5">
                    <a:lumMod val="75000"/>
                  </a:schemeClr>
                </a:solidFill>
                <a:latin typeface="Garamond" pitchFamily="18" charset="0"/>
              </a:rPr>
              <a:t>and sewerage </a:t>
            </a:r>
            <a:r>
              <a:rPr lang="en-US" sz="1800" dirty="0" smtClean="0">
                <a:latin typeface="Garamond" pitchFamily="18" charset="0"/>
              </a:rPr>
              <a:t>is ~</a:t>
            </a:r>
            <a:r>
              <a:rPr lang="en-US" sz="1800" b="1" dirty="0" smtClean="0">
                <a:latin typeface="Garamond" pitchFamily="18" charset="0"/>
              </a:rPr>
              <a:t>20% </a:t>
            </a:r>
          </a:p>
          <a:p>
            <a:pPr marL="342900" indent="-342900">
              <a:buFont typeface="Wingdings" pitchFamily="2" charset="2"/>
              <a:buChar char="v"/>
            </a:pPr>
            <a:r>
              <a:rPr lang="en-US" sz="1800" b="1" dirty="0" smtClean="0">
                <a:solidFill>
                  <a:schemeClr val="accent5">
                    <a:lumMod val="75000"/>
                  </a:schemeClr>
                </a:solidFill>
                <a:latin typeface="Garamond" pitchFamily="18" charset="0"/>
              </a:rPr>
              <a:t>Public </a:t>
            </a:r>
            <a:r>
              <a:rPr lang="en-US" sz="1800" b="1" dirty="0">
                <a:solidFill>
                  <a:schemeClr val="accent5">
                    <a:lumMod val="75000"/>
                  </a:schemeClr>
                </a:solidFill>
                <a:latin typeface="Garamond" pitchFamily="18" charset="0"/>
              </a:rPr>
              <a:t>education </a:t>
            </a:r>
            <a:r>
              <a:rPr lang="en-US" sz="1800" b="1" dirty="0" smtClean="0">
                <a:solidFill>
                  <a:schemeClr val="accent5">
                    <a:lumMod val="75000"/>
                  </a:schemeClr>
                </a:solidFill>
                <a:latin typeface="Garamond" pitchFamily="18" charset="0"/>
              </a:rPr>
              <a:t>is also </a:t>
            </a:r>
            <a:r>
              <a:rPr lang="en-US" sz="1800" dirty="0" smtClean="0">
                <a:latin typeface="Garamond" pitchFamily="18" charset="0"/>
              </a:rPr>
              <a:t>~</a:t>
            </a:r>
            <a:r>
              <a:rPr lang="en-US" sz="1800" b="1" dirty="0" smtClean="0">
                <a:latin typeface="Garamond" pitchFamily="18" charset="0"/>
              </a:rPr>
              <a:t>20%</a:t>
            </a:r>
            <a:endParaRPr lang="en-US" sz="1800" b="1" dirty="0">
              <a:latin typeface="Garamond" pitchFamily="18" charset="0"/>
            </a:endParaRPr>
          </a:p>
        </p:txBody>
      </p:sp>
      <p:graphicFrame>
        <p:nvGraphicFramePr>
          <p:cNvPr id="6" name="Chart 5"/>
          <p:cNvGraphicFramePr>
            <a:graphicFrameLocks/>
          </p:cNvGraphicFramePr>
          <p:nvPr>
            <p:extLst>
              <p:ext uri="{D42A27DB-BD31-4B8C-83A1-F6EECF244321}">
                <p14:modId xmlns:p14="http://schemas.microsoft.com/office/powerpoint/2010/main" xmlns="" val="1045473210"/>
              </p:ext>
            </p:extLst>
          </p:nvPr>
        </p:nvGraphicFramePr>
        <p:xfrm>
          <a:off x="0" y="990600"/>
          <a:ext cx="8763000" cy="5702121"/>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7848600" y="6188299"/>
            <a:ext cx="920445" cy="338554"/>
          </a:xfrm>
          <a:prstGeom prst="rect">
            <a:avLst/>
          </a:prstGeom>
        </p:spPr>
        <p:txBody>
          <a:bodyPr wrap="none">
            <a:spAutoFit/>
          </a:bodyPr>
          <a:lstStyle/>
          <a:p>
            <a:r>
              <a:rPr lang="en-US" sz="1600" b="1" i="1" dirty="0">
                <a:latin typeface="Garamond" pitchFamily="18" charset="0"/>
              </a:rPr>
              <a:t>In </a:t>
            </a:r>
            <a:r>
              <a:rPr lang="en-US" sz="1600" b="1" i="1" dirty="0" err="1">
                <a:latin typeface="Garamond" pitchFamily="18" charset="0"/>
              </a:rPr>
              <a:t>Rs</a:t>
            </a:r>
            <a:r>
              <a:rPr lang="en-US" sz="1600" b="1" i="1" dirty="0">
                <a:latin typeface="Garamond" pitchFamily="18" charset="0"/>
              </a:rPr>
              <a:t> Cr</a:t>
            </a:r>
            <a:endParaRPr lang="en-US" sz="1600" dirty="0"/>
          </a:p>
        </p:txBody>
      </p:sp>
    </p:spTree>
    <p:extLst>
      <p:ext uri="{BB962C8B-B14F-4D97-AF65-F5344CB8AC3E}">
        <p14:creationId xmlns:p14="http://schemas.microsoft.com/office/powerpoint/2010/main" xmlns="" val="986566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Garamond" pitchFamily="18" charset="0"/>
              </a:rPr>
              <a:t>Budget Making Process</a:t>
            </a:r>
            <a:endParaRPr lang="en-US" b="1" dirty="0"/>
          </a:p>
        </p:txBody>
      </p:sp>
      <p:sp>
        <p:nvSpPr>
          <p:cNvPr id="3" name="Rounded Rectangle 2"/>
          <p:cNvSpPr/>
          <p:nvPr/>
        </p:nvSpPr>
        <p:spPr>
          <a:xfrm>
            <a:off x="507000" y="1143000"/>
            <a:ext cx="2160000" cy="1676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800" b="1" dirty="0" smtClean="0">
                <a:latin typeface="Garamond" pitchFamily="18" charset="0"/>
              </a:rPr>
              <a:t>Administrative ward </a:t>
            </a:r>
            <a:endParaRPr lang="en-US" sz="1800" dirty="0">
              <a:latin typeface="Garamond" pitchFamily="18" charset="0"/>
            </a:endParaRPr>
          </a:p>
          <a:p>
            <a:pPr algn="ctr"/>
            <a:r>
              <a:rPr lang="en-US" sz="1800" dirty="0" smtClean="0">
                <a:latin typeface="Garamond" pitchFamily="18" charset="0"/>
              </a:rPr>
              <a:t>15 administrative wards prepare their budget</a:t>
            </a:r>
            <a:endParaRPr lang="en-US" sz="1800" dirty="0">
              <a:latin typeface="Garamond" pitchFamily="18" charset="0"/>
            </a:endParaRPr>
          </a:p>
        </p:txBody>
      </p:sp>
      <p:sp>
        <p:nvSpPr>
          <p:cNvPr id="4" name="Rounded Rectangle 3"/>
          <p:cNvSpPr/>
          <p:nvPr/>
        </p:nvSpPr>
        <p:spPr>
          <a:xfrm>
            <a:off x="2971800" y="1224886"/>
            <a:ext cx="2160000" cy="1600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800" b="1" dirty="0" smtClean="0">
                <a:latin typeface="Garamond" pitchFamily="18" charset="0"/>
              </a:rPr>
              <a:t>Departments</a:t>
            </a:r>
            <a:endParaRPr lang="en-US" sz="1800" dirty="0">
              <a:latin typeface="Garamond" pitchFamily="18" charset="0"/>
            </a:endParaRPr>
          </a:p>
          <a:p>
            <a:pPr algn="ctr"/>
            <a:r>
              <a:rPr lang="en-US" sz="1800" dirty="0" smtClean="0">
                <a:latin typeface="Garamond" pitchFamily="18" charset="0"/>
              </a:rPr>
              <a:t>The </a:t>
            </a:r>
            <a:r>
              <a:rPr lang="en-US" sz="1800" dirty="0" err="1" smtClean="0">
                <a:latin typeface="Garamond" pitchFamily="18" charset="0"/>
              </a:rPr>
              <a:t>HoDs</a:t>
            </a:r>
            <a:r>
              <a:rPr lang="en-US" sz="1800" dirty="0" smtClean="0">
                <a:latin typeface="Garamond" pitchFamily="18" charset="0"/>
              </a:rPr>
              <a:t> of various departments  prepare the department budget</a:t>
            </a:r>
            <a:endParaRPr lang="en-US" sz="1800" dirty="0">
              <a:latin typeface="Garamond" pitchFamily="18" charset="0"/>
            </a:endParaRPr>
          </a:p>
        </p:txBody>
      </p:sp>
      <p:sp>
        <p:nvSpPr>
          <p:cNvPr id="5" name="Rounded Rectangle 4"/>
          <p:cNvSpPr/>
          <p:nvPr/>
        </p:nvSpPr>
        <p:spPr>
          <a:xfrm>
            <a:off x="1463275" y="3733800"/>
            <a:ext cx="2160000" cy="183278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800" b="1" dirty="0" smtClean="0">
                <a:latin typeface="Garamond" pitchFamily="18" charset="0"/>
              </a:rPr>
              <a:t>Commissioner</a:t>
            </a:r>
          </a:p>
          <a:p>
            <a:pPr algn="ctr"/>
            <a:r>
              <a:rPr lang="en-US" sz="1800" dirty="0" smtClean="0">
                <a:latin typeface="Garamond" pitchFamily="18" charset="0"/>
              </a:rPr>
              <a:t>The Commissioner prepares the budget on basis of the information received </a:t>
            </a:r>
            <a:endParaRPr lang="en-US" sz="1800" dirty="0">
              <a:latin typeface="Garamond" pitchFamily="18" charset="0"/>
            </a:endParaRPr>
          </a:p>
        </p:txBody>
      </p:sp>
      <p:sp>
        <p:nvSpPr>
          <p:cNvPr id="6" name="Rounded Rectangle 5"/>
          <p:cNvSpPr/>
          <p:nvPr/>
        </p:nvSpPr>
        <p:spPr>
          <a:xfrm>
            <a:off x="4051800" y="3733800"/>
            <a:ext cx="2160000" cy="183278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800" b="1" dirty="0" smtClean="0">
                <a:latin typeface="Garamond" pitchFamily="18" charset="0"/>
              </a:rPr>
              <a:t>Standing Committee</a:t>
            </a:r>
            <a:endParaRPr lang="en-US" sz="1800" dirty="0">
              <a:latin typeface="Garamond" pitchFamily="18" charset="0"/>
            </a:endParaRPr>
          </a:p>
          <a:p>
            <a:pPr algn="ctr"/>
            <a:r>
              <a:rPr lang="en-US" sz="1800" dirty="0" smtClean="0">
                <a:latin typeface="Garamond" pitchFamily="18" charset="0"/>
              </a:rPr>
              <a:t>The SC modifies the Commissioner’s Budget</a:t>
            </a:r>
            <a:endParaRPr lang="en-US" sz="1800" dirty="0">
              <a:latin typeface="Garamond" pitchFamily="18" charset="0"/>
            </a:endParaRPr>
          </a:p>
        </p:txBody>
      </p:sp>
      <p:sp>
        <p:nvSpPr>
          <p:cNvPr id="7" name="Rounded Rectangle 6"/>
          <p:cNvSpPr/>
          <p:nvPr/>
        </p:nvSpPr>
        <p:spPr>
          <a:xfrm>
            <a:off x="6679200" y="3733800"/>
            <a:ext cx="2160000" cy="183278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800" b="1" dirty="0" smtClean="0">
                <a:latin typeface="Garamond" pitchFamily="18" charset="0"/>
              </a:rPr>
              <a:t>General Body</a:t>
            </a:r>
            <a:endParaRPr lang="en-US" sz="1800" dirty="0">
              <a:latin typeface="Garamond" pitchFamily="18" charset="0"/>
            </a:endParaRPr>
          </a:p>
          <a:p>
            <a:pPr algn="ctr"/>
            <a:r>
              <a:rPr lang="en-US" sz="1800" dirty="0" smtClean="0">
                <a:latin typeface="Garamond" pitchFamily="18" charset="0"/>
              </a:rPr>
              <a:t>It is the final authority to approve the budget</a:t>
            </a:r>
            <a:endParaRPr lang="en-US" sz="1800" dirty="0">
              <a:latin typeface="Garamond" pitchFamily="18" charset="0"/>
            </a:endParaRPr>
          </a:p>
        </p:txBody>
      </p:sp>
      <p:cxnSp>
        <p:nvCxnSpPr>
          <p:cNvPr id="10" name="Straight Arrow Connector 9"/>
          <p:cNvCxnSpPr>
            <a:stCxn id="3" idx="2"/>
          </p:cNvCxnSpPr>
          <p:nvPr/>
        </p:nvCxnSpPr>
        <p:spPr>
          <a:xfrm>
            <a:off x="1587000" y="2819400"/>
            <a:ext cx="877316" cy="9144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1" name="Straight Arrow Connector 10"/>
          <p:cNvCxnSpPr>
            <a:stCxn id="4" idx="2"/>
          </p:cNvCxnSpPr>
          <p:nvPr/>
        </p:nvCxnSpPr>
        <p:spPr>
          <a:xfrm flipH="1">
            <a:off x="2971800" y="2825086"/>
            <a:ext cx="1080000" cy="90871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0" name="Straight Arrow Connector 19"/>
          <p:cNvCxnSpPr>
            <a:stCxn id="5" idx="3"/>
            <a:endCxn id="6" idx="1"/>
          </p:cNvCxnSpPr>
          <p:nvPr/>
        </p:nvCxnSpPr>
        <p:spPr>
          <a:xfrm>
            <a:off x="3623275" y="4650191"/>
            <a:ext cx="428525"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1" name="Straight Arrow Connector 20"/>
          <p:cNvCxnSpPr/>
          <p:nvPr/>
        </p:nvCxnSpPr>
        <p:spPr>
          <a:xfrm>
            <a:off x="6211800" y="4650190"/>
            <a:ext cx="428525"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xmlns="" val="558759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2963" y="365763"/>
            <a:ext cx="7711437" cy="548640"/>
          </a:xfrm>
        </p:spPr>
        <p:txBody>
          <a:bodyPr/>
          <a:lstStyle/>
          <a:p>
            <a:pPr algn="ctr"/>
            <a:r>
              <a:rPr lang="en-US" b="1" dirty="0" smtClean="0">
                <a:latin typeface="Garamond" pitchFamily="18" charset="0"/>
              </a:rPr>
              <a:t>CAPITAL EXPENDITURES by function</a:t>
            </a:r>
            <a:endParaRPr lang="en-US" b="1" dirty="0">
              <a:latin typeface="Garamond" pitchFamily="18" charset="0"/>
            </a:endParaRPr>
          </a:p>
        </p:txBody>
      </p:sp>
      <p:sp>
        <p:nvSpPr>
          <p:cNvPr id="3" name="TextBox 2"/>
          <p:cNvSpPr txBox="1"/>
          <p:nvPr/>
        </p:nvSpPr>
        <p:spPr>
          <a:xfrm>
            <a:off x="457200" y="990600"/>
            <a:ext cx="80772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Wingdings" pitchFamily="2" charset="2"/>
              <a:buChar char="v"/>
            </a:pPr>
            <a:r>
              <a:rPr lang="en-US" sz="1800" dirty="0" smtClean="0">
                <a:latin typeface="Garamond" pitchFamily="18" charset="0"/>
              </a:rPr>
              <a:t>Major share is for </a:t>
            </a:r>
            <a:r>
              <a:rPr lang="en-US" sz="1800" b="1" dirty="0" smtClean="0">
                <a:solidFill>
                  <a:schemeClr val="accent5">
                    <a:lumMod val="75000"/>
                  </a:schemeClr>
                </a:solidFill>
                <a:latin typeface="Garamond" pitchFamily="18" charset="0"/>
              </a:rPr>
              <a:t>Public Works &amp; Civic </a:t>
            </a:r>
            <a:r>
              <a:rPr lang="en-US" sz="1800" b="1" dirty="0">
                <a:solidFill>
                  <a:schemeClr val="accent5">
                    <a:lumMod val="75000"/>
                  </a:schemeClr>
                </a:solidFill>
                <a:latin typeface="Garamond" pitchFamily="18" charset="0"/>
              </a:rPr>
              <a:t>A</a:t>
            </a:r>
            <a:r>
              <a:rPr lang="en-US" sz="1800" b="1" dirty="0" smtClean="0">
                <a:solidFill>
                  <a:schemeClr val="accent5">
                    <a:lumMod val="75000"/>
                  </a:schemeClr>
                </a:solidFill>
                <a:latin typeface="Garamond" pitchFamily="18" charset="0"/>
              </a:rPr>
              <a:t>menities</a:t>
            </a:r>
            <a:r>
              <a:rPr lang="en-US" sz="1800" dirty="0" smtClean="0">
                <a:latin typeface="Garamond" pitchFamily="18" charset="0"/>
              </a:rPr>
              <a:t> (~35%)</a:t>
            </a:r>
          </a:p>
          <a:p>
            <a:pPr marL="342900" indent="-342900">
              <a:buFont typeface="Wingdings" pitchFamily="2" charset="2"/>
              <a:buChar char="v"/>
            </a:pPr>
            <a:r>
              <a:rPr lang="en-US" sz="1800" dirty="0" smtClean="0">
                <a:latin typeface="Garamond" pitchFamily="18" charset="0"/>
              </a:rPr>
              <a:t>Second highest share is of </a:t>
            </a:r>
            <a:r>
              <a:rPr lang="en-US" sz="1800" b="1" dirty="0">
                <a:solidFill>
                  <a:schemeClr val="accent5">
                    <a:lumMod val="75000"/>
                  </a:schemeClr>
                </a:solidFill>
                <a:latin typeface="Garamond" pitchFamily="18" charset="0"/>
              </a:rPr>
              <a:t>P</a:t>
            </a:r>
            <a:r>
              <a:rPr lang="en-US" sz="1800" b="1" dirty="0" smtClean="0">
                <a:solidFill>
                  <a:schemeClr val="accent5">
                    <a:lumMod val="75000"/>
                  </a:schemeClr>
                </a:solidFill>
                <a:latin typeface="Garamond" pitchFamily="18" charset="0"/>
              </a:rPr>
              <a:t>lanning &amp; Regulation </a:t>
            </a:r>
            <a:r>
              <a:rPr lang="en-US" sz="1800" dirty="0" smtClean="0">
                <a:latin typeface="Garamond" pitchFamily="18" charset="0"/>
              </a:rPr>
              <a:t>(~27%)</a:t>
            </a:r>
          </a:p>
          <a:p>
            <a:pPr marL="342900" indent="-342900">
              <a:buFont typeface="Wingdings" pitchFamily="2" charset="2"/>
              <a:buChar char="v"/>
            </a:pPr>
            <a:r>
              <a:rPr lang="en-US" sz="1800" dirty="0" smtClean="0">
                <a:latin typeface="Garamond" pitchFamily="18" charset="0"/>
              </a:rPr>
              <a:t>Third highest share is of </a:t>
            </a:r>
            <a:r>
              <a:rPr lang="en-US" sz="1800" b="1" dirty="0">
                <a:solidFill>
                  <a:schemeClr val="accent5">
                    <a:lumMod val="75000"/>
                  </a:schemeClr>
                </a:solidFill>
                <a:latin typeface="Garamond" pitchFamily="18" charset="0"/>
              </a:rPr>
              <a:t>W</a:t>
            </a:r>
            <a:r>
              <a:rPr lang="en-US" sz="1800" b="1" dirty="0" smtClean="0">
                <a:solidFill>
                  <a:schemeClr val="accent5">
                    <a:lumMod val="75000"/>
                  </a:schemeClr>
                </a:solidFill>
                <a:latin typeface="Garamond" pitchFamily="18" charset="0"/>
              </a:rPr>
              <a:t>ater and Sewerage </a:t>
            </a:r>
            <a:r>
              <a:rPr lang="en-US" sz="1800" dirty="0" smtClean="0">
                <a:latin typeface="Garamond" pitchFamily="18" charset="0"/>
              </a:rPr>
              <a:t>(~17%).</a:t>
            </a:r>
          </a:p>
          <a:p>
            <a:pPr marL="342900" indent="-342900">
              <a:buFont typeface="Wingdings" pitchFamily="2" charset="2"/>
              <a:buChar char="v"/>
            </a:pPr>
            <a:r>
              <a:rPr lang="en-US" sz="1800" dirty="0" smtClean="0">
                <a:latin typeface="Garamond" pitchFamily="18" charset="0"/>
              </a:rPr>
              <a:t>2015-16 Budget shows a rise of </a:t>
            </a:r>
            <a:r>
              <a:rPr lang="en-US" sz="1800" b="1" dirty="0" smtClean="0">
                <a:solidFill>
                  <a:schemeClr val="accent5">
                    <a:lumMod val="75000"/>
                  </a:schemeClr>
                </a:solidFill>
                <a:latin typeface="Garamond" pitchFamily="18" charset="0"/>
              </a:rPr>
              <a:t>86% for Sanitation and </a:t>
            </a:r>
            <a:r>
              <a:rPr lang="en-US" sz="1800" b="1" dirty="0">
                <a:solidFill>
                  <a:schemeClr val="accent5">
                    <a:lumMod val="75000"/>
                  </a:schemeClr>
                </a:solidFill>
                <a:latin typeface="Garamond" pitchFamily="18" charset="0"/>
              </a:rPr>
              <a:t>S</a:t>
            </a:r>
            <a:r>
              <a:rPr lang="en-US" sz="1800" b="1" dirty="0" smtClean="0">
                <a:solidFill>
                  <a:schemeClr val="accent5">
                    <a:lumMod val="75000"/>
                  </a:schemeClr>
                </a:solidFill>
                <a:latin typeface="Garamond" pitchFamily="18" charset="0"/>
              </a:rPr>
              <a:t>olid Waste</a:t>
            </a:r>
            <a:endParaRPr lang="en-US" sz="1800" dirty="0">
              <a:latin typeface="Garamond" pitchFamily="18" charset="0"/>
            </a:endParaRPr>
          </a:p>
        </p:txBody>
      </p:sp>
      <p:graphicFrame>
        <p:nvGraphicFramePr>
          <p:cNvPr id="5" name="Chart 4"/>
          <p:cNvGraphicFramePr>
            <a:graphicFrameLocks/>
          </p:cNvGraphicFramePr>
          <p:nvPr>
            <p:extLst>
              <p:ext uri="{D42A27DB-BD31-4B8C-83A1-F6EECF244321}">
                <p14:modId xmlns:p14="http://schemas.microsoft.com/office/powerpoint/2010/main" xmlns="" val="1101350188"/>
              </p:ext>
            </p:extLst>
          </p:nvPr>
        </p:nvGraphicFramePr>
        <p:xfrm>
          <a:off x="152400" y="2057400"/>
          <a:ext cx="84582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7696200" y="6324600"/>
            <a:ext cx="829073" cy="307777"/>
          </a:xfrm>
          <a:prstGeom prst="rect">
            <a:avLst/>
          </a:prstGeom>
        </p:spPr>
        <p:txBody>
          <a:bodyPr wrap="none">
            <a:spAutoFit/>
          </a:bodyPr>
          <a:lstStyle/>
          <a:p>
            <a:r>
              <a:rPr lang="en-US" sz="1400" b="1" i="1" dirty="0">
                <a:latin typeface="Garamond" pitchFamily="18" charset="0"/>
              </a:rPr>
              <a:t>In </a:t>
            </a:r>
            <a:r>
              <a:rPr lang="en-US" sz="1400" b="1" i="1" dirty="0" err="1">
                <a:latin typeface="Garamond" pitchFamily="18" charset="0"/>
              </a:rPr>
              <a:t>Rs</a:t>
            </a:r>
            <a:r>
              <a:rPr lang="en-US" sz="1400" b="1" i="1" dirty="0">
                <a:latin typeface="Garamond" pitchFamily="18" charset="0"/>
              </a:rPr>
              <a:t> Cr</a:t>
            </a:r>
            <a:endParaRPr lang="en-US" sz="1400" dirty="0"/>
          </a:p>
        </p:txBody>
      </p:sp>
    </p:spTree>
    <p:extLst>
      <p:ext uri="{BB962C8B-B14F-4D97-AF65-F5344CB8AC3E}">
        <p14:creationId xmlns:p14="http://schemas.microsoft.com/office/powerpoint/2010/main" xmlns="" val="3505174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693634" y="1553204"/>
            <a:ext cx="5650993" cy="1207508"/>
          </a:xfrm>
        </p:spPr>
        <p:txBody>
          <a:bodyPr/>
          <a:lstStyle/>
          <a:p>
            <a:r>
              <a:rPr lang="en-US" dirty="0" smtClean="0"/>
              <a:t>Department analysis</a:t>
            </a:r>
            <a:endParaRPr lang="en-US" dirty="0"/>
          </a:p>
        </p:txBody>
      </p:sp>
      <p:sp>
        <p:nvSpPr>
          <p:cNvPr id="3" name="Text Placeholder 2"/>
          <p:cNvSpPr>
            <a:spLocks noGrp="1"/>
          </p:cNvSpPr>
          <p:nvPr>
            <p:ph type="body" idx="1"/>
          </p:nvPr>
        </p:nvSpPr>
        <p:spPr>
          <a:xfrm rot="19140000">
            <a:off x="1142784" y="2272073"/>
            <a:ext cx="6510527" cy="552855"/>
          </a:xfrm>
        </p:spPr>
        <p:txBody>
          <a:bodyPr>
            <a:noAutofit/>
          </a:bodyPr>
          <a:lstStyle/>
          <a:p>
            <a:r>
              <a:rPr lang="en-US" dirty="0" smtClean="0"/>
              <a:t>WATER, Education, public health, slum improvement </a:t>
            </a:r>
            <a:endParaRPr lang="en-US" dirty="0"/>
          </a:p>
        </p:txBody>
      </p:sp>
    </p:spTree>
    <p:extLst>
      <p:ext uri="{BB962C8B-B14F-4D97-AF65-F5344CB8AC3E}">
        <p14:creationId xmlns:p14="http://schemas.microsoft.com/office/powerpoint/2010/main" xmlns="" val="1669575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763"/>
            <a:ext cx="8762999" cy="548640"/>
          </a:xfrm>
        </p:spPr>
        <p:txBody>
          <a:bodyPr/>
          <a:lstStyle/>
          <a:p>
            <a:pPr algn="ctr"/>
            <a:r>
              <a:rPr lang="en-US" b="1" dirty="0" smtClean="0">
                <a:latin typeface="Garamond" pitchFamily="18" charset="0"/>
              </a:rPr>
              <a:t>DEPARTMENT WISE BREAKDOWN OF BUDGET</a:t>
            </a:r>
            <a:endParaRPr lang="en-US" b="1" dirty="0">
              <a:latin typeface="Garamond"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2562990065"/>
              </p:ext>
            </p:extLst>
          </p:nvPr>
        </p:nvGraphicFramePr>
        <p:xfrm>
          <a:off x="152400" y="1295400"/>
          <a:ext cx="8820000" cy="4854015"/>
        </p:xfrm>
        <a:graphic>
          <a:graphicData uri="http://schemas.openxmlformats.org/drawingml/2006/table">
            <a:tbl>
              <a:tblPr>
                <a:tableStyleId>{00A15C55-8517-42AA-B614-E9B94910E393}</a:tableStyleId>
              </a:tblPr>
              <a:tblGrid>
                <a:gridCol w="629997"/>
                <a:gridCol w="3408603"/>
                <a:gridCol w="1447800"/>
                <a:gridCol w="1447800"/>
                <a:gridCol w="900361"/>
                <a:gridCol w="985439"/>
              </a:tblGrid>
              <a:tr h="612000">
                <a:tc>
                  <a:txBody>
                    <a:bodyPr/>
                    <a:lstStyle/>
                    <a:p>
                      <a:pPr algn="ctr" fontAlgn="b"/>
                      <a:r>
                        <a:rPr lang="en-US" sz="2000" b="1" i="0" u="none" strike="noStrike" dirty="0" smtClean="0">
                          <a:solidFill>
                            <a:srgbClr val="000000"/>
                          </a:solidFill>
                          <a:effectLst/>
                          <a:latin typeface="Garamond" pitchFamily="18" charset="0"/>
                        </a:rPr>
                        <a:t>Sr. No</a:t>
                      </a:r>
                      <a:endParaRPr lang="en-US" sz="2000" b="1"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2000" b="1" u="none" strike="noStrike" dirty="0" smtClean="0">
                          <a:effectLst/>
                          <a:latin typeface="Garamond" pitchFamily="18" charset="0"/>
                        </a:rPr>
                        <a:t>Department</a:t>
                      </a:r>
                      <a:endParaRPr lang="en-US" sz="2000" b="1"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2000" b="1" u="none" strike="noStrike" dirty="0" smtClean="0">
                          <a:effectLst/>
                          <a:latin typeface="Garamond" pitchFamily="18" charset="0"/>
                        </a:rPr>
                        <a:t>Revenue Expenditure</a:t>
                      </a:r>
                      <a:endParaRPr lang="en-US" sz="2000" b="1"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smtClean="0">
                          <a:effectLst/>
                          <a:latin typeface="Garamond" pitchFamily="18" charset="0"/>
                        </a:rPr>
                        <a:t>Capital Expenditure</a:t>
                      </a:r>
                      <a:endParaRPr lang="en-US" sz="2000" b="1"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smtClean="0">
                          <a:effectLst/>
                          <a:latin typeface="Garamond" pitchFamily="18" charset="0"/>
                        </a:rPr>
                        <a:t>Total</a:t>
                      </a:r>
                      <a:endParaRPr lang="en-US" sz="2000" b="1"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smtClean="0">
                          <a:effectLst/>
                          <a:latin typeface="Garamond" pitchFamily="18" charset="0"/>
                        </a:rPr>
                        <a:t>% Of Total Budget</a:t>
                      </a:r>
                      <a:endParaRPr lang="en-US" sz="2000" b="1"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612000">
                <a:tc>
                  <a:txBody>
                    <a:bodyPr/>
                    <a:lstStyle/>
                    <a:p>
                      <a:pPr algn="ctr" fontAlgn="b"/>
                      <a:r>
                        <a:rPr lang="en-US" sz="2000" b="1" i="0" u="none" strike="noStrike" dirty="0" smtClean="0">
                          <a:solidFill>
                            <a:srgbClr val="000000"/>
                          </a:solidFill>
                          <a:effectLst/>
                          <a:latin typeface="Garamond" pitchFamily="18" charset="0"/>
                        </a:rPr>
                        <a:t>1</a:t>
                      </a:r>
                      <a:endParaRPr lang="en-US" sz="2000" b="1"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lvl="1" algn="l" fontAlgn="b"/>
                      <a:r>
                        <a:rPr lang="en-US" sz="2400" u="none" strike="noStrike" dirty="0" smtClean="0">
                          <a:effectLst/>
                          <a:latin typeface="Garamond" pitchFamily="18" charset="0"/>
                        </a:rPr>
                        <a:t>Water</a:t>
                      </a:r>
                      <a:endParaRPr lang="en-US" sz="2400" b="1"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2000" u="none" strike="noStrike" dirty="0">
                          <a:effectLst/>
                          <a:latin typeface="Garamond" pitchFamily="18" charset="0"/>
                        </a:rPr>
                        <a:t>354</a:t>
                      </a:r>
                      <a:endParaRPr lang="en-US" sz="2000" b="0"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Garamond" pitchFamily="18" charset="0"/>
                        </a:rPr>
                        <a:t>369</a:t>
                      </a:r>
                      <a:endParaRPr lang="en-US" sz="2000" b="0"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latin typeface="Garamond" pitchFamily="18" charset="0"/>
                        </a:rPr>
                        <a:t>723</a:t>
                      </a:r>
                      <a:endParaRPr lang="en-US" sz="2000" b="0" i="0" u="none" strike="noStrike">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a:effectLst/>
                          <a:latin typeface="Garamond" pitchFamily="18" charset="0"/>
                        </a:rPr>
                        <a:t>16%</a:t>
                      </a:r>
                      <a:endParaRPr lang="en-US" sz="2000" b="1"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612000">
                <a:tc>
                  <a:txBody>
                    <a:bodyPr/>
                    <a:lstStyle/>
                    <a:p>
                      <a:pPr algn="ctr" fontAlgn="b"/>
                      <a:r>
                        <a:rPr lang="en-US" sz="2000" b="1" i="0" u="none" strike="noStrike" dirty="0" smtClean="0">
                          <a:solidFill>
                            <a:srgbClr val="000000"/>
                          </a:solidFill>
                          <a:effectLst/>
                          <a:latin typeface="Garamond" pitchFamily="18" charset="0"/>
                        </a:rPr>
                        <a:t>2</a:t>
                      </a:r>
                      <a:endParaRPr lang="en-US" sz="2000" b="1"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lvl="1" algn="l" fontAlgn="b"/>
                      <a:r>
                        <a:rPr lang="en-US" sz="2400" u="none" strike="noStrike" dirty="0" smtClean="0">
                          <a:effectLst/>
                          <a:latin typeface="Garamond" pitchFamily="18" charset="0"/>
                        </a:rPr>
                        <a:t>Road Improvement Department</a:t>
                      </a:r>
                      <a:endParaRPr lang="en-US" sz="2400" b="1"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2000" u="none" strike="noStrike" dirty="0">
                          <a:effectLst/>
                          <a:latin typeface="Garamond" pitchFamily="18" charset="0"/>
                        </a:rPr>
                        <a:t>85</a:t>
                      </a:r>
                      <a:endParaRPr lang="en-US" sz="2000" b="0"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Garamond" pitchFamily="18" charset="0"/>
                        </a:rPr>
                        <a:t>585</a:t>
                      </a:r>
                      <a:endParaRPr lang="en-US" sz="2000" b="0"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Garamond" pitchFamily="18" charset="0"/>
                        </a:rPr>
                        <a:t>670</a:t>
                      </a:r>
                      <a:endParaRPr lang="en-US" sz="2000" b="0"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a:effectLst/>
                          <a:latin typeface="Garamond" pitchFamily="18" charset="0"/>
                        </a:rPr>
                        <a:t>15%</a:t>
                      </a:r>
                      <a:endParaRPr lang="en-US" sz="2000" b="1"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612000">
                <a:tc>
                  <a:txBody>
                    <a:bodyPr/>
                    <a:lstStyle/>
                    <a:p>
                      <a:pPr algn="ctr" fontAlgn="b"/>
                      <a:r>
                        <a:rPr lang="en-US" sz="2000" b="1" i="0" u="none" strike="noStrike" dirty="0" smtClean="0">
                          <a:solidFill>
                            <a:srgbClr val="000000"/>
                          </a:solidFill>
                          <a:effectLst/>
                          <a:latin typeface="Garamond" pitchFamily="18" charset="0"/>
                        </a:rPr>
                        <a:t>3</a:t>
                      </a:r>
                      <a:endParaRPr lang="en-US" sz="2000" b="1"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lvl="1" algn="l" fontAlgn="b"/>
                      <a:r>
                        <a:rPr lang="en-US" sz="2400" u="none" strike="noStrike" dirty="0" smtClean="0">
                          <a:effectLst/>
                          <a:latin typeface="Garamond" pitchFamily="18" charset="0"/>
                        </a:rPr>
                        <a:t>Sanitation And Solid Waste Management</a:t>
                      </a:r>
                      <a:endParaRPr lang="en-US" sz="2400" b="1"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2000" u="none" strike="noStrike" dirty="0">
                          <a:effectLst/>
                          <a:latin typeface="Garamond" pitchFamily="18" charset="0"/>
                        </a:rPr>
                        <a:t>262</a:t>
                      </a:r>
                      <a:endParaRPr lang="en-US" sz="2000" b="0"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Garamond" pitchFamily="18" charset="0"/>
                        </a:rPr>
                        <a:t>117</a:t>
                      </a:r>
                      <a:endParaRPr lang="en-US" sz="2000" b="0"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Garamond" pitchFamily="18" charset="0"/>
                        </a:rPr>
                        <a:t>380</a:t>
                      </a:r>
                      <a:endParaRPr lang="en-US" sz="2000" b="0"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a:effectLst/>
                          <a:latin typeface="Garamond" pitchFamily="18" charset="0"/>
                        </a:rPr>
                        <a:t>8%</a:t>
                      </a:r>
                      <a:endParaRPr lang="en-US" sz="2000" b="1"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612000">
                <a:tc>
                  <a:txBody>
                    <a:bodyPr/>
                    <a:lstStyle/>
                    <a:p>
                      <a:pPr algn="ctr" fontAlgn="b"/>
                      <a:r>
                        <a:rPr lang="en-US" sz="2000" b="1" i="0" u="none" strike="noStrike" dirty="0" smtClean="0">
                          <a:solidFill>
                            <a:srgbClr val="000000"/>
                          </a:solidFill>
                          <a:effectLst/>
                          <a:latin typeface="Garamond" pitchFamily="18" charset="0"/>
                        </a:rPr>
                        <a:t>4</a:t>
                      </a:r>
                      <a:endParaRPr lang="en-US" sz="2000" b="1"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lvl="1" algn="l" fontAlgn="b"/>
                      <a:r>
                        <a:rPr lang="en-US" sz="2400" u="none" strike="noStrike" dirty="0" smtClean="0">
                          <a:effectLst/>
                          <a:latin typeface="Garamond" pitchFamily="18" charset="0"/>
                        </a:rPr>
                        <a:t>Education</a:t>
                      </a:r>
                      <a:endParaRPr lang="en-US" sz="2400" b="1"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2000" u="none" strike="noStrike" dirty="0">
                          <a:effectLst/>
                          <a:latin typeface="Garamond" pitchFamily="18" charset="0"/>
                        </a:rPr>
                        <a:t>340</a:t>
                      </a:r>
                      <a:endParaRPr lang="en-US" sz="2000" b="0"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Garamond" pitchFamily="18" charset="0"/>
                        </a:rPr>
                        <a:t>34</a:t>
                      </a:r>
                      <a:endParaRPr lang="en-US" sz="2000" b="0"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Garamond" pitchFamily="18" charset="0"/>
                        </a:rPr>
                        <a:t>374</a:t>
                      </a:r>
                      <a:endParaRPr lang="en-US" sz="2000" b="0"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a:effectLst/>
                          <a:latin typeface="Garamond" pitchFamily="18" charset="0"/>
                        </a:rPr>
                        <a:t>8%</a:t>
                      </a:r>
                      <a:endParaRPr lang="en-US" sz="2000" b="1"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612000">
                <a:tc>
                  <a:txBody>
                    <a:bodyPr/>
                    <a:lstStyle/>
                    <a:p>
                      <a:pPr algn="ctr" fontAlgn="b"/>
                      <a:r>
                        <a:rPr lang="en-US" sz="2000" b="1" i="0" u="none" strike="noStrike" dirty="0" smtClean="0">
                          <a:solidFill>
                            <a:srgbClr val="000000"/>
                          </a:solidFill>
                          <a:effectLst/>
                          <a:latin typeface="Garamond" pitchFamily="18" charset="0"/>
                        </a:rPr>
                        <a:t>5</a:t>
                      </a:r>
                      <a:endParaRPr lang="en-US" sz="2000" b="1"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lvl="1" algn="l" fontAlgn="b"/>
                      <a:r>
                        <a:rPr lang="en-US" sz="2400" u="none" strike="noStrike" dirty="0" smtClean="0">
                          <a:effectLst/>
                          <a:latin typeface="Garamond" pitchFamily="18" charset="0"/>
                        </a:rPr>
                        <a:t>Public Health</a:t>
                      </a:r>
                      <a:endParaRPr lang="en-US" sz="2400" b="1"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2000" u="none" strike="noStrike">
                          <a:effectLst/>
                          <a:latin typeface="Garamond" pitchFamily="18" charset="0"/>
                        </a:rPr>
                        <a:t>162</a:t>
                      </a:r>
                      <a:endParaRPr lang="en-US" sz="2000" b="0" i="0" u="none" strike="noStrike">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Garamond" pitchFamily="18" charset="0"/>
                        </a:rPr>
                        <a:t>36</a:t>
                      </a:r>
                      <a:endParaRPr lang="en-US" sz="2000" b="0"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Garamond" pitchFamily="18" charset="0"/>
                        </a:rPr>
                        <a:t>198</a:t>
                      </a:r>
                      <a:endParaRPr lang="en-US" sz="2000" b="0"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a:effectLst/>
                          <a:latin typeface="Garamond" pitchFamily="18" charset="0"/>
                        </a:rPr>
                        <a:t>4%</a:t>
                      </a:r>
                      <a:endParaRPr lang="en-US" sz="2000" b="1"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612000">
                <a:tc>
                  <a:txBody>
                    <a:bodyPr/>
                    <a:lstStyle/>
                    <a:p>
                      <a:pPr algn="ctr" fontAlgn="b"/>
                      <a:r>
                        <a:rPr lang="en-US" sz="2000" b="1" i="0" u="none" strike="noStrike" dirty="0" smtClean="0">
                          <a:solidFill>
                            <a:srgbClr val="000000"/>
                          </a:solidFill>
                          <a:effectLst/>
                          <a:latin typeface="Garamond" pitchFamily="18" charset="0"/>
                        </a:rPr>
                        <a:t>6</a:t>
                      </a:r>
                      <a:endParaRPr lang="en-US" sz="2000" b="1"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lvl="1" algn="l" fontAlgn="b"/>
                      <a:r>
                        <a:rPr lang="en-US" sz="2400" u="none" strike="noStrike" dirty="0" smtClean="0">
                          <a:effectLst/>
                          <a:latin typeface="Garamond" pitchFamily="18" charset="0"/>
                        </a:rPr>
                        <a:t>Slum Improvement</a:t>
                      </a:r>
                      <a:endParaRPr lang="en-US" sz="2400" b="1"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2000" u="none" strike="noStrike">
                          <a:effectLst/>
                          <a:latin typeface="Garamond" pitchFamily="18" charset="0"/>
                        </a:rPr>
                        <a:t>33</a:t>
                      </a:r>
                      <a:endParaRPr lang="en-US" sz="2000" b="0" i="0" u="none" strike="noStrike">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Garamond" pitchFamily="18" charset="0"/>
                        </a:rPr>
                        <a:t>58</a:t>
                      </a:r>
                      <a:endParaRPr lang="en-US" sz="2000" b="0"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Garamond" pitchFamily="18" charset="0"/>
                        </a:rPr>
                        <a:t>91</a:t>
                      </a:r>
                      <a:endParaRPr lang="en-US" sz="2000" b="0"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a:effectLst/>
                          <a:latin typeface="Garamond" pitchFamily="18" charset="0"/>
                        </a:rPr>
                        <a:t>2%</a:t>
                      </a:r>
                      <a:endParaRPr lang="en-US" sz="2000" b="1"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sp>
        <p:nvSpPr>
          <p:cNvPr id="5" name="Rectangle 4"/>
          <p:cNvSpPr/>
          <p:nvPr/>
        </p:nvSpPr>
        <p:spPr>
          <a:xfrm>
            <a:off x="7772400" y="6214646"/>
            <a:ext cx="920445" cy="338554"/>
          </a:xfrm>
          <a:prstGeom prst="rect">
            <a:avLst/>
          </a:prstGeom>
        </p:spPr>
        <p:txBody>
          <a:bodyPr wrap="none">
            <a:spAutoFit/>
          </a:bodyPr>
          <a:lstStyle/>
          <a:p>
            <a:r>
              <a:rPr lang="en-US" sz="1600" b="1" i="1" dirty="0">
                <a:latin typeface="Garamond" pitchFamily="18" charset="0"/>
              </a:rPr>
              <a:t>In </a:t>
            </a:r>
            <a:r>
              <a:rPr lang="en-US" sz="1600" b="1" i="1" dirty="0" err="1">
                <a:latin typeface="Garamond" pitchFamily="18" charset="0"/>
              </a:rPr>
              <a:t>Rs</a:t>
            </a:r>
            <a:r>
              <a:rPr lang="en-US" sz="1600" b="1" i="1" dirty="0">
                <a:latin typeface="Garamond" pitchFamily="18" charset="0"/>
              </a:rPr>
              <a:t> Cr</a:t>
            </a:r>
            <a:endParaRPr lang="en-US" sz="1600" dirty="0"/>
          </a:p>
        </p:txBody>
      </p:sp>
    </p:spTree>
    <p:extLst>
      <p:ext uri="{BB962C8B-B14F-4D97-AF65-F5344CB8AC3E}">
        <p14:creationId xmlns:p14="http://schemas.microsoft.com/office/powerpoint/2010/main" xmlns="" val="30436041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Garamond" pitchFamily="18" charset="0"/>
              </a:rPr>
              <a:t>Water department</a:t>
            </a:r>
            <a:endParaRPr lang="en-US" b="1" dirty="0">
              <a:latin typeface="Garamond" pitchFamily="18" charset="0"/>
            </a:endParaRPr>
          </a:p>
        </p:txBody>
      </p:sp>
      <p:graphicFrame>
        <p:nvGraphicFramePr>
          <p:cNvPr id="3" name="Chart 2"/>
          <p:cNvGraphicFramePr/>
          <p:nvPr>
            <p:extLst>
              <p:ext uri="{D42A27DB-BD31-4B8C-83A1-F6EECF244321}">
                <p14:modId xmlns:p14="http://schemas.microsoft.com/office/powerpoint/2010/main" xmlns="" val="2666140583"/>
              </p:ext>
            </p:extLst>
          </p:nvPr>
        </p:nvGraphicFramePr>
        <p:xfrm>
          <a:off x="304800" y="1143000"/>
          <a:ext cx="8382000" cy="525779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143000" y="1143000"/>
            <a:ext cx="5943600" cy="969496"/>
          </a:xfrm>
          <a:prstGeom prst="rect">
            <a:avLst/>
          </a:prstGeom>
          <a:noFill/>
        </p:spPr>
        <p:txBody>
          <a:bodyPr wrap="square" rtlCol="0">
            <a:spAutoFit/>
          </a:bodyPr>
          <a:lstStyle/>
          <a:p>
            <a:pPr marL="342900" indent="-342900">
              <a:buFont typeface="Wingdings" pitchFamily="2" charset="2"/>
              <a:buChar char="v"/>
            </a:pPr>
            <a:r>
              <a:rPr lang="en-US" dirty="0">
                <a:latin typeface="Garamond" pitchFamily="18" charset="0"/>
              </a:rPr>
              <a:t>I</a:t>
            </a:r>
            <a:r>
              <a:rPr lang="en-US" dirty="0" smtClean="0">
                <a:latin typeface="Garamond" pitchFamily="18" charset="0"/>
              </a:rPr>
              <a:t>n Budget 2015-16, a </a:t>
            </a:r>
            <a:r>
              <a:rPr lang="en-US" b="1" dirty="0" smtClean="0">
                <a:latin typeface="Garamond" pitchFamily="18" charset="0"/>
              </a:rPr>
              <a:t>hike of 50% </a:t>
            </a:r>
            <a:r>
              <a:rPr lang="en-US" dirty="0" smtClean="0">
                <a:latin typeface="Garamond" pitchFamily="18" charset="0"/>
              </a:rPr>
              <a:t>in water tax is proposed. Hence, the 66% rise in income.</a:t>
            </a:r>
          </a:p>
          <a:p>
            <a:pPr marL="342900" indent="-342900">
              <a:buFont typeface="Wingdings" pitchFamily="2" charset="2"/>
              <a:buChar char="v"/>
            </a:pPr>
            <a:r>
              <a:rPr lang="en-US" dirty="0" smtClean="0">
                <a:latin typeface="Garamond" pitchFamily="18" charset="0"/>
              </a:rPr>
              <a:t>Variance in Capital expenditures is huge.</a:t>
            </a:r>
            <a:endParaRPr lang="en-US" dirty="0">
              <a:latin typeface="Garamond" pitchFamily="18" charset="0"/>
            </a:endParaRPr>
          </a:p>
        </p:txBody>
      </p:sp>
    </p:spTree>
    <p:extLst>
      <p:ext uri="{BB962C8B-B14F-4D97-AF65-F5344CB8AC3E}">
        <p14:creationId xmlns:p14="http://schemas.microsoft.com/office/powerpoint/2010/main" xmlns="" val="24954977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Garamond" pitchFamily="18" charset="0"/>
              </a:rPr>
              <a:t>Water DEPARTMENT</a:t>
            </a:r>
            <a:endParaRPr lang="en-US" b="1" dirty="0">
              <a:latin typeface="Garamond" pitchFamily="18" charset="0"/>
            </a:endParaRPr>
          </a:p>
        </p:txBody>
      </p:sp>
      <p:sp>
        <p:nvSpPr>
          <p:cNvPr id="3" name="TextBox 2"/>
          <p:cNvSpPr txBox="1"/>
          <p:nvPr/>
        </p:nvSpPr>
        <p:spPr>
          <a:xfrm>
            <a:off x="397362" y="1219205"/>
            <a:ext cx="8518038" cy="3792231"/>
          </a:xfrm>
          <a:prstGeom prst="rect">
            <a:avLst/>
          </a:prstGeom>
          <a:noFill/>
        </p:spPr>
        <p:txBody>
          <a:bodyPr wrap="square" lIns="97957" tIns="48978" rIns="97957" bIns="48978" rtlCol="0">
            <a:spAutoFit/>
          </a:bodyPr>
          <a:lstStyle/>
          <a:p>
            <a:endParaRPr lang="en-US" sz="2000" dirty="0" smtClean="0">
              <a:latin typeface="Garamond" pitchFamily="18" charset="0"/>
            </a:endParaRPr>
          </a:p>
          <a:p>
            <a:r>
              <a:rPr lang="en-US" sz="2000" dirty="0">
                <a:latin typeface="Garamond" pitchFamily="18" charset="0"/>
              </a:rPr>
              <a:t>	</a:t>
            </a:r>
            <a:r>
              <a:rPr lang="en-US" sz="2000" dirty="0" smtClean="0">
                <a:latin typeface="Garamond" pitchFamily="18" charset="0"/>
              </a:rPr>
              <a:t>Water Supply by PMC = </a:t>
            </a:r>
            <a:r>
              <a:rPr lang="en-US" sz="2000" dirty="0" smtClean="0">
                <a:solidFill>
                  <a:srgbClr val="FF0000"/>
                </a:solidFill>
                <a:latin typeface="Garamond" pitchFamily="18" charset="0"/>
              </a:rPr>
              <a:t>1232</a:t>
            </a:r>
            <a:r>
              <a:rPr lang="en-US" sz="2000" dirty="0" smtClean="0">
                <a:latin typeface="Garamond" pitchFamily="18" charset="0"/>
              </a:rPr>
              <a:t> </a:t>
            </a:r>
            <a:r>
              <a:rPr lang="en-US" sz="2000" dirty="0">
                <a:latin typeface="Garamond" pitchFamily="18" charset="0"/>
              </a:rPr>
              <a:t>Million </a:t>
            </a:r>
            <a:r>
              <a:rPr lang="en-US" sz="2000" dirty="0" err="1">
                <a:latin typeface="Garamond" pitchFamily="18" charset="0"/>
              </a:rPr>
              <a:t>Litres</a:t>
            </a:r>
            <a:r>
              <a:rPr lang="en-US" sz="2000" dirty="0">
                <a:latin typeface="Garamond" pitchFamily="18" charset="0"/>
              </a:rPr>
              <a:t>/day </a:t>
            </a:r>
          </a:p>
          <a:p>
            <a:r>
              <a:rPr lang="en-US" sz="2000" dirty="0" smtClean="0">
                <a:latin typeface="Garamond" pitchFamily="18" charset="0"/>
              </a:rPr>
              <a:t>	Total expenditure by water department  (2015-16) = </a:t>
            </a:r>
            <a:r>
              <a:rPr lang="en-US" sz="2000" dirty="0" smtClean="0">
                <a:solidFill>
                  <a:srgbClr val="FF0000"/>
                </a:solidFill>
                <a:latin typeface="Garamond" pitchFamily="18" charset="0"/>
              </a:rPr>
              <a:t>500</a:t>
            </a:r>
            <a:r>
              <a:rPr lang="en-US" sz="2000" dirty="0" smtClean="0">
                <a:latin typeface="Garamond" pitchFamily="18" charset="0"/>
              </a:rPr>
              <a:t> </a:t>
            </a:r>
            <a:r>
              <a:rPr lang="en-US" sz="2000" dirty="0" err="1" smtClean="0">
                <a:latin typeface="Garamond" pitchFamily="18" charset="0"/>
              </a:rPr>
              <a:t>crores</a:t>
            </a:r>
            <a:r>
              <a:rPr lang="en-US" sz="2000" dirty="0" smtClean="0">
                <a:latin typeface="Garamond" pitchFamily="18" charset="0"/>
              </a:rPr>
              <a:t> per year</a:t>
            </a:r>
          </a:p>
          <a:p>
            <a:pPr lvl="2"/>
            <a:r>
              <a:rPr lang="en-US" sz="2000" dirty="0" smtClean="0">
                <a:latin typeface="Garamond" pitchFamily="18" charset="0"/>
              </a:rPr>
              <a:t>Population served = </a:t>
            </a:r>
            <a:r>
              <a:rPr lang="en-US" sz="2000" dirty="0" smtClean="0">
                <a:solidFill>
                  <a:srgbClr val="FF0000"/>
                </a:solidFill>
                <a:latin typeface="Garamond" pitchFamily="18" charset="0"/>
              </a:rPr>
              <a:t>2.7</a:t>
            </a:r>
            <a:r>
              <a:rPr lang="en-US" sz="2000" dirty="0" smtClean="0">
                <a:latin typeface="Garamond" pitchFamily="18" charset="0"/>
              </a:rPr>
              <a:t> million people (</a:t>
            </a:r>
            <a:r>
              <a:rPr lang="en-US" sz="2000" i="1" dirty="0" smtClean="0">
                <a:latin typeface="Garamond" pitchFamily="18" charset="0"/>
              </a:rPr>
              <a:t>2011 census population is 3.1million </a:t>
            </a:r>
            <a:r>
              <a:rPr lang="en-US" sz="2000" i="1" dirty="0" smtClean="0">
                <a:latin typeface="Garamond" pitchFamily="18" charset="0"/>
                <a:sym typeface="Wingdings" pitchFamily="2" charset="2"/>
              </a:rPr>
              <a:t> PMC water supply coverage is not 100%</a:t>
            </a:r>
            <a:r>
              <a:rPr lang="en-US" sz="2000" dirty="0" smtClean="0">
                <a:latin typeface="Garamond" pitchFamily="18" charset="0"/>
                <a:sym typeface="Wingdings" pitchFamily="2" charset="2"/>
              </a:rPr>
              <a:t>)</a:t>
            </a:r>
            <a:endParaRPr lang="en-US" sz="2000" dirty="0" smtClean="0">
              <a:latin typeface="Garamond" pitchFamily="18" charset="0"/>
            </a:endParaRPr>
          </a:p>
          <a:p>
            <a:pPr lvl="2"/>
            <a:r>
              <a:rPr lang="en-US" sz="2000" dirty="0" smtClean="0">
                <a:latin typeface="Garamond" pitchFamily="18" charset="0"/>
              </a:rPr>
              <a:t>Cost of supplying water per person per </a:t>
            </a:r>
            <a:r>
              <a:rPr lang="en-US" sz="2000" dirty="0" err="1" smtClean="0">
                <a:latin typeface="Garamond" pitchFamily="18" charset="0"/>
              </a:rPr>
              <a:t>litre</a:t>
            </a:r>
            <a:r>
              <a:rPr lang="en-US" sz="2000" dirty="0" smtClean="0">
                <a:latin typeface="Garamond" pitchFamily="18" charset="0"/>
              </a:rPr>
              <a:t> per year = </a:t>
            </a:r>
            <a:r>
              <a:rPr lang="en-US" sz="2400" dirty="0" smtClean="0">
                <a:latin typeface="Garamond" pitchFamily="18" charset="0"/>
              </a:rPr>
              <a:t>Rs. </a:t>
            </a:r>
            <a:r>
              <a:rPr lang="en-US" sz="3200" b="1" dirty="0" smtClean="0">
                <a:solidFill>
                  <a:srgbClr val="0070C0"/>
                </a:solidFill>
                <a:latin typeface="Garamond" pitchFamily="18" charset="0"/>
              </a:rPr>
              <a:t>5</a:t>
            </a:r>
            <a:endParaRPr lang="en-US" sz="2400" dirty="0" smtClean="0">
              <a:latin typeface="Garamond" pitchFamily="18" charset="0"/>
            </a:endParaRPr>
          </a:p>
          <a:p>
            <a:endParaRPr lang="en-US" sz="2000" dirty="0">
              <a:latin typeface="Garamond" pitchFamily="18" charset="0"/>
            </a:endParaRPr>
          </a:p>
          <a:p>
            <a:pPr lvl="2"/>
            <a:r>
              <a:rPr lang="en-US" sz="2000" dirty="0" smtClean="0">
                <a:latin typeface="Garamond" pitchFamily="18" charset="0"/>
              </a:rPr>
              <a:t>Total water tax collected = </a:t>
            </a:r>
            <a:r>
              <a:rPr lang="en-US" sz="2000" dirty="0" err="1" smtClean="0">
                <a:latin typeface="Garamond" pitchFamily="18" charset="0"/>
              </a:rPr>
              <a:t>Rs</a:t>
            </a:r>
            <a:r>
              <a:rPr lang="en-US" sz="2000" dirty="0" smtClean="0">
                <a:latin typeface="Garamond" pitchFamily="18" charset="0"/>
              </a:rPr>
              <a:t>. </a:t>
            </a:r>
            <a:r>
              <a:rPr lang="en-US" sz="2000" dirty="0" smtClean="0">
                <a:solidFill>
                  <a:srgbClr val="FF0000"/>
                </a:solidFill>
                <a:latin typeface="Garamond" pitchFamily="18" charset="0"/>
              </a:rPr>
              <a:t>400</a:t>
            </a:r>
            <a:r>
              <a:rPr lang="en-US" sz="2000" dirty="0" smtClean="0">
                <a:latin typeface="Garamond" pitchFamily="18" charset="0"/>
              </a:rPr>
              <a:t> </a:t>
            </a:r>
            <a:r>
              <a:rPr lang="en-US" sz="2000" dirty="0" err="1" smtClean="0">
                <a:latin typeface="Garamond" pitchFamily="18" charset="0"/>
              </a:rPr>
              <a:t>crores</a:t>
            </a:r>
            <a:endParaRPr lang="en-US" sz="2000" dirty="0" smtClean="0">
              <a:latin typeface="Garamond" pitchFamily="18" charset="0"/>
            </a:endParaRPr>
          </a:p>
          <a:p>
            <a:pPr lvl="2"/>
            <a:r>
              <a:rPr lang="en-US" sz="2000" dirty="0" smtClean="0">
                <a:latin typeface="Garamond" pitchFamily="18" charset="0"/>
              </a:rPr>
              <a:t>Tax collected per person per day per </a:t>
            </a:r>
            <a:r>
              <a:rPr lang="en-US" sz="2000" dirty="0" err="1" smtClean="0">
                <a:latin typeface="Garamond" pitchFamily="18" charset="0"/>
              </a:rPr>
              <a:t>litre</a:t>
            </a:r>
            <a:r>
              <a:rPr lang="en-US" sz="2000" dirty="0" smtClean="0">
                <a:latin typeface="Garamond" pitchFamily="18" charset="0"/>
              </a:rPr>
              <a:t> day = </a:t>
            </a:r>
            <a:r>
              <a:rPr lang="en-US" sz="2400" dirty="0">
                <a:latin typeface="Garamond" pitchFamily="18" charset="0"/>
              </a:rPr>
              <a:t>Rs. </a:t>
            </a:r>
            <a:r>
              <a:rPr lang="en-US" sz="3200" b="1" dirty="0" smtClean="0">
                <a:solidFill>
                  <a:srgbClr val="0070C0"/>
                </a:solidFill>
                <a:latin typeface="Garamond" pitchFamily="18" charset="0"/>
              </a:rPr>
              <a:t>4</a:t>
            </a:r>
            <a:endParaRPr lang="en-US" sz="2400" dirty="0" smtClean="0">
              <a:latin typeface="Garamond" pitchFamily="18" charset="0"/>
            </a:endParaRPr>
          </a:p>
          <a:p>
            <a:pPr lvl="2" algn="r"/>
            <a:endParaRPr lang="en-US" sz="1800" i="1" dirty="0" smtClean="0">
              <a:latin typeface="Garamond" pitchFamily="18" charset="0"/>
            </a:endParaRPr>
          </a:p>
          <a:p>
            <a:pPr lvl="2" algn="r"/>
            <a:r>
              <a:rPr lang="en-US" sz="1800" i="1" dirty="0" smtClean="0">
                <a:latin typeface="Garamond" pitchFamily="18" charset="0"/>
              </a:rPr>
              <a:t>*Assuming entire population served is paying the tax</a:t>
            </a:r>
            <a:endParaRPr lang="en-US" sz="2100" i="1" dirty="0">
              <a:latin typeface="Garamond"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4683" y="2057400"/>
            <a:ext cx="1062809" cy="718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1475" y="3629025"/>
            <a:ext cx="100012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13531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Garamond" pitchFamily="18" charset="0"/>
              </a:rPr>
              <a:t>ROAD IMPROVEMENT</a:t>
            </a:r>
            <a:endParaRPr lang="en-US" b="1" dirty="0">
              <a:latin typeface="Garamond" pitchFamily="18" charset="0"/>
            </a:endParaRPr>
          </a:p>
        </p:txBody>
      </p:sp>
      <p:graphicFrame>
        <p:nvGraphicFramePr>
          <p:cNvPr id="3" name="Chart 2"/>
          <p:cNvGraphicFramePr>
            <a:graphicFrameLocks/>
          </p:cNvGraphicFramePr>
          <p:nvPr>
            <p:extLst>
              <p:ext uri="{D42A27DB-BD31-4B8C-83A1-F6EECF244321}">
                <p14:modId xmlns:p14="http://schemas.microsoft.com/office/powerpoint/2010/main" xmlns="" val="1526358293"/>
              </p:ext>
            </p:extLst>
          </p:nvPr>
        </p:nvGraphicFramePr>
        <p:xfrm>
          <a:off x="381000" y="838200"/>
          <a:ext cx="8458200" cy="414575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57200" y="5486400"/>
            <a:ext cx="8077200" cy="384721"/>
          </a:xfrm>
          <a:prstGeom prst="rect">
            <a:avLst/>
          </a:prstGeom>
          <a:noFill/>
        </p:spPr>
        <p:txBody>
          <a:bodyPr wrap="square" rtlCol="0">
            <a:spAutoFit/>
          </a:bodyPr>
          <a:lstStyle/>
          <a:p>
            <a:pPr marL="342900" indent="-342900" algn="ctr">
              <a:buFont typeface="Wingdings" pitchFamily="2" charset="2"/>
              <a:buChar char="v"/>
            </a:pPr>
            <a:r>
              <a:rPr lang="en-US" dirty="0" smtClean="0">
                <a:solidFill>
                  <a:prstClr val="black"/>
                </a:solidFill>
                <a:latin typeface="Garamond" pitchFamily="18" charset="0"/>
              </a:rPr>
              <a:t>Income and revenue expenditure show a flat trend</a:t>
            </a:r>
            <a:endParaRPr lang="en-US" dirty="0">
              <a:solidFill>
                <a:prstClr val="black"/>
              </a:solidFill>
              <a:latin typeface="Garamond" pitchFamily="18" charset="0"/>
            </a:endParaRPr>
          </a:p>
        </p:txBody>
      </p:sp>
    </p:spTree>
    <p:extLst>
      <p:ext uri="{BB962C8B-B14F-4D97-AF65-F5344CB8AC3E}">
        <p14:creationId xmlns:p14="http://schemas.microsoft.com/office/powerpoint/2010/main" xmlns="" val="2970037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548640"/>
          </a:xfrm>
        </p:spPr>
        <p:txBody>
          <a:bodyPr/>
          <a:lstStyle/>
          <a:p>
            <a:pPr algn="ctr"/>
            <a:r>
              <a:rPr lang="en-US" sz="2400" b="1" dirty="0" smtClean="0">
                <a:latin typeface="Garamond" pitchFamily="18" charset="0"/>
              </a:rPr>
              <a:t>SANITATION and solid waste management</a:t>
            </a:r>
            <a:endParaRPr lang="en-US" sz="2400" b="1" dirty="0">
              <a:latin typeface="Garamond" pitchFamily="18" charset="0"/>
            </a:endParaRPr>
          </a:p>
        </p:txBody>
      </p:sp>
      <p:sp>
        <p:nvSpPr>
          <p:cNvPr id="5" name="TextBox 4"/>
          <p:cNvSpPr txBox="1"/>
          <p:nvPr/>
        </p:nvSpPr>
        <p:spPr>
          <a:xfrm>
            <a:off x="381000" y="5020270"/>
            <a:ext cx="8382000" cy="923330"/>
          </a:xfrm>
          <a:prstGeom prst="rect">
            <a:avLst/>
          </a:prstGeom>
          <a:noFill/>
        </p:spPr>
        <p:txBody>
          <a:bodyPr wrap="square" rtlCol="0">
            <a:spAutoFit/>
          </a:bodyPr>
          <a:lstStyle/>
          <a:p>
            <a:pPr marL="342900" indent="-342900">
              <a:buFont typeface="Wingdings" pitchFamily="2" charset="2"/>
              <a:buChar char="v"/>
            </a:pPr>
            <a:r>
              <a:rPr lang="en-US" sz="1800" b="1" dirty="0" smtClean="0">
                <a:latin typeface="Garamond" pitchFamily="18" charset="0"/>
              </a:rPr>
              <a:t>Tax collected from citizens is the major source income</a:t>
            </a:r>
          </a:p>
          <a:p>
            <a:pPr marL="342900" indent="-342900">
              <a:buFont typeface="Wingdings" pitchFamily="2" charset="2"/>
              <a:buChar char="v"/>
            </a:pPr>
            <a:r>
              <a:rPr lang="en-US" sz="1800" b="1" dirty="0">
                <a:latin typeface="Garamond" pitchFamily="18" charset="0"/>
              </a:rPr>
              <a:t>Major expenditure is towards </a:t>
            </a:r>
            <a:r>
              <a:rPr lang="en-US" sz="1800" b="1" dirty="0" smtClean="0">
                <a:solidFill>
                  <a:srgbClr val="002060"/>
                </a:solidFill>
                <a:latin typeface="Garamond" pitchFamily="18" charset="0"/>
              </a:rPr>
              <a:t>salaries</a:t>
            </a:r>
          </a:p>
          <a:p>
            <a:pPr marL="342900" indent="-342900">
              <a:buFont typeface="Wingdings" pitchFamily="2" charset="2"/>
              <a:buChar char="v"/>
            </a:pPr>
            <a:r>
              <a:rPr lang="en-US" sz="1800" b="1" dirty="0" smtClean="0">
                <a:solidFill>
                  <a:srgbClr val="002060"/>
                </a:solidFill>
                <a:latin typeface="Garamond" pitchFamily="18" charset="0"/>
              </a:rPr>
              <a:t>Big gap between income and expenditure</a:t>
            </a:r>
            <a:endParaRPr lang="en-US" sz="1800" b="1" dirty="0">
              <a:latin typeface="Garamond" pitchFamily="18" charset="0"/>
            </a:endParaRPr>
          </a:p>
        </p:txBody>
      </p:sp>
      <p:graphicFrame>
        <p:nvGraphicFramePr>
          <p:cNvPr id="7" name="Chart 6"/>
          <p:cNvGraphicFramePr>
            <a:graphicFrameLocks/>
          </p:cNvGraphicFramePr>
          <p:nvPr>
            <p:extLst>
              <p:ext uri="{D42A27DB-BD31-4B8C-83A1-F6EECF244321}">
                <p14:modId xmlns:p14="http://schemas.microsoft.com/office/powerpoint/2010/main" xmlns="" val="2712897194"/>
              </p:ext>
            </p:extLst>
          </p:nvPr>
        </p:nvGraphicFramePr>
        <p:xfrm>
          <a:off x="126242" y="685800"/>
          <a:ext cx="8255758" cy="3962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8418184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548640"/>
          </a:xfrm>
        </p:spPr>
        <p:txBody>
          <a:bodyPr/>
          <a:lstStyle/>
          <a:p>
            <a:pPr algn="ctr"/>
            <a:r>
              <a:rPr lang="en-US" sz="2400" b="1" dirty="0" smtClean="0">
                <a:latin typeface="Garamond" pitchFamily="18" charset="0"/>
              </a:rPr>
              <a:t>SANITATION and solid waste management</a:t>
            </a:r>
            <a:endParaRPr lang="en-US" sz="2400" b="1" dirty="0">
              <a:latin typeface="Garamond" pitchFamily="18" charset="0"/>
            </a:endParaRPr>
          </a:p>
        </p:txBody>
      </p:sp>
      <p:sp>
        <p:nvSpPr>
          <p:cNvPr id="5" name="TextBox 4"/>
          <p:cNvSpPr txBox="1"/>
          <p:nvPr/>
        </p:nvSpPr>
        <p:spPr>
          <a:xfrm>
            <a:off x="685800" y="5449669"/>
            <a:ext cx="8458200" cy="646331"/>
          </a:xfrm>
          <a:prstGeom prst="rect">
            <a:avLst/>
          </a:prstGeom>
          <a:noFill/>
        </p:spPr>
        <p:txBody>
          <a:bodyPr wrap="square" rtlCol="0">
            <a:spAutoFit/>
          </a:bodyPr>
          <a:lstStyle/>
          <a:p>
            <a:pPr marL="342900" indent="-342900">
              <a:buFont typeface="Wingdings" pitchFamily="2" charset="2"/>
              <a:buChar char="v"/>
            </a:pPr>
            <a:r>
              <a:rPr lang="en-US" sz="1800" b="1" dirty="0" smtClean="0">
                <a:solidFill>
                  <a:prstClr val="black"/>
                </a:solidFill>
                <a:latin typeface="Garamond" pitchFamily="18" charset="0"/>
              </a:rPr>
              <a:t>Big projected increase in 2015-2016 due to decentralized waste processing, new landfill sites, more equipment, etc.</a:t>
            </a:r>
            <a:endParaRPr lang="en-US" sz="1800" b="1" dirty="0">
              <a:solidFill>
                <a:prstClr val="black"/>
              </a:solidFill>
              <a:latin typeface="Garamond" pitchFamily="18" charset="0"/>
            </a:endParaRPr>
          </a:p>
        </p:txBody>
      </p:sp>
      <p:graphicFrame>
        <p:nvGraphicFramePr>
          <p:cNvPr id="8" name="Chart 7"/>
          <p:cNvGraphicFramePr>
            <a:graphicFrameLocks/>
          </p:cNvGraphicFramePr>
          <p:nvPr>
            <p:extLst>
              <p:ext uri="{D42A27DB-BD31-4B8C-83A1-F6EECF244321}">
                <p14:modId xmlns:p14="http://schemas.microsoft.com/office/powerpoint/2010/main" xmlns="" val="1536988875"/>
              </p:ext>
            </p:extLst>
          </p:nvPr>
        </p:nvGraphicFramePr>
        <p:xfrm>
          <a:off x="166048" y="1066800"/>
          <a:ext cx="7834952"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4043162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228600" y="228600"/>
            <a:ext cx="8610600" cy="548640"/>
          </a:xfrm>
          <a:prstGeom prst="rect">
            <a:avLst/>
          </a:prstGeom>
        </p:spPr>
        <p:txBody>
          <a:bodyPr vert="horz" lIns="97957" tIns="48978" rIns="97957" bIns="48978" rtlCol="0" anchor="ctr">
            <a:noAutofit/>
          </a:bodyPr>
          <a:lstStyle>
            <a:lvl1pPr algn="l" defTabSz="979574" rtl="0" eaLnBrk="1" latinLnBrk="0" hangingPunct="1">
              <a:spcBef>
                <a:spcPct val="0"/>
              </a:spcBef>
              <a:buNone/>
              <a:defRPr sz="2900" kern="1200" cap="all" baseline="0">
                <a:solidFill>
                  <a:schemeClr val="tx1"/>
                </a:solidFill>
                <a:latin typeface="+mj-lt"/>
                <a:ea typeface="+mj-ea"/>
                <a:cs typeface="+mj-cs"/>
              </a:defRPr>
            </a:lvl1pPr>
          </a:lstStyle>
          <a:p>
            <a:pPr algn="ctr"/>
            <a:r>
              <a:rPr lang="en-US" sz="2400" b="1" smtClean="0">
                <a:latin typeface="Garamond" pitchFamily="18" charset="0"/>
              </a:rPr>
              <a:t>SANITATION and solid waste management</a:t>
            </a:r>
            <a:endParaRPr lang="en-US" sz="2400" b="1" dirty="0">
              <a:latin typeface="Garamond" pitchFamily="18" charset="0"/>
            </a:endParaRPr>
          </a:p>
        </p:txBody>
      </p:sp>
      <p:sp>
        <p:nvSpPr>
          <p:cNvPr id="4" name="TextBox 3"/>
          <p:cNvSpPr txBox="1"/>
          <p:nvPr/>
        </p:nvSpPr>
        <p:spPr>
          <a:xfrm>
            <a:off x="457200" y="1111508"/>
            <a:ext cx="8458199" cy="5447645"/>
          </a:xfrm>
          <a:prstGeom prst="rect">
            <a:avLst/>
          </a:prstGeom>
          <a:solidFill>
            <a:schemeClr val="accent2">
              <a:lumMod val="40000"/>
              <a:lumOff val="60000"/>
            </a:schemeClr>
          </a:solidFill>
        </p:spPr>
        <p:txBody>
          <a:bodyPr wrap="square" rtlCol="0">
            <a:spAutoFit/>
          </a:bodyPr>
          <a:lstStyle/>
          <a:p>
            <a:pPr algn="ctr"/>
            <a:endParaRPr lang="en-US" sz="2000" b="1" dirty="0" smtClean="0">
              <a:effectLst>
                <a:outerShdw blurRad="38100" dist="38100" dir="2700000" algn="tl">
                  <a:srgbClr val="000000">
                    <a:alpha val="43137"/>
                  </a:srgbClr>
                </a:outerShdw>
              </a:effectLst>
              <a:latin typeface="Garamond" pitchFamily="18" charset="0"/>
            </a:endParaRPr>
          </a:p>
          <a:p>
            <a:pPr algn="ctr"/>
            <a:r>
              <a:rPr lang="en-US" sz="2000" b="1" dirty="0" smtClean="0">
                <a:effectLst>
                  <a:outerShdw blurRad="38100" dist="38100" dir="2700000" algn="tl">
                    <a:srgbClr val="000000">
                      <a:alpha val="43137"/>
                    </a:srgbClr>
                  </a:outerShdw>
                </a:effectLst>
                <a:latin typeface="Garamond" pitchFamily="18" charset="0"/>
              </a:rPr>
              <a:t>Budget 2015-16</a:t>
            </a:r>
          </a:p>
          <a:p>
            <a:pPr algn="ctr"/>
            <a:endParaRPr lang="en-US" sz="2000" dirty="0" smtClean="0">
              <a:latin typeface="Garamond" pitchFamily="18" charset="0"/>
            </a:endParaRPr>
          </a:p>
          <a:p>
            <a:pPr algn="ctr"/>
            <a:r>
              <a:rPr lang="en-US" sz="2400" dirty="0" smtClean="0">
                <a:latin typeface="Garamond" pitchFamily="18" charset="0"/>
              </a:rPr>
              <a:t>Quantity of garbage collected = </a:t>
            </a:r>
            <a:r>
              <a:rPr lang="en-US" sz="2800" b="1" dirty="0" smtClean="0">
                <a:solidFill>
                  <a:srgbClr val="0070C0"/>
                </a:solidFill>
                <a:latin typeface="Garamond" pitchFamily="18" charset="0"/>
              </a:rPr>
              <a:t>1500 – 1600 tones</a:t>
            </a:r>
            <a:endParaRPr lang="en-US" sz="2400" b="1" dirty="0" smtClean="0">
              <a:solidFill>
                <a:srgbClr val="0070C0"/>
              </a:solidFill>
              <a:latin typeface="Garamond" pitchFamily="18" charset="0"/>
            </a:endParaRPr>
          </a:p>
          <a:p>
            <a:pPr algn="ctr"/>
            <a:endParaRPr lang="en-US" sz="2400" dirty="0">
              <a:latin typeface="Garamond" pitchFamily="18" charset="0"/>
            </a:endParaRPr>
          </a:p>
          <a:p>
            <a:pPr algn="ctr"/>
            <a:r>
              <a:rPr lang="en-US" sz="2400" dirty="0" smtClean="0">
                <a:latin typeface="Garamond" pitchFamily="18" charset="0"/>
              </a:rPr>
              <a:t>Revenue expenditure = 260 Cr</a:t>
            </a:r>
          </a:p>
          <a:p>
            <a:pPr algn="ctr"/>
            <a:r>
              <a:rPr lang="en-US" sz="2400" dirty="0" smtClean="0">
                <a:latin typeface="Garamond" pitchFamily="18" charset="0"/>
              </a:rPr>
              <a:t>Capital Expenditure = 120 Cr</a:t>
            </a:r>
          </a:p>
          <a:p>
            <a:pPr algn="ctr"/>
            <a:r>
              <a:rPr lang="en-US" sz="2400" dirty="0" smtClean="0">
                <a:latin typeface="Garamond" pitchFamily="18" charset="0"/>
              </a:rPr>
              <a:t>Total expenditure = </a:t>
            </a:r>
            <a:r>
              <a:rPr lang="en-US" sz="2800" b="1" dirty="0" smtClean="0">
                <a:solidFill>
                  <a:srgbClr val="0070C0"/>
                </a:solidFill>
                <a:latin typeface="Garamond" pitchFamily="18" charset="0"/>
              </a:rPr>
              <a:t>380 Cr</a:t>
            </a:r>
          </a:p>
          <a:p>
            <a:pPr algn="ctr"/>
            <a:endParaRPr lang="en-US" sz="2800" b="1" dirty="0">
              <a:solidFill>
                <a:srgbClr val="0070C0"/>
              </a:solidFill>
              <a:latin typeface="Garamond" pitchFamily="18" charset="0"/>
            </a:endParaRPr>
          </a:p>
          <a:p>
            <a:pPr algn="ctr"/>
            <a:r>
              <a:rPr lang="en-US" sz="2400" dirty="0">
                <a:latin typeface="Garamond" pitchFamily="18" charset="0"/>
              </a:rPr>
              <a:t>Cost </a:t>
            </a:r>
            <a:r>
              <a:rPr lang="en-US" sz="2400" dirty="0" smtClean="0">
                <a:latin typeface="Garamond" pitchFamily="18" charset="0"/>
              </a:rPr>
              <a:t>of sanitation </a:t>
            </a:r>
            <a:r>
              <a:rPr lang="en-US" sz="2400" dirty="0">
                <a:latin typeface="Garamond" pitchFamily="18" charset="0"/>
              </a:rPr>
              <a:t>and solid waste management = </a:t>
            </a:r>
            <a:r>
              <a:rPr lang="en-US" sz="2800" b="1" dirty="0" smtClean="0">
                <a:solidFill>
                  <a:srgbClr val="0070C0"/>
                </a:solidFill>
                <a:latin typeface="Garamond" pitchFamily="18" charset="0"/>
              </a:rPr>
              <a:t>Rs. 1 Cr/day</a:t>
            </a:r>
          </a:p>
          <a:p>
            <a:pPr algn="ctr"/>
            <a:r>
              <a:rPr lang="en-US" sz="2400" dirty="0">
                <a:latin typeface="Garamond" pitchFamily="18" charset="0"/>
              </a:rPr>
              <a:t>Revenue generation through sewerage </a:t>
            </a:r>
            <a:r>
              <a:rPr lang="en-US" sz="2400" dirty="0" smtClean="0">
                <a:latin typeface="Garamond" pitchFamily="18" charset="0"/>
              </a:rPr>
              <a:t>tax </a:t>
            </a:r>
            <a:r>
              <a:rPr lang="en-US" sz="2400" dirty="0">
                <a:latin typeface="Garamond" pitchFamily="18" charset="0"/>
              </a:rPr>
              <a:t>=</a:t>
            </a:r>
            <a:r>
              <a:rPr lang="en-US" sz="2800" b="1" dirty="0" smtClean="0">
                <a:solidFill>
                  <a:srgbClr val="0070C0"/>
                </a:solidFill>
                <a:latin typeface="Garamond" pitchFamily="18" charset="0"/>
              </a:rPr>
              <a:t> Rs. 8 </a:t>
            </a:r>
            <a:r>
              <a:rPr lang="en-US" sz="2800" b="1" dirty="0" err="1" smtClean="0">
                <a:solidFill>
                  <a:srgbClr val="0070C0"/>
                </a:solidFill>
                <a:latin typeface="Garamond" pitchFamily="18" charset="0"/>
              </a:rPr>
              <a:t>Lacs</a:t>
            </a:r>
            <a:r>
              <a:rPr lang="en-US" sz="2800" b="1" dirty="0" smtClean="0">
                <a:solidFill>
                  <a:srgbClr val="0070C0"/>
                </a:solidFill>
                <a:latin typeface="Garamond" pitchFamily="18" charset="0"/>
              </a:rPr>
              <a:t>/day</a:t>
            </a:r>
          </a:p>
          <a:p>
            <a:pPr algn="ctr"/>
            <a:r>
              <a:rPr lang="en-US" sz="2400" dirty="0" smtClean="0">
                <a:latin typeface="Garamond" pitchFamily="18" charset="0"/>
              </a:rPr>
              <a:t>Revenue as % of Cost = </a:t>
            </a:r>
            <a:r>
              <a:rPr lang="en-US" sz="2800" b="1" dirty="0">
                <a:solidFill>
                  <a:srgbClr val="0070C0"/>
                </a:solidFill>
                <a:latin typeface="Garamond" pitchFamily="18" charset="0"/>
              </a:rPr>
              <a:t>8% </a:t>
            </a:r>
          </a:p>
          <a:p>
            <a:pPr algn="ctr"/>
            <a:endParaRPr lang="en-US" sz="2400" dirty="0">
              <a:latin typeface="Garamond" pitchFamily="18" charset="0"/>
            </a:endParaRPr>
          </a:p>
          <a:p>
            <a:pPr algn="ctr"/>
            <a:endParaRPr lang="en-US" sz="2400" dirty="0">
              <a:latin typeface="Garamond" pitchFamily="18" charset="0"/>
            </a:endParaRPr>
          </a:p>
        </p:txBody>
      </p:sp>
    </p:spTree>
    <p:extLst>
      <p:ext uri="{BB962C8B-B14F-4D97-AF65-F5344CB8AC3E}">
        <p14:creationId xmlns:p14="http://schemas.microsoft.com/office/powerpoint/2010/main" xmlns="" val="23785788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Garamond" pitchFamily="18" charset="0"/>
              </a:rPr>
              <a:t>EDUCATION DEPARTMENT</a:t>
            </a:r>
            <a:endParaRPr lang="en-US" b="1" dirty="0">
              <a:latin typeface="Garamond"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533631999"/>
              </p:ext>
            </p:extLst>
          </p:nvPr>
        </p:nvGraphicFramePr>
        <p:xfrm>
          <a:off x="289776" y="1430995"/>
          <a:ext cx="8229599" cy="1080000"/>
        </p:xfrm>
        <a:graphic>
          <a:graphicData uri="http://schemas.openxmlformats.org/drawingml/2006/table">
            <a:tbl>
              <a:tblPr>
                <a:tableStyleId>{21E4AEA4-8DFA-4A89-87EB-49C32662AFE0}</a:tableStyleId>
              </a:tblPr>
              <a:tblGrid>
                <a:gridCol w="1447800"/>
                <a:gridCol w="1219200"/>
                <a:gridCol w="1066800"/>
                <a:gridCol w="1143000"/>
                <a:gridCol w="1219200"/>
                <a:gridCol w="1143000"/>
                <a:gridCol w="990599"/>
              </a:tblGrid>
              <a:tr h="540000">
                <a:tc>
                  <a:txBody>
                    <a:bodyPr/>
                    <a:lstStyle/>
                    <a:p>
                      <a:pPr algn="ctr" fontAlgn="b"/>
                      <a:r>
                        <a:rPr lang="en-US" sz="1500" b="1" u="none" strike="noStrike" dirty="0" smtClean="0">
                          <a:effectLst/>
                          <a:latin typeface="Garamond" pitchFamily="18" charset="0"/>
                        </a:rPr>
                        <a:t>REVENUE INCOME (Rs.cr)</a:t>
                      </a:r>
                      <a:endParaRPr lang="en-US" sz="1500" b="1" i="0" u="none" strike="noStrike" dirty="0">
                        <a:solidFill>
                          <a:srgbClr val="000000"/>
                        </a:solidFill>
                        <a:effectLst/>
                        <a:latin typeface="Garamond" pitchFamily="18" charset="0"/>
                      </a:endParaRPr>
                    </a:p>
                  </a:txBody>
                  <a:tcPr marL="9525" marR="9525" marT="9525" marB="0"/>
                </a:tc>
                <a:tc>
                  <a:txBody>
                    <a:bodyPr/>
                    <a:lstStyle/>
                    <a:p>
                      <a:pPr algn="ctr" fontAlgn="b"/>
                      <a:r>
                        <a:rPr lang="en-US" sz="1500" u="none" strike="noStrike" dirty="0" smtClean="0">
                          <a:effectLst/>
                          <a:latin typeface="Garamond" pitchFamily="18" charset="0"/>
                        </a:rPr>
                        <a:t>2010-11</a:t>
                      </a:r>
                    </a:p>
                    <a:p>
                      <a:pPr algn="ctr" fontAlgn="b"/>
                      <a:r>
                        <a:rPr lang="en-US" sz="1500" u="none" strike="noStrike" dirty="0" smtClean="0">
                          <a:effectLst/>
                          <a:latin typeface="Garamond" pitchFamily="18" charset="0"/>
                        </a:rPr>
                        <a:t>Actuals</a:t>
                      </a:r>
                      <a:endParaRPr lang="en-US" sz="1500" b="1" i="0" u="none" strike="noStrike" dirty="0">
                        <a:solidFill>
                          <a:srgbClr val="000000"/>
                        </a:solidFill>
                        <a:effectLst/>
                        <a:latin typeface="Garamond" pitchFamily="18" charset="0"/>
                      </a:endParaRPr>
                    </a:p>
                  </a:txBody>
                  <a:tcPr marL="9525" marR="9525" marT="9525" marB="0"/>
                </a:tc>
                <a:tc>
                  <a:txBody>
                    <a:bodyPr/>
                    <a:lstStyle/>
                    <a:p>
                      <a:pPr algn="ctr" fontAlgn="b"/>
                      <a:r>
                        <a:rPr lang="en-US" sz="1500" u="none" strike="noStrike" dirty="0" smtClean="0">
                          <a:effectLst/>
                          <a:latin typeface="Garamond" pitchFamily="18" charset="0"/>
                        </a:rPr>
                        <a:t>2011-12</a:t>
                      </a:r>
                    </a:p>
                    <a:p>
                      <a:pPr marL="0" marR="0" indent="0" algn="ctr" defTabSz="914400" rtl="0" eaLnBrk="1" fontAlgn="b" latinLnBrk="0" hangingPunct="1">
                        <a:lnSpc>
                          <a:spcPct val="100000"/>
                        </a:lnSpc>
                        <a:spcBef>
                          <a:spcPts val="0"/>
                        </a:spcBef>
                        <a:spcAft>
                          <a:spcPts val="0"/>
                        </a:spcAft>
                        <a:buClrTx/>
                        <a:buSzTx/>
                        <a:buFontTx/>
                        <a:buNone/>
                        <a:tabLst/>
                        <a:defRPr/>
                      </a:pPr>
                      <a:r>
                        <a:rPr lang="en-US" sz="1500" u="none" strike="noStrike" dirty="0" smtClean="0">
                          <a:effectLst/>
                          <a:latin typeface="Garamond" pitchFamily="18" charset="0"/>
                        </a:rPr>
                        <a:t>Actuals</a:t>
                      </a:r>
                      <a:endParaRPr lang="en-US" sz="1500" b="1" i="0" u="none" strike="noStrike" dirty="0" smtClean="0">
                        <a:solidFill>
                          <a:srgbClr val="000000"/>
                        </a:solidFill>
                        <a:effectLst/>
                        <a:latin typeface="Garamond" pitchFamily="18" charset="0"/>
                      </a:endParaRPr>
                    </a:p>
                  </a:txBody>
                  <a:tcPr marL="9525" marR="9525" marT="9525" marB="0"/>
                </a:tc>
                <a:tc>
                  <a:txBody>
                    <a:bodyPr/>
                    <a:lstStyle/>
                    <a:p>
                      <a:pPr algn="ctr" fontAlgn="b"/>
                      <a:r>
                        <a:rPr lang="en-US" sz="1500" u="none" strike="noStrike" dirty="0" smtClean="0">
                          <a:effectLst/>
                          <a:latin typeface="Garamond" pitchFamily="18" charset="0"/>
                        </a:rPr>
                        <a:t>2012-13</a:t>
                      </a:r>
                    </a:p>
                    <a:p>
                      <a:pPr marL="0" marR="0" indent="0" algn="ctr" defTabSz="914400" rtl="0" eaLnBrk="1" fontAlgn="b" latinLnBrk="0" hangingPunct="1">
                        <a:lnSpc>
                          <a:spcPct val="100000"/>
                        </a:lnSpc>
                        <a:spcBef>
                          <a:spcPts val="0"/>
                        </a:spcBef>
                        <a:spcAft>
                          <a:spcPts val="0"/>
                        </a:spcAft>
                        <a:buClrTx/>
                        <a:buSzTx/>
                        <a:buFontTx/>
                        <a:buNone/>
                        <a:tabLst/>
                        <a:defRPr/>
                      </a:pPr>
                      <a:r>
                        <a:rPr lang="en-US" sz="1500" u="none" strike="noStrike" dirty="0" smtClean="0">
                          <a:effectLst/>
                          <a:latin typeface="Garamond" pitchFamily="18" charset="0"/>
                        </a:rPr>
                        <a:t>Actuals</a:t>
                      </a:r>
                      <a:endParaRPr lang="en-US" sz="1500" b="1" i="0" u="none" strike="noStrike" dirty="0" smtClean="0">
                        <a:solidFill>
                          <a:srgbClr val="000000"/>
                        </a:solidFill>
                        <a:effectLst/>
                        <a:latin typeface="Garamond" pitchFamily="18" charset="0"/>
                      </a:endParaRPr>
                    </a:p>
                  </a:txBody>
                  <a:tcPr marL="9525" marR="9525" marT="9525" marB="0"/>
                </a:tc>
                <a:tc>
                  <a:txBody>
                    <a:bodyPr/>
                    <a:lstStyle/>
                    <a:p>
                      <a:pPr algn="ctr" fontAlgn="b"/>
                      <a:r>
                        <a:rPr lang="en-US" sz="1500" u="none" strike="noStrike" dirty="0" smtClean="0">
                          <a:effectLst/>
                          <a:latin typeface="Garamond" pitchFamily="18" charset="0"/>
                        </a:rPr>
                        <a:t>2013-14</a:t>
                      </a:r>
                    </a:p>
                    <a:p>
                      <a:pPr marL="0" marR="0" indent="0" algn="ctr" defTabSz="914400" rtl="0" eaLnBrk="1" fontAlgn="b" latinLnBrk="0" hangingPunct="1">
                        <a:lnSpc>
                          <a:spcPct val="100000"/>
                        </a:lnSpc>
                        <a:spcBef>
                          <a:spcPts val="0"/>
                        </a:spcBef>
                        <a:spcAft>
                          <a:spcPts val="0"/>
                        </a:spcAft>
                        <a:buClrTx/>
                        <a:buSzTx/>
                        <a:buFontTx/>
                        <a:buNone/>
                        <a:tabLst/>
                        <a:defRPr/>
                      </a:pPr>
                      <a:r>
                        <a:rPr lang="en-US" sz="1500" u="none" strike="noStrike" dirty="0" smtClean="0">
                          <a:effectLst/>
                          <a:latin typeface="Garamond" pitchFamily="18" charset="0"/>
                        </a:rPr>
                        <a:t>Actuals</a:t>
                      </a:r>
                      <a:endParaRPr lang="en-US" sz="1500" b="1" i="0" u="none" strike="noStrike" dirty="0" smtClean="0">
                        <a:solidFill>
                          <a:srgbClr val="000000"/>
                        </a:solidFill>
                        <a:effectLst/>
                        <a:latin typeface="Garamond" pitchFamily="18" charset="0"/>
                      </a:endParaRPr>
                    </a:p>
                  </a:txBody>
                  <a:tcPr marL="9525" marR="9525" marT="9525" marB="0"/>
                </a:tc>
                <a:tc>
                  <a:txBody>
                    <a:bodyPr/>
                    <a:lstStyle/>
                    <a:p>
                      <a:pPr algn="ctr" fontAlgn="b"/>
                      <a:r>
                        <a:rPr lang="en-US" sz="1500" u="none" strike="noStrike" dirty="0" smtClean="0">
                          <a:effectLst/>
                          <a:latin typeface="Garamond" pitchFamily="18" charset="0"/>
                        </a:rPr>
                        <a:t>2014-15</a:t>
                      </a:r>
                    </a:p>
                    <a:p>
                      <a:pPr algn="ctr" fontAlgn="b"/>
                      <a:r>
                        <a:rPr lang="en-US" sz="1500" u="none" strike="noStrike" dirty="0" smtClean="0">
                          <a:effectLst/>
                          <a:latin typeface="Garamond" pitchFamily="18" charset="0"/>
                        </a:rPr>
                        <a:t>BE</a:t>
                      </a:r>
                      <a:endParaRPr lang="en-US" sz="1500" b="1" i="0" u="none" strike="noStrike" dirty="0">
                        <a:solidFill>
                          <a:srgbClr val="000000"/>
                        </a:solidFill>
                        <a:effectLst/>
                        <a:latin typeface="Garamond" pitchFamily="18" charset="0"/>
                      </a:endParaRPr>
                    </a:p>
                  </a:txBody>
                  <a:tcPr marL="9525" marR="9525" marT="9525" marB="0"/>
                </a:tc>
                <a:tc>
                  <a:txBody>
                    <a:bodyPr/>
                    <a:lstStyle/>
                    <a:p>
                      <a:pPr algn="ctr" fontAlgn="b"/>
                      <a:r>
                        <a:rPr lang="en-US" sz="1500" u="none" strike="noStrike" dirty="0" smtClean="0">
                          <a:effectLst/>
                          <a:latin typeface="Garamond" pitchFamily="18" charset="0"/>
                        </a:rPr>
                        <a:t>2015-16</a:t>
                      </a:r>
                    </a:p>
                    <a:p>
                      <a:pPr algn="ctr" fontAlgn="b"/>
                      <a:r>
                        <a:rPr lang="en-US" sz="1500" u="none" strike="noStrike" dirty="0" smtClean="0">
                          <a:effectLst/>
                          <a:latin typeface="Garamond" pitchFamily="18" charset="0"/>
                        </a:rPr>
                        <a:t>BE</a:t>
                      </a:r>
                      <a:endParaRPr lang="en-US" sz="1500" b="1" i="0" u="none" strike="noStrike" dirty="0">
                        <a:solidFill>
                          <a:srgbClr val="000000"/>
                        </a:solidFill>
                        <a:effectLst/>
                        <a:latin typeface="Garamond" pitchFamily="18" charset="0"/>
                      </a:endParaRPr>
                    </a:p>
                  </a:txBody>
                  <a:tcPr marL="9525" marR="9525" marT="9525" marB="0"/>
                </a:tc>
              </a:tr>
              <a:tr h="540000">
                <a:tc>
                  <a:txBody>
                    <a:bodyPr/>
                    <a:lstStyle/>
                    <a:p>
                      <a:pPr algn="r" fontAlgn="b"/>
                      <a:r>
                        <a:rPr lang="en-US" sz="1500" u="none" strike="noStrike" dirty="0" smtClean="0">
                          <a:effectLst/>
                          <a:latin typeface="Garamond" pitchFamily="18" charset="0"/>
                        </a:rPr>
                        <a:t>Government Grants</a:t>
                      </a:r>
                      <a:endParaRPr lang="en-US" sz="1500" b="0" i="0" u="none" strike="noStrike" dirty="0">
                        <a:solidFill>
                          <a:srgbClr val="000000"/>
                        </a:solidFill>
                        <a:effectLst/>
                        <a:latin typeface="Garamond" pitchFamily="18" charset="0"/>
                      </a:endParaRPr>
                    </a:p>
                  </a:txBody>
                  <a:tcPr marL="9525" marR="9525" marT="9525" marB="0"/>
                </a:tc>
                <a:tc>
                  <a:txBody>
                    <a:bodyPr/>
                    <a:lstStyle/>
                    <a:p>
                      <a:pPr algn="ctr" fontAlgn="b"/>
                      <a:r>
                        <a:rPr lang="en-US" sz="1500" b="0" i="0" u="none" strike="noStrike" dirty="0" smtClean="0">
                          <a:solidFill>
                            <a:schemeClr val="dk1"/>
                          </a:solidFill>
                          <a:effectLst/>
                          <a:latin typeface="Garamond" pitchFamily="18" charset="0"/>
                        </a:rPr>
                        <a:t>50</a:t>
                      </a:r>
                      <a:endParaRPr lang="en-US" sz="1500" b="0" i="0" u="none" strike="noStrike" dirty="0">
                        <a:solidFill>
                          <a:srgbClr val="000000"/>
                        </a:solidFill>
                        <a:effectLst/>
                        <a:latin typeface="Garamond" pitchFamily="18" charset="0"/>
                      </a:endParaRPr>
                    </a:p>
                  </a:txBody>
                  <a:tcPr marL="9525" marR="9525" marT="9525" marB="0"/>
                </a:tc>
                <a:tc>
                  <a:txBody>
                    <a:bodyPr/>
                    <a:lstStyle/>
                    <a:p>
                      <a:pPr algn="ctr" fontAlgn="b"/>
                      <a:r>
                        <a:rPr lang="en-US" sz="1500" u="none" strike="noStrike" dirty="0" smtClean="0">
                          <a:effectLst/>
                          <a:latin typeface="Garamond" pitchFamily="18" charset="0"/>
                        </a:rPr>
                        <a:t>60</a:t>
                      </a:r>
                      <a:endParaRPr lang="en-US" sz="1500" b="0" i="0" u="none" strike="noStrike" dirty="0">
                        <a:solidFill>
                          <a:srgbClr val="000000"/>
                        </a:solidFill>
                        <a:effectLst/>
                        <a:latin typeface="Garamond" pitchFamily="18" charset="0"/>
                      </a:endParaRPr>
                    </a:p>
                  </a:txBody>
                  <a:tcPr marL="9525" marR="9525" marT="9525" marB="0"/>
                </a:tc>
                <a:tc>
                  <a:txBody>
                    <a:bodyPr/>
                    <a:lstStyle/>
                    <a:p>
                      <a:pPr algn="ctr" fontAlgn="b"/>
                      <a:r>
                        <a:rPr lang="en-US" sz="1500" u="none" strike="noStrike" dirty="0" smtClean="0">
                          <a:effectLst/>
                          <a:latin typeface="Garamond" pitchFamily="18" charset="0"/>
                        </a:rPr>
                        <a:t>60</a:t>
                      </a:r>
                      <a:endParaRPr lang="en-US" sz="1500" b="0" i="0" u="none" strike="noStrike" dirty="0">
                        <a:solidFill>
                          <a:srgbClr val="000000"/>
                        </a:solidFill>
                        <a:effectLst/>
                        <a:latin typeface="Garamond" pitchFamily="18" charset="0"/>
                      </a:endParaRPr>
                    </a:p>
                  </a:txBody>
                  <a:tcPr marL="9525" marR="9525" marT="9525" marB="0"/>
                </a:tc>
                <a:tc>
                  <a:txBody>
                    <a:bodyPr/>
                    <a:lstStyle/>
                    <a:p>
                      <a:pPr algn="ctr" fontAlgn="b"/>
                      <a:r>
                        <a:rPr lang="en-US" sz="1500" u="none" strike="noStrike" dirty="0" smtClean="0">
                          <a:effectLst/>
                          <a:latin typeface="Garamond" pitchFamily="18" charset="0"/>
                        </a:rPr>
                        <a:t>70</a:t>
                      </a:r>
                      <a:endParaRPr lang="en-US" sz="1500" b="0" i="0" u="none" strike="noStrike" dirty="0">
                        <a:solidFill>
                          <a:srgbClr val="000000"/>
                        </a:solidFill>
                        <a:effectLst/>
                        <a:latin typeface="Garamond" pitchFamily="18" charset="0"/>
                      </a:endParaRPr>
                    </a:p>
                  </a:txBody>
                  <a:tcPr marL="9525" marR="9525" marT="9525" marB="0"/>
                </a:tc>
                <a:tc>
                  <a:txBody>
                    <a:bodyPr/>
                    <a:lstStyle/>
                    <a:p>
                      <a:pPr algn="ctr" fontAlgn="b"/>
                      <a:r>
                        <a:rPr lang="en-US" sz="1500" u="none" strike="noStrike" dirty="0" smtClean="0">
                          <a:effectLst/>
                          <a:latin typeface="Garamond" pitchFamily="18" charset="0"/>
                        </a:rPr>
                        <a:t>70</a:t>
                      </a:r>
                      <a:endParaRPr lang="en-US" sz="1500" b="0" i="0" u="none" strike="noStrike" dirty="0">
                        <a:solidFill>
                          <a:srgbClr val="000000"/>
                        </a:solidFill>
                        <a:effectLst/>
                        <a:latin typeface="Garamond" pitchFamily="18" charset="0"/>
                      </a:endParaRPr>
                    </a:p>
                  </a:txBody>
                  <a:tcPr marL="9525" marR="9525" marT="9525" marB="0"/>
                </a:tc>
                <a:tc>
                  <a:txBody>
                    <a:bodyPr/>
                    <a:lstStyle/>
                    <a:p>
                      <a:pPr algn="ctr" fontAlgn="b"/>
                      <a:r>
                        <a:rPr lang="en-US" sz="1500" u="none" strike="noStrike" dirty="0" smtClean="0">
                          <a:effectLst/>
                          <a:latin typeface="Garamond" pitchFamily="18" charset="0"/>
                        </a:rPr>
                        <a:t>72</a:t>
                      </a:r>
                      <a:endParaRPr lang="en-US" sz="1500" b="0" i="0" u="none" strike="noStrike" dirty="0">
                        <a:solidFill>
                          <a:srgbClr val="000000"/>
                        </a:solidFill>
                        <a:effectLst/>
                        <a:latin typeface="Garamond" pitchFamily="18" charset="0"/>
                      </a:endParaRPr>
                    </a:p>
                  </a:txBody>
                  <a:tcPr marL="9525" marR="9525" marT="9525" marB="0"/>
                </a:tc>
              </a:tr>
            </a:tbl>
          </a:graphicData>
        </a:graphic>
      </p:graphicFrame>
      <p:sp>
        <p:nvSpPr>
          <p:cNvPr id="4" name="TextBox 3"/>
          <p:cNvSpPr txBox="1"/>
          <p:nvPr/>
        </p:nvSpPr>
        <p:spPr>
          <a:xfrm>
            <a:off x="3038053" y="974993"/>
            <a:ext cx="2915494" cy="391300"/>
          </a:xfrm>
          <a:prstGeom prst="rect">
            <a:avLst/>
          </a:prstGeom>
          <a:noFill/>
        </p:spPr>
        <p:txBody>
          <a:bodyPr wrap="none" lIns="97957" tIns="48978" rIns="97957" bIns="48978" rtlCol="0">
            <a:spAutoFit/>
          </a:bodyPr>
          <a:lstStyle/>
          <a:p>
            <a:r>
              <a:rPr lang="en-US" b="1" dirty="0" smtClean="0">
                <a:effectLst>
                  <a:outerShdw blurRad="38100" dist="38100" dir="2700000" algn="tl">
                    <a:srgbClr val="000000">
                      <a:alpha val="43137"/>
                    </a:srgbClr>
                  </a:outerShdw>
                </a:effectLst>
                <a:latin typeface="Garamond" pitchFamily="18" charset="0"/>
              </a:rPr>
              <a:t>PRIMARY EDUCATION</a:t>
            </a:r>
            <a:endParaRPr lang="en-US" b="1" dirty="0">
              <a:effectLst>
                <a:outerShdw blurRad="38100" dist="38100" dir="2700000" algn="tl">
                  <a:srgbClr val="000000">
                    <a:alpha val="43137"/>
                  </a:srgbClr>
                </a:outerShdw>
              </a:effectLst>
              <a:latin typeface="Garamond" pitchFamily="18" charset="0"/>
            </a:endParaRPr>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62000" y="356642"/>
            <a:ext cx="1009651" cy="10096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304800" y="2590800"/>
            <a:ext cx="8229600" cy="375912"/>
          </a:xfrm>
          <a:prstGeom prst="rect">
            <a:avLst/>
          </a:prstGeom>
          <a:noFill/>
        </p:spPr>
        <p:txBody>
          <a:bodyPr wrap="square" lIns="97957" tIns="48978" rIns="97957" bIns="48978" rtlCol="0">
            <a:spAutoFit/>
          </a:bodyPr>
          <a:lstStyle/>
          <a:p>
            <a:pPr marL="285750" indent="-285750">
              <a:buFont typeface="Wingdings" pitchFamily="2" charset="2"/>
              <a:buChar char="v"/>
            </a:pPr>
            <a:r>
              <a:rPr lang="en-US" sz="1800" b="1" dirty="0" smtClean="0">
                <a:solidFill>
                  <a:srgbClr val="002060"/>
                </a:solidFill>
                <a:latin typeface="Garamond" pitchFamily="18" charset="0"/>
              </a:rPr>
              <a:t>Income</a:t>
            </a:r>
            <a:r>
              <a:rPr lang="en-US" sz="1800" dirty="0" smtClean="0">
                <a:solidFill>
                  <a:srgbClr val="002060"/>
                </a:solidFill>
                <a:latin typeface="Garamond" pitchFamily="18" charset="0"/>
              </a:rPr>
              <a:t> for Primary Education department is through </a:t>
            </a:r>
            <a:r>
              <a:rPr lang="en-US" sz="1800" b="1" dirty="0" smtClean="0">
                <a:solidFill>
                  <a:srgbClr val="002060"/>
                </a:solidFill>
                <a:latin typeface="Garamond" pitchFamily="18" charset="0"/>
              </a:rPr>
              <a:t>government grants</a:t>
            </a:r>
            <a:endParaRPr lang="en-US" sz="1800" b="1" dirty="0">
              <a:solidFill>
                <a:srgbClr val="002060"/>
              </a:solidFill>
              <a:latin typeface="Garamond" pitchFamily="18" charset="0"/>
            </a:endParaRPr>
          </a:p>
        </p:txBody>
      </p:sp>
      <p:sp>
        <p:nvSpPr>
          <p:cNvPr id="11" name="Rectangle 10"/>
          <p:cNvSpPr/>
          <p:nvPr/>
        </p:nvSpPr>
        <p:spPr>
          <a:xfrm>
            <a:off x="304800" y="3048000"/>
            <a:ext cx="8458200" cy="2031325"/>
          </a:xfrm>
          <a:prstGeom prst="rect">
            <a:avLst/>
          </a:prstGeom>
        </p:spPr>
        <p:txBody>
          <a:bodyPr wrap="square">
            <a:spAutoFit/>
          </a:bodyPr>
          <a:lstStyle/>
          <a:p>
            <a:pPr marL="285750" indent="-285750">
              <a:buFont typeface="Wingdings" pitchFamily="2" charset="2"/>
              <a:buChar char="v"/>
            </a:pPr>
            <a:r>
              <a:rPr lang="en-US" sz="1800" dirty="0" smtClean="0">
                <a:latin typeface="Garamond" pitchFamily="18" charset="0"/>
              </a:rPr>
              <a:t>Major </a:t>
            </a:r>
            <a:r>
              <a:rPr lang="en-US" sz="1800" b="1" dirty="0">
                <a:latin typeface="Garamond" pitchFamily="18" charset="0"/>
              </a:rPr>
              <a:t>Revenue Expenditures </a:t>
            </a:r>
            <a:r>
              <a:rPr lang="en-US" sz="1800" b="1" dirty="0" smtClean="0">
                <a:latin typeface="Garamond" pitchFamily="18" charset="0"/>
              </a:rPr>
              <a:t>(2015-16) </a:t>
            </a:r>
            <a:r>
              <a:rPr lang="en-US" sz="1800" dirty="0" smtClean="0">
                <a:latin typeface="Garamond" pitchFamily="18" charset="0"/>
              </a:rPr>
              <a:t>are in </a:t>
            </a:r>
            <a:r>
              <a:rPr lang="en-US" sz="1800" dirty="0">
                <a:latin typeface="Garamond" pitchFamily="18" charset="0"/>
              </a:rPr>
              <a:t>the form </a:t>
            </a:r>
            <a:r>
              <a:rPr lang="en-US" sz="1800" dirty="0" smtClean="0">
                <a:latin typeface="Garamond" pitchFamily="18" charset="0"/>
              </a:rPr>
              <a:t>of:</a:t>
            </a:r>
          </a:p>
          <a:p>
            <a:pPr marL="285750" indent="-285750">
              <a:buFont typeface="Wingdings" pitchFamily="2" charset="2"/>
              <a:buChar char="v"/>
            </a:pPr>
            <a:endParaRPr lang="en-US" sz="1800" dirty="0" smtClean="0">
              <a:latin typeface="Garamond" pitchFamily="18" charset="0"/>
            </a:endParaRPr>
          </a:p>
          <a:p>
            <a:pPr marL="285750" indent="-285750">
              <a:buFont typeface="Wingdings" pitchFamily="2" charset="2"/>
              <a:buChar char="v"/>
            </a:pPr>
            <a:endParaRPr lang="en-US" sz="1800" dirty="0" smtClean="0">
              <a:latin typeface="Garamond" pitchFamily="18" charset="0"/>
            </a:endParaRPr>
          </a:p>
          <a:p>
            <a:pPr marL="285750" indent="-285750">
              <a:buFont typeface="Wingdings" pitchFamily="2" charset="2"/>
              <a:buChar char="v"/>
            </a:pPr>
            <a:endParaRPr lang="en-US" sz="1800" dirty="0">
              <a:latin typeface="Garamond" pitchFamily="18" charset="0"/>
            </a:endParaRPr>
          </a:p>
          <a:p>
            <a:pPr marL="285750" indent="-285750">
              <a:buFont typeface="Wingdings" pitchFamily="2" charset="2"/>
              <a:buChar char="v"/>
            </a:pPr>
            <a:endParaRPr lang="en-US" sz="1800" b="1" dirty="0" smtClean="0">
              <a:latin typeface="Garamond" pitchFamily="18" charset="0"/>
            </a:endParaRPr>
          </a:p>
          <a:p>
            <a:pPr marL="285750" indent="-285750">
              <a:buFont typeface="Wingdings" pitchFamily="2" charset="2"/>
              <a:buChar char="v"/>
            </a:pPr>
            <a:r>
              <a:rPr lang="en-US" sz="1800" b="1" dirty="0" smtClean="0">
                <a:latin typeface="Garamond" pitchFamily="18" charset="0"/>
              </a:rPr>
              <a:t>Capital Expenditures (2015-16)</a:t>
            </a:r>
            <a:r>
              <a:rPr lang="en-US" sz="1800" dirty="0" smtClean="0">
                <a:latin typeface="Garamond" pitchFamily="18" charset="0"/>
              </a:rPr>
              <a:t> </a:t>
            </a:r>
            <a:r>
              <a:rPr lang="en-US" sz="1800" dirty="0">
                <a:latin typeface="Garamond" pitchFamily="18" charset="0"/>
              </a:rPr>
              <a:t>are in the form of various </a:t>
            </a:r>
            <a:r>
              <a:rPr lang="en-US" sz="1800" b="1" dirty="0">
                <a:solidFill>
                  <a:srgbClr val="0070C0"/>
                </a:solidFill>
                <a:latin typeface="Garamond" pitchFamily="18" charset="0"/>
              </a:rPr>
              <a:t>development works </a:t>
            </a:r>
            <a:r>
              <a:rPr lang="en-US" sz="1800" b="1" dirty="0" smtClean="0">
                <a:solidFill>
                  <a:srgbClr val="0070C0"/>
                </a:solidFill>
                <a:latin typeface="Garamond" pitchFamily="18" charset="0"/>
              </a:rPr>
              <a:t>(68%)</a:t>
            </a:r>
            <a:r>
              <a:rPr lang="en-US" sz="1800" dirty="0" smtClean="0">
                <a:latin typeface="Garamond" pitchFamily="18" charset="0"/>
              </a:rPr>
              <a:t> in </a:t>
            </a:r>
            <a:r>
              <a:rPr lang="en-US" sz="1800" dirty="0">
                <a:latin typeface="Garamond" pitchFamily="18" charset="0"/>
              </a:rPr>
              <a:t>the schools followed by </a:t>
            </a:r>
            <a:r>
              <a:rPr lang="en-US" sz="1800" b="1" dirty="0">
                <a:solidFill>
                  <a:srgbClr val="0070C0"/>
                </a:solidFill>
                <a:latin typeface="Garamond" pitchFamily="18" charset="0"/>
              </a:rPr>
              <a:t>provisions for incomplete </a:t>
            </a:r>
            <a:r>
              <a:rPr lang="en-US" sz="1800" b="1" dirty="0" smtClean="0">
                <a:solidFill>
                  <a:srgbClr val="0070C0"/>
                </a:solidFill>
                <a:latin typeface="Garamond" pitchFamily="18" charset="0"/>
              </a:rPr>
              <a:t>work (25%)</a:t>
            </a:r>
            <a:endParaRPr lang="en-US" sz="1800" b="1" dirty="0">
              <a:solidFill>
                <a:srgbClr val="0070C0"/>
              </a:solidFill>
              <a:latin typeface="Garamond"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xmlns="" val="2968434365"/>
              </p:ext>
            </p:extLst>
          </p:nvPr>
        </p:nvGraphicFramePr>
        <p:xfrm>
          <a:off x="334370" y="3505200"/>
          <a:ext cx="8001000" cy="670560"/>
        </p:xfrm>
        <a:graphic>
          <a:graphicData uri="http://schemas.openxmlformats.org/drawingml/2006/table">
            <a:tbl>
              <a:tblPr firstRow="1" bandRow="1">
                <a:tableStyleId>{72833802-FEF1-4C79-8D5D-14CF1EAF98D9}</a:tableStyleId>
              </a:tblPr>
              <a:tblGrid>
                <a:gridCol w="2921000"/>
                <a:gridCol w="2540000"/>
                <a:gridCol w="2540000"/>
              </a:tblGrid>
              <a:tr h="324000">
                <a:tc>
                  <a:txBody>
                    <a:bodyPr/>
                    <a:lstStyle/>
                    <a:p>
                      <a:pPr algn="ctr"/>
                      <a:r>
                        <a:rPr lang="en-US" sz="1600" dirty="0" smtClean="0">
                          <a:latin typeface="Garamond" pitchFamily="18" charset="0"/>
                        </a:rPr>
                        <a:t>Salaries</a:t>
                      </a:r>
                      <a:endParaRPr lang="en-US" sz="1600" dirty="0">
                        <a:latin typeface="Garamond" pitchFamily="18" charset="0"/>
                      </a:endParaRPr>
                    </a:p>
                  </a:txBody>
                  <a:tcPr/>
                </a:tc>
                <a:tc>
                  <a:txBody>
                    <a:bodyPr/>
                    <a:lstStyle/>
                    <a:p>
                      <a:pPr algn="ctr"/>
                      <a:r>
                        <a:rPr lang="en-US" sz="1600" dirty="0" smtClean="0">
                          <a:latin typeface="Garamond" pitchFamily="18" charset="0"/>
                        </a:rPr>
                        <a:t>Dearness Allowance</a:t>
                      </a:r>
                      <a:endParaRPr lang="en-US" sz="1600" dirty="0">
                        <a:latin typeface="Garamond" pitchFamily="18" charset="0"/>
                      </a:endParaRPr>
                    </a:p>
                  </a:txBody>
                  <a:tcPr/>
                </a:tc>
                <a:tc>
                  <a:txBody>
                    <a:bodyPr/>
                    <a:lstStyle/>
                    <a:p>
                      <a:pPr algn="ctr"/>
                      <a:r>
                        <a:rPr lang="en-US" sz="1600" dirty="0" smtClean="0">
                          <a:latin typeface="Garamond" pitchFamily="18" charset="0"/>
                        </a:rPr>
                        <a:t>Pension</a:t>
                      </a:r>
                      <a:endParaRPr lang="en-US" sz="1600" dirty="0">
                        <a:latin typeface="Garamond" pitchFamily="18" charset="0"/>
                      </a:endParaRPr>
                    </a:p>
                  </a:txBody>
                  <a:tcPr/>
                </a:tc>
              </a:tr>
              <a:tr h="324000">
                <a:tc>
                  <a:txBody>
                    <a:bodyPr/>
                    <a:lstStyle/>
                    <a:p>
                      <a:pPr algn="ctr"/>
                      <a:r>
                        <a:rPr lang="en-US" sz="1600" dirty="0" smtClean="0">
                          <a:latin typeface="Garamond" pitchFamily="18" charset="0"/>
                        </a:rPr>
                        <a:t>32%</a:t>
                      </a:r>
                      <a:endParaRPr lang="en-US" sz="1600" dirty="0">
                        <a:latin typeface="Garamond" pitchFamily="18" charset="0"/>
                      </a:endParaRPr>
                    </a:p>
                  </a:txBody>
                  <a:tcPr/>
                </a:tc>
                <a:tc>
                  <a:txBody>
                    <a:bodyPr/>
                    <a:lstStyle/>
                    <a:p>
                      <a:pPr algn="ctr"/>
                      <a:r>
                        <a:rPr lang="en-US" sz="1600" dirty="0" smtClean="0">
                          <a:latin typeface="Garamond" pitchFamily="18" charset="0"/>
                        </a:rPr>
                        <a:t>25%</a:t>
                      </a:r>
                      <a:endParaRPr lang="en-US" sz="1600" dirty="0">
                        <a:latin typeface="Garamond" pitchFamily="18" charset="0"/>
                      </a:endParaRPr>
                    </a:p>
                  </a:txBody>
                  <a:tcPr/>
                </a:tc>
                <a:tc>
                  <a:txBody>
                    <a:bodyPr/>
                    <a:lstStyle/>
                    <a:p>
                      <a:pPr algn="ctr"/>
                      <a:r>
                        <a:rPr lang="en-US" sz="1600" dirty="0" smtClean="0">
                          <a:latin typeface="Garamond" pitchFamily="18" charset="0"/>
                        </a:rPr>
                        <a:t>21%</a:t>
                      </a:r>
                      <a:endParaRPr lang="en-US" sz="1600" dirty="0">
                        <a:latin typeface="Garamond" pitchFamily="18" charset="0"/>
                      </a:endParaRPr>
                    </a:p>
                  </a:txBody>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xmlns="" val="2289679877"/>
              </p:ext>
            </p:extLst>
          </p:nvPr>
        </p:nvGraphicFramePr>
        <p:xfrm>
          <a:off x="152400" y="5334000"/>
          <a:ext cx="4778643" cy="949960"/>
        </p:xfrm>
        <a:graphic>
          <a:graphicData uri="http://schemas.openxmlformats.org/drawingml/2006/table">
            <a:tbl>
              <a:tblPr firstRow="1" bandRow="1">
                <a:tableStyleId>{5C22544A-7EE6-4342-B048-85BDC9FD1C3A}</a:tableStyleId>
              </a:tblPr>
              <a:tblGrid>
                <a:gridCol w="1592881"/>
                <a:gridCol w="1592881"/>
                <a:gridCol w="1592881"/>
              </a:tblGrid>
              <a:tr h="370840">
                <a:tc>
                  <a:txBody>
                    <a:bodyPr/>
                    <a:lstStyle/>
                    <a:p>
                      <a:pPr algn="ctr"/>
                      <a:r>
                        <a:rPr lang="en-US" sz="1600" b="1" dirty="0" smtClean="0">
                          <a:latin typeface="Garamond" pitchFamily="18" charset="0"/>
                        </a:rPr>
                        <a:t>Number of schools </a:t>
                      </a:r>
                      <a:endParaRPr lang="en-US" sz="1600" b="1" dirty="0">
                        <a:latin typeface="Garamond" pitchFamily="18" charset="0"/>
                      </a:endParaRPr>
                    </a:p>
                  </a:txBody>
                  <a:tcPr/>
                </a:tc>
                <a:tc>
                  <a:txBody>
                    <a:bodyPr/>
                    <a:lstStyle/>
                    <a:p>
                      <a:pPr algn="ctr"/>
                      <a:r>
                        <a:rPr lang="en-US" sz="1600" b="1" dirty="0" smtClean="0">
                          <a:latin typeface="Garamond" pitchFamily="18" charset="0"/>
                        </a:rPr>
                        <a:t>Number of students</a:t>
                      </a:r>
                      <a:endParaRPr lang="en-US" sz="1600" b="1" dirty="0">
                        <a:latin typeface="Garamond" pitchFamily="18" charset="0"/>
                      </a:endParaRPr>
                    </a:p>
                  </a:txBody>
                  <a:tcPr/>
                </a:tc>
                <a:tc>
                  <a:txBody>
                    <a:bodyPr/>
                    <a:lstStyle/>
                    <a:p>
                      <a:pPr algn="ctr"/>
                      <a:r>
                        <a:rPr lang="en-US" sz="1600" b="1" dirty="0" smtClean="0">
                          <a:latin typeface="Garamond" pitchFamily="18" charset="0"/>
                        </a:rPr>
                        <a:t>Students per school</a:t>
                      </a:r>
                      <a:endParaRPr lang="en-US" sz="1600" b="1" dirty="0">
                        <a:latin typeface="Garamond" pitchFamily="18" charset="0"/>
                      </a:endParaRPr>
                    </a:p>
                  </a:txBody>
                  <a:tcPr/>
                </a:tc>
              </a:tr>
              <a:tr h="370840">
                <a:tc>
                  <a:txBody>
                    <a:bodyPr/>
                    <a:lstStyle/>
                    <a:p>
                      <a:pPr algn="ctr"/>
                      <a:r>
                        <a:rPr lang="en-US" sz="1600" dirty="0" smtClean="0">
                          <a:latin typeface="Garamond" pitchFamily="18" charset="0"/>
                        </a:rPr>
                        <a:t>275</a:t>
                      </a:r>
                      <a:endParaRPr lang="en-US" sz="1600" dirty="0">
                        <a:latin typeface="Garamond" pitchFamily="18" charset="0"/>
                      </a:endParaRPr>
                    </a:p>
                  </a:txBody>
                  <a:tcPr/>
                </a:tc>
                <a:tc>
                  <a:txBody>
                    <a:bodyPr/>
                    <a:lstStyle/>
                    <a:p>
                      <a:pPr algn="ctr"/>
                      <a:r>
                        <a:rPr lang="en-US" sz="1600" dirty="0" smtClean="0">
                          <a:latin typeface="Garamond" pitchFamily="18" charset="0"/>
                        </a:rPr>
                        <a:t>84191</a:t>
                      </a:r>
                      <a:endParaRPr lang="en-US" sz="1600" dirty="0">
                        <a:latin typeface="Garamond" pitchFamily="18" charset="0"/>
                      </a:endParaRPr>
                    </a:p>
                  </a:txBody>
                  <a:tcPr/>
                </a:tc>
                <a:tc>
                  <a:txBody>
                    <a:bodyPr/>
                    <a:lstStyle/>
                    <a:p>
                      <a:pPr algn="ctr"/>
                      <a:r>
                        <a:rPr lang="en-US" sz="1600" dirty="0" smtClean="0">
                          <a:latin typeface="Garamond" pitchFamily="18" charset="0"/>
                        </a:rPr>
                        <a:t>300</a:t>
                      </a:r>
                      <a:endParaRPr lang="en-US" sz="1600" dirty="0">
                        <a:latin typeface="Garamond" pitchFamily="18" charset="0"/>
                      </a:endParaRPr>
                    </a:p>
                  </a:txBody>
                  <a:tcPr/>
                </a:tc>
              </a:tr>
            </a:tbl>
          </a:graphicData>
        </a:graphic>
      </p:graphicFrame>
      <p:pic>
        <p:nvPicPr>
          <p:cNvPr id="1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20076" y="5486400"/>
            <a:ext cx="923924" cy="6804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extBox 12"/>
          <p:cNvSpPr txBox="1"/>
          <p:nvPr/>
        </p:nvSpPr>
        <p:spPr>
          <a:xfrm>
            <a:off x="5047445" y="5334000"/>
            <a:ext cx="3172631" cy="1015663"/>
          </a:xfrm>
          <a:prstGeom prst="rect">
            <a:avLst/>
          </a:prstGeom>
          <a:solidFill>
            <a:schemeClr val="accent1">
              <a:lumMod val="40000"/>
              <a:lumOff val="60000"/>
            </a:schemeClr>
          </a:solidFill>
        </p:spPr>
        <p:txBody>
          <a:bodyPr wrap="square" rtlCol="0">
            <a:spAutoFit/>
          </a:bodyPr>
          <a:lstStyle/>
          <a:p>
            <a:r>
              <a:rPr lang="en-US" sz="1800" dirty="0" smtClean="0">
                <a:latin typeface="Garamond" pitchFamily="18" charset="0"/>
              </a:rPr>
              <a:t>Total expenditure = </a:t>
            </a:r>
            <a:r>
              <a:rPr lang="en-US" sz="2000" b="1" dirty="0" smtClean="0">
                <a:solidFill>
                  <a:schemeClr val="accent6">
                    <a:lumMod val="75000"/>
                  </a:schemeClr>
                </a:solidFill>
                <a:latin typeface="Garamond" pitchFamily="18" charset="0"/>
              </a:rPr>
              <a:t>320 </a:t>
            </a:r>
            <a:r>
              <a:rPr lang="en-US" sz="2000" b="1" dirty="0" err="1" smtClean="0">
                <a:solidFill>
                  <a:schemeClr val="accent6">
                    <a:lumMod val="75000"/>
                  </a:schemeClr>
                </a:solidFill>
                <a:latin typeface="Garamond" pitchFamily="18" charset="0"/>
              </a:rPr>
              <a:t>cr</a:t>
            </a:r>
            <a:endParaRPr lang="en-US" sz="1800" dirty="0">
              <a:latin typeface="Garamond" pitchFamily="18" charset="0"/>
            </a:endParaRPr>
          </a:p>
          <a:p>
            <a:r>
              <a:rPr lang="en-US" sz="1800" dirty="0" smtClean="0">
                <a:latin typeface="Garamond" pitchFamily="18" charset="0"/>
              </a:rPr>
              <a:t>Expenditure per school =  </a:t>
            </a:r>
            <a:r>
              <a:rPr lang="en-US" sz="2000" b="1" dirty="0">
                <a:solidFill>
                  <a:schemeClr val="accent6">
                    <a:lumMod val="75000"/>
                  </a:schemeClr>
                </a:solidFill>
                <a:latin typeface="Garamond" pitchFamily="18" charset="0"/>
              </a:rPr>
              <a:t>1.2 </a:t>
            </a:r>
            <a:r>
              <a:rPr lang="en-US" sz="2000" b="1" dirty="0" err="1" smtClean="0">
                <a:solidFill>
                  <a:schemeClr val="accent6">
                    <a:lumMod val="75000"/>
                  </a:schemeClr>
                </a:solidFill>
                <a:latin typeface="Garamond" pitchFamily="18" charset="0"/>
              </a:rPr>
              <a:t>cr</a:t>
            </a:r>
            <a:endParaRPr lang="en-US" sz="2000" b="1" dirty="0" smtClean="0">
              <a:solidFill>
                <a:schemeClr val="accent6">
                  <a:lumMod val="75000"/>
                </a:schemeClr>
              </a:solidFill>
              <a:latin typeface="Garamond" pitchFamily="18" charset="0"/>
            </a:endParaRPr>
          </a:p>
          <a:p>
            <a:r>
              <a:rPr lang="en-US" sz="1800" dirty="0" smtClean="0">
                <a:latin typeface="Garamond" pitchFamily="18" charset="0"/>
              </a:rPr>
              <a:t>Annual </a:t>
            </a:r>
            <a:r>
              <a:rPr lang="en-US" sz="1800" dirty="0" err="1" smtClean="0">
                <a:latin typeface="Garamond" pitchFamily="18" charset="0"/>
              </a:rPr>
              <a:t>Exp</a:t>
            </a:r>
            <a:r>
              <a:rPr lang="en-US" sz="1800" dirty="0" smtClean="0">
                <a:latin typeface="Garamond" pitchFamily="18" charset="0"/>
              </a:rPr>
              <a:t> </a:t>
            </a:r>
            <a:r>
              <a:rPr lang="en-US" sz="1800" dirty="0">
                <a:latin typeface="Garamond" pitchFamily="18" charset="0"/>
              </a:rPr>
              <a:t>per child </a:t>
            </a:r>
            <a:r>
              <a:rPr lang="en-US" sz="1800" dirty="0" smtClean="0">
                <a:latin typeface="Garamond" pitchFamily="18" charset="0"/>
              </a:rPr>
              <a:t>=</a:t>
            </a:r>
            <a:r>
              <a:rPr lang="en-US" sz="2000" b="1" dirty="0" smtClean="0">
                <a:solidFill>
                  <a:schemeClr val="accent6">
                    <a:lumMod val="75000"/>
                  </a:schemeClr>
                </a:solidFill>
                <a:latin typeface="Garamond" pitchFamily="18" charset="0"/>
              </a:rPr>
              <a:t>38,000</a:t>
            </a:r>
            <a:endParaRPr lang="en-US" sz="2000" b="1" dirty="0">
              <a:solidFill>
                <a:schemeClr val="accent6">
                  <a:lumMod val="75000"/>
                </a:schemeClr>
              </a:solidFill>
              <a:latin typeface="Garamond" pitchFamily="18" charset="0"/>
            </a:endParaRPr>
          </a:p>
        </p:txBody>
      </p:sp>
      <p:cxnSp>
        <p:nvCxnSpPr>
          <p:cNvPr id="17" name="Straight Connector 16"/>
          <p:cNvCxnSpPr/>
          <p:nvPr/>
        </p:nvCxnSpPr>
        <p:spPr>
          <a:xfrm>
            <a:off x="0" y="2971800"/>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59724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5" y="381003"/>
            <a:ext cx="7520941" cy="548640"/>
          </a:xfrm>
        </p:spPr>
        <p:txBody>
          <a:bodyPr/>
          <a:lstStyle/>
          <a:p>
            <a:pPr algn="ctr"/>
            <a:r>
              <a:rPr lang="en-US" b="1" dirty="0" smtClean="0">
                <a:latin typeface="Garamond" pitchFamily="18" charset="0"/>
              </a:rPr>
              <a:t>Components of the budget</a:t>
            </a:r>
            <a:endParaRPr lang="en-US" b="1" dirty="0">
              <a:latin typeface="Garamond" pitchFamily="18" charset="0"/>
            </a:endParaRPr>
          </a:p>
        </p:txBody>
      </p:sp>
      <p:graphicFrame>
        <p:nvGraphicFramePr>
          <p:cNvPr id="3" name="Diagram 2"/>
          <p:cNvGraphicFramePr/>
          <p:nvPr/>
        </p:nvGraphicFramePr>
        <p:xfrm>
          <a:off x="1066801" y="1371603"/>
          <a:ext cx="7086600" cy="4394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533401" y="5867409"/>
            <a:ext cx="8305800" cy="714466"/>
          </a:xfrm>
          <a:prstGeom prst="rect">
            <a:avLst/>
          </a:prstGeom>
          <a:noFill/>
        </p:spPr>
        <p:txBody>
          <a:bodyPr wrap="square" lIns="97957" tIns="48978" rIns="97957" bIns="48978" rtlCol="0">
            <a:spAutoFit/>
          </a:bodyPr>
          <a:lstStyle/>
          <a:p>
            <a:pPr algn="ctr"/>
            <a:r>
              <a:rPr lang="en-US" sz="2000" i="1" dirty="0" smtClean="0">
                <a:latin typeface="Garamond" pitchFamily="18" charset="0"/>
              </a:rPr>
              <a:t>Note:  Capital Income classification not used by PMC – income coming from sale of land, and development charges is accounted as revenue income.</a:t>
            </a:r>
            <a:endParaRPr lang="en-US" sz="2000" i="1" dirty="0">
              <a:latin typeface="Garamond" pitchFamily="18" charset="0"/>
            </a:endParaRPr>
          </a:p>
        </p:txBody>
      </p:sp>
      <p:cxnSp>
        <p:nvCxnSpPr>
          <p:cNvPr id="7" name="Straight Connector 6"/>
          <p:cNvCxnSpPr/>
          <p:nvPr/>
        </p:nvCxnSpPr>
        <p:spPr>
          <a:xfrm>
            <a:off x="5334000" y="1828800"/>
            <a:ext cx="1828800" cy="121920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5715000" y="1828800"/>
            <a:ext cx="1447800" cy="121920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Garamond" pitchFamily="18" charset="0"/>
              </a:rPr>
              <a:t>Slum improvement</a:t>
            </a:r>
            <a:endParaRPr lang="en-US" b="1" dirty="0">
              <a:latin typeface="Garamond" pitchFamily="18" charset="0"/>
            </a:endParaRPr>
          </a:p>
        </p:txBody>
      </p:sp>
      <p:graphicFrame>
        <p:nvGraphicFramePr>
          <p:cNvPr id="3" name="Chart 2"/>
          <p:cNvGraphicFramePr>
            <a:graphicFrameLocks/>
          </p:cNvGraphicFramePr>
          <p:nvPr>
            <p:extLst>
              <p:ext uri="{D42A27DB-BD31-4B8C-83A1-F6EECF244321}">
                <p14:modId xmlns:p14="http://schemas.microsoft.com/office/powerpoint/2010/main" xmlns="" val="3785227858"/>
              </p:ext>
            </p:extLst>
          </p:nvPr>
        </p:nvGraphicFramePr>
        <p:xfrm>
          <a:off x="253184" y="1366689"/>
          <a:ext cx="4928416" cy="304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09599" y="967864"/>
            <a:ext cx="4343401" cy="391300"/>
          </a:xfrm>
          <a:prstGeom prst="rect">
            <a:avLst/>
          </a:prstGeom>
          <a:noFill/>
        </p:spPr>
        <p:txBody>
          <a:bodyPr wrap="square" lIns="97957" tIns="48978" rIns="97957" bIns="48978" rtlCol="0">
            <a:spAutoFit/>
          </a:bodyPr>
          <a:lstStyle/>
          <a:p>
            <a:r>
              <a:rPr lang="en-US" b="1" dirty="0" smtClean="0">
                <a:effectLst>
                  <a:outerShdw blurRad="38100" dist="38100" dir="2700000" algn="tl">
                    <a:srgbClr val="000000">
                      <a:alpha val="43137"/>
                    </a:srgbClr>
                  </a:outerShdw>
                </a:effectLst>
                <a:latin typeface="Garamond" pitchFamily="18" charset="0"/>
              </a:rPr>
              <a:t>CAPITAL EXPENDITURES </a:t>
            </a:r>
            <a:r>
              <a:rPr lang="en-US" b="1" dirty="0">
                <a:effectLst>
                  <a:outerShdw blurRad="38100" dist="38100" dir="2700000" algn="tl">
                    <a:srgbClr val="000000">
                      <a:alpha val="43137"/>
                    </a:srgbClr>
                  </a:outerShdw>
                </a:effectLst>
                <a:latin typeface="Garamond" pitchFamily="18" charset="0"/>
              </a:rPr>
              <a:t>(2015-16)</a:t>
            </a:r>
          </a:p>
        </p:txBody>
      </p:sp>
      <p:sp>
        <p:nvSpPr>
          <p:cNvPr id="5" name="Rectangle 4"/>
          <p:cNvSpPr/>
          <p:nvPr/>
        </p:nvSpPr>
        <p:spPr>
          <a:xfrm>
            <a:off x="261041" y="4724400"/>
            <a:ext cx="8610600" cy="1760906"/>
          </a:xfrm>
          <a:prstGeom prst="rect">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lIns="97957" tIns="48978" rIns="97957" bIns="48978">
            <a:spAutoFit/>
          </a:bodyPr>
          <a:lstStyle/>
          <a:p>
            <a:r>
              <a:rPr lang="en-US" sz="1800" dirty="0">
                <a:latin typeface="Garamond" pitchFamily="18" charset="0"/>
              </a:rPr>
              <a:t>The latest </a:t>
            </a:r>
            <a:r>
              <a:rPr lang="en-US" sz="1800" i="1" dirty="0">
                <a:latin typeface="Garamond" pitchFamily="18" charset="0"/>
              </a:rPr>
              <a:t>Environment Status Report </a:t>
            </a:r>
            <a:r>
              <a:rPr lang="en-US" sz="1800" dirty="0">
                <a:latin typeface="Garamond" pitchFamily="18" charset="0"/>
              </a:rPr>
              <a:t>for 2012-13 says there are </a:t>
            </a:r>
            <a:r>
              <a:rPr lang="en-US" sz="1800" b="1" dirty="0">
                <a:solidFill>
                  <a:schemeClr val="accent6">
                    <a:lumMod val="75000"/>
                  </a:schemeClr>
                </a:solidFill>
                <a:latin typeface="Garamond" pitchFamily="18" charset="0"/>
              </a:rPr>
              <a:t>564</a:t>
            </a:r>
            <a:r>
              <a:rPr lang="en-US" sz="1800" dirty="0">
                <a:latin typeface="Garamond" pitchFamily="18" charset="0"/>
              </a:rPr>
              <a:t> slums in the city, of </a:t>
            </a:r>
            <a:r>
              <a:rPr lang="en-US" sz="1800" dirty="0" smtClean="0">
                <a:latin typeface="Garamond" pitchFamily="18" charset="0"/>
              </a:rPr>
              <a:t>which,</a:t>
            </a:r>
          </a:p>
          <a:p>
            <a:r>
              <a:rPr lang="en-US" sz="1800" dirty="0" smtClean="0">
                <a:latin typeface="Garamond" pitchFamily="18" charset="0"/>
              </a:rPr>
              <a:t>353 </a:t>
            </a:r>
            <a:r>
              <a:rPr lang="en-US" sz="1800" dirty="0">
                <a:latin typeface="Garamond" pitchFamily="18" charset="0"/>
              </a:rPr>
              <a:t>(</a:t>
            </a:r>
            <a:r>
              <a:rPr lang="en-US" sz="1800" b="1" dirty="0">
                <a:solidFill>
                  <a:schemeClr val="accent6">
                    <a:lumMod val="75000"/>
                  </a:schemeClr>
                </a:solidFill>
                <a:latin typeface="Garamond" pitchFamily="18" charset="0"/>
              </a:rPr>
              <a:t>64%</a:t>
            </a:r>
            <a:r>
              <a:rPr lang="en-US" sz="1800" dirty="0">
                <a:latin typeface="Garamond" pitchFamily="18" charset="0"/>
              </a:rPr>
              <a:t>) are </a:t>
            </a:r>
            <a:r>
              <a:rPr lang="en-US" sz="1800" b="1" i="1" dirty="0" smtClean="0">
                <a:latin typeface="Garamond" pitchFamily="18" charset="0"/>
              </a:rPr>
              <a:t>declared</a:t>
            </a:r>
            <a:r>
              <a:rPr lang="en-US" sz="1800" dirty="0" smtClean="0">
                <a:latin typeface="Garamond" pitchFamily="18" charset="0"/>
              </a:rPr>
              <a:t> - their </a:t>
            </a:r>
            <a:r>
              <a:rPr lang="en-US" sz="1800" dirty="0">
                <a:latin typeface="Garamond" pitchFamily="18" charset="0"/>
              </a:rPr>
              <a:t>existence is officially </a:t>
            </a:r>
            <a:r>
              <a:rPr lang="en-US" sz="1800" dirty="0" smtClean="0">
                <a:latin typeface="Garamond" pitchFamily="18" charset="0"/>
              </a:rPr>
              <a:t>recognized </a:t>
            </a:r>
            <a:r>
              <a:rPr lang="en-US" sz="1800" dirty="0">
                <a:latin typeface="Garamond" pitchFamily="18" charset="0"/>
              </a:rPr>
              <a:t>and they are provided basic services</a:t>
            </a:r>
            <a:r>
              <a:rPr lang="en-US" sz="1800" dirty="0" smtClean="0">
                <a:latin typeface="Garamond" pitchFamily="18" charset="0"/>
              </a:rPr>
              <a:t>,</a:t>
            </a:r>
          </a:p>
          <a:p>
            <a:r>
              <a:rPr lang="en-US" sz="1800" dirty="0" smtClean="0">
                <a:latin typeface="Garamond" pitchFamily="18" charset="0"/>
              </a:rPr>
              <a:t>211 </a:t>
            </a:r>
            <a:r>
              <a:rPr lang="en-US" sz="1800" dirty="0">
                <a:latin typeface="Garamond" pitchFamily="18" charset="0"/>
              </a:rPr>
              <a:t>(</a:t>
            </a:r>
            <a:r>
              <a:rPr lang="en-US" sz="1800" b="1" dirty="0">
                <a:solidFill>
                  <a:schemeClr val="accent6">
                    <a:lumMod val="75000"/>
                  </a:schemeClr>
                </a:solidFill>
                <a:latin typeface="Garamond" pitchFamily="18" charset="0"/>
              </a:rPr>
              <a:t>36%</a:t>
            </a:r>
            <a:r>
              <a:rPr lang="en-US" sz="1800" dirty="0">
                <a:latin typeface="Garamond" pitchFamily="18" charset="0"/>
              </a:rPr>
              <a:t>) are </a:t>
            </a:r>
            <a:r>
              <a:rPr lang="en-US" sz="1800" b="1" i="1" dirty="0">
                <a:latin typeface="Garamond" pitchFamily="18" charset="0"/>
              </a:rPr>
              <a:t>undeclared </a:t>
            </a:r>
            <a:r>
              <a:rPr lang="en-US" sz="1800" dirty="0">
                <a:latin typeface="Garamond" pitchFamily="18" charset="0"/>
              </a:rPr>
              <a:t>and ineligible for basic services from the municipal corporation. </a:t>
            </a:r>
            <a:endParaRPr lang="en-US" sz="1800" dirty="0" smtClean="0">
              <a:latin typeface="Garamond" pitchFamily="18" charset="0"/>
            </a:endParaRPr>
          </a:p>
          <a:p>
            <a:r>
              <a:rPr lang="en-US" sz="1800" dirty="0" smtClean="0">
                <a:latin typeface="Garamond" pitchFamily="18" charset="0"/>
              </a:rPr>
              <a:t>There </a:t>
            </a:r>
            <a:r>
              <a:rPr lang="en-US" sz="1800" dirty="0">
                <a:latin typeface="Garamond" pitchFamily="18" charset="0"/>
              </a:rPr>
              <a:t>are approximately </a:t>
            </a:r>
            <a:r>
              <a:rPr lang="en-US" sz="1800" b="1" dirty="0">
                <a:solidFill>
                  <a:schemeClr val="accent6">
                    <a:lumMod val="75000"/>
                  </a:schemeClr>
                </a:solidFill>
                <a:latin typeface="Garamond" pitchFamily="18" charset="0"/>
              </a:rPr>
              <a:t>11.89 lakh</a:t>
            </a:r>
            <a:r>
              <a:rPr lang="en-US" sz="1800" dirty="0">
                <a:solidFill>
                  <a:schemeClr val="accent6">
                    <a:lumMod val="75000"/>
                  </a:schemeClr>
                </a:solidFill>
                <a:latin typeface="Garamond" pitchFamily="18" charset="0"/>
              </a:rPr>
              <a:t> </a:t>
            </a:r>
            <a:r>
              <a:rPr lang="en-US" sz="1800" dirty="0">
                <a:latin typeface="Garamond" pitchFamily="18" charset="0"/>
              </a:rPr>
              <a:t>people residing in slums, which constitutes about </a:t>
            </a:r>
            <a:r>
              <a:rPr lang="en-US" sz="1800" b="1" dirty="0">
                <a:solidFill>
                  <a:schemeClr val="accent6">
                    <a:lumMod val="75000"/>
                  </a:schemeClr>
                </a:solidFill>
                <a:latin typeface="Garamond" pitchFamily="18" charset="0"/>
              </a:rPr>
              <a:t>40% of the city’s total population</a:t>
            </a:r>
            <a:r>
              <a:rPr lang="en-US" sz="1800" dirty="0">
                <a:solidFill>
                  <a:schemeClr val="accent6">
                    <a:lumMod val="75000"/>
                  </a:schemeClr>
                </a:solidFill>
                <a:latin typeface="Garamond" pitchFamily="18" charset="0"/>
              </a:rPr>
              <a:t>.</a:t>
            </a:r>
          </a:p>
        </p:txBody>
      </p:sp>
      <p:sp>
        <p:nvSpPr>
          <p:cNvPr id="6" name="TextBox 5"/>
          <p:cNvSpPr txBox="1"/>
          <p:nvPr/>
        </p:nvSpPr>
        <p:spPr>
          <a:xfrm>
            <a:off x="5410200" y="2971800"/>
            <a:ext cx="3276600" cy="929909"/>
          </a:xfrm>
          <a:prstGeom prst="rect">
            <a:avLst/>
          </a:prstGeom>
        </p:spPr>
        <p:style>
          <a:lnRef idx="2">
            <a:schemeClr val="accent6"/>
          </a:lnRef>
          <a:fillRef idx="1">
            <a:schemeClr val="lt1"/>
          </a:fillRef>
          <a:effectRef idx="0">
            <a:schemeClr val="accent6"/>
          </a:effectRef>
          <a:fontRef idx="minor">
            <a:schemeClr val="dk1"/>
          </a:fontRef>
        </p:style>
        <p:txBody>
          <a:bodyPr wrap="square" lIns="97957" tIns="48978" rIns="97957" bIns="48978" rtlCol="0">
            <a:spAutoFit/>
          </a:bodyPr>
          <a:lstStyle/>
          <a:p>
            <a:r>
              <a:rPr lang="en-US" sz="1800" b="1" dirty="0" smtClean="0">
                <a:solidFill>
                  <a:srgbClr val="0070C0"/>
                </a:solidFill>
                <a:latin typeface="Garamond" pitchFamily="18" charset="0"/>
              </a:rPr>
              <a:t>91 </a:t>
            </a:r>
            <a:r>
              <a:rPr lang="en-US" sz="1800" b="1" dirty="0" err="1" smtClean="0">
                <a:solidFill>
                  <a:srgbClr val="0070C0"/>
                </a:solidFill>
                <a:latin typeface="Garamond" pitchFamily="18" charset="0"/>
              </a:rPr>
              <a:t>crores</a:t>
            </a:r>
            <a:r>
              <a:rPr lang="en-US" sz="1800" b="1" dirty="0" smtClean="0">
                <a:solidFill>
                  <a:srgbClr val="0070C0"/>
                </a:solidFill>
                <a:latin typeface="Garamond" pitchFamily="18" charset="0"/>
              </a:rPr>
              <a:t> </a:t>
            </a:r>
            <a:r>
              <a:rPr lang="en-US" sz="1800" dirty="0" smtClean="0">
                <a:latin typeface="Garamond" pitchFamily="18" charset="0"/>
              </a:rPr>
              <a:t>are allocated for slum improvement in 2015-16 Budget, which is </a:t>
            </a:r>
            <a:r>
              <a:rPr lang="en-US" sz="1800" b="1" dirty="0" smtClean="0">
                <a:solidFill>
                  <a:srgbClr val="0070C0"/>
                </a:solidFill>
                <a:latin typeface="Garamond" pitchFamily="18" charset="0"/>
              </a:rPr>
              <a:t>2 %</a:t>
            </a:r>
            <a:r>
              <a:rPr lang="en-US" sz="1800" dirty="0" smtClean="0">
                <a:latin typeface="Garamond" pitchFamily="18" charset="0"/>
              </a:rPr>
              <a:t> of the total budget </a:t>
            </a:r>
            <a:endParaRPr lang="en-US" sz="1800" dirty="0">
              <a:latin typeface="Garamond" pitchFamily="18" charset="0"/>
            </a:endParaRPr>
          </a:p>
        </p:txBody>
      </p:sp>
      <p:sp>
        <p:nvSpPr>
          <p:cNvPr id="7" name="TextBox 6"/>
          <p:cNvSpPr txBox="1"/>
          <p:nvPr/>
        </p:nvSpPr>
        <p:spPr>
          <a:xfrm>
            <a:off x="5334000" y="1600200"/>
            <a:ext cx="3352800" cy="969496"/>
          </a:xfrm>
          <a:prstGeom prst="rect">
            <a:avLst/>
          </a:prstGeom>
          <a:noFill/>
          <a:ln>
            <a:solidFill>
              <a:srgbClr val="00B0F0"/>
            </a:solidFill>
          </a:ln>
        </p:spPr>
        <p:txBody>
          <a:bodyPr wrap="square" rtlCol="0">
            <a:spAutoFit/>
          </a:bodyPr>
          <a:lstStyle/>
          <a:p>
            <a:r>
              <a:rPr lang="en-US" b="1" dirty="0" smtClean="0">
                <a:solidFill>
                  <a:schemeClr val="accent6">
                    <a:lumMod val="75000"/>
                  </a:schemeClr>
                </a:solidFill>
                <a:latin typeface="Garamond" pitchFamily="18" charset="0"/>
              </a:rPr>
              <a:t>51%</a:t>
            </a:r>
            <a:r>
              <a:rPr lang="en-US" dirty="0" smtClean="0">
                <a:latin typeface="Garamond" pitchFamily="18" charset="0"/>
              </a:rPr>
              <a:t> is allotted to </a:t>
            </a:r>
            <a:r>
              <a:rPr lang="en-US" b="1" dirty="0">
                <a:solidFill>
                  <a:schemeClr val="accent6">
                    <a:lumMod val="75000"/>
                  </a:schemeClr>
                </a:solidFill>
                <a:latin typeface="Garamond" pitchFamily="18" charset="0"/>
              </a:rPr>
              <a:t>development of works</a:t>
            </a:r>
          </a:p>
          <a:p>
            <a:r>
              <a:rPr lang="en-US" b="1" dirty="0">
                <a:solidFill>
                  <a:schemeClr val="accent6">
                    <a:lumMod val="75000"/>
                  </a:schemeClr>
                </a:solidFill>
                <a:latin typeface="Garamond" pitchFamily="18" charset="0"/>
              </a:rPr>
              <a:t>39%</a:t>
            </a:r>
            <a:r>
              <a:rPr lang="en-US" dirty="0" smtClean="0">
                <a:latin typeface="Garamond" pitchFamily="18" charset="0"/>
              </a:rPr>
              <a:t> for </a:t>
            </a:r>
            <a:r>
              <a:rPr lang="en-US" b="1" dirty="0">
                <a:solidFill>
                  <a:schemeClr val="accent6">
                    <a:lumMod val="75000"/>
                  </a:schemeClr>
                </a:solidFill>
                <a:latin typeface="Garamond" pitchFamily="18" charset="0"/>
              </a:rPr>
              <a:t>construction of toilets</a:t>
            </a:r>
          </a:p>
        </p:txBody>
      </p:sp>
    </p:spTree>
    <p:extLst>
      <p:ext uri="{BB962C8B-B14F-4D97-AF65-F5344CB8AC3E}">
        <p14:creationId xmlns:p14="http://schemas.microsoft.com/office/powerpoint/2010/main" xmlns="" val="19705744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Garamond" pitchFamily="18" charset="0"/>
              </a:rPr>
              <a:t>Urban transport fund (</a:t>
            </a:r>
            <a:r>
              <a:rPr lang="en-US" sz="1400" b="1" dirty="0" smtClean="0">
                <a:latin typeface="Garamond" pitchFamily="18" charset="0"/>
              </a:rPr>
              <a:t>not a department</a:t>
            </a:r>
            <a:r>
              <a:rPr lang="en-US" b="1" dirty="0" smtClean="0">
                <a:latin typeface="Garamond" pitchFamily="18" charset="0"/>
              </a:rPr>
              <a:t>)</a:t>
            </a:r>
            <a:endParaRPr lang="en-US" b="1" dirty="0">
              <a:latin typeface="Garamond" pitchFamily="18" charset="0"/>
            </a:endParaRPr>
          </a:p>
        </p:txBody>
      </p:sp>
      <p:sp>
        <p:nvSpPr>
          <p:cNvPr id="4" name="TextBox 3"/>
          <p:cNvSpPr txBox="1"/>
          <p:nvPr/>
        </p:nvSpPr>
        <p:spPr>
          <a:xfrm>
            <a:off x="6795752" y="4501651"/>
            <a:ext cx="1905000" cy="307777"/>
          </a:xfrm>
          <a:prstGeom prst="rect">
            <a:avLst/>
          </a:prstGeom>
          <a:noFill/>
        </p:spPr>
        <p:txBody>
          <a:bodyPr wrap="square" rtlCol="0">
            <a:spAutoFit/>
          </a:bodyPr>
          <a:lstStyle/>
          <a:p>
            <a:pPr algn="r"/>
            <a:r>
              <a:rPr lang="en-US" sz="1400" i="1" dirty="0" smtClean="0">
                <a:latin typeface="Garamond" pitchFamily="18" charset="0"/>
              </a:rPr>
              <a:t>Actuals are not available</a:t>
            </a:r>
            <a:endParaRPr lang="en-US" sz="1400" i="1" dirty="0">
              <a:latin typeface="Garamond" pitchFamily="18" charset="0"/>
            </a:endParaRPr>
          </a:p>
        </p:txBody>
      </p:sp>
      <p:sp>
        <p:nvSpPr>
          <p:cNvPr id="5" name="TextBox 4"/>
          <p:cNvSpPr txBox="1"/>
          <p:nvPr/>
        </p:nvSpPr>
        <p:spPr>
          <a:xfrm>
            <a:off x="0" y="5029200"/>
            <a:ext cx="8991600" cy="1754326"/>
          </a:xfrm>
          <a:prstGeom prst="rect">
            <a:avLst/>
          </a:prstGeom>
          <a:noFill/>
        </p:spPr>
        <p:txBody>
          <a:bodyPr wrap="square" rtlCol="0">
            <a:spAutoFit/>
          </a:bodyPr>
          <a:lstStyle/>
          <a:p>
            <a:pPr marL="342900" indent="-342900" algn="ctr">
              <a:buFont typeface="Wingdings" pitchFamily="2" charset="2"/>
              <a:buChar char="v"/>
            </a:pPr>
            <a:r>
              <a:rPr lang="en-US" sz="1800" dirty="0" smtClean="0">
                <a:latin typeface="Garamond" pitchFamily="18" charset="0"/>
              </a:rPr>
              <a:t>Revenue Income comes from JNNURM grants, advertisement permission fee, hawker fee, deposits for road repairs, street tax.</a:t>
            </a:r>
          </a:p>
          <a:p>
            <a:pPr marL="342900" indent="-342900" algn="ctr">
              <a:buFont typeface="Wingdings" pitchFamily="2" charset="2"/>
              <a:buChar char="v"/>
            </a:pPr>
            <a:r>
              <a:rPr lang="en-US" sz="1800" dirty="0" smtClean="0">
                <a:latin typeface="Garamond" pitchFamily="18" charset="0"/>
              </a:rPr>
              <a:t>Revenue Expenditure is for road repairs, street lights, PMPML allocations, PMPML salaries and pension, PMPML passes</a:t>
            </a:r>
          </a:p>
          <a:p>
            <a:pPr marL="342900" indent="-342900" algn="ctr">
              <a:buFont typeface="Wingdings" pitchFamily="2" charset="2"/>
              <a:buChar char="v"/>
            </a:pPr>
            <a:r>
              <a:rPr lang="en-US" sz="1800" dirty="0" smtClean="0">
                <a:latin typeface="Garamond" pitchFamily="18" charset="0"/>
              </a:rPr>
              <a:t>Capital expenditures are for road repairs, public transport project, procurement of buses under JNNURM, vehicle management department, electricity department.</a:t>
            </a:r>
            <a:endParaRPr lang="en-US" sz="1800" dirty="0">
              <a:latin typeface="Garamond" pitchFamily="18" charset="0"/>
            </a:endParaRPr>
          </a:p>
        </p:txBody>
      </p:sp>
      <p:graphicFrame>
        <p:nvGraphicFramePr>
          <p:cNvPr id="6" name="Chart 5"/>
          <p:cNvGraphicFramePr>
            <a:graphicFrameLocks/>
          </p:cNvGraphicFramePr>
          <p:nvPr>
            <p:extLst>
              <p:ext uri="{D42A27DB-BD31-4B8C-83A1-F6EECF244321}">
                <p14:modId xmlns:p14="http://schemas.microsoft.com/office/powerpoint/2010/main" xmlns="" val="1785691884"/>
              </p:ext>
            </p:extLst>
          </p:nvPr>
        </p:nvGraphicFramePr>
        <p:xfrm>
          <a:off x="228600" y="990600"/>
          <a:ext cx="8472152" cy="35110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521343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3"/>
            <a:ext cx="8305799" cy="548640"/>
          </a:xfrm>
        </p:spPr>
        <p:txBody>
          <a:bodyPr/>
          <a:lstStyle/>
          <a:p>
            <a:pPr algn="ctr"/>
            <a:r>
              <a:rPr lang="en-US" sz="2500" b="1" dirty="0" smtClean="0">
                <a:latin typeface="Garamond" pitchFamily="18" charset="0"/>
              </a:rPr>
              <a:t>Observations on the budget document</a:t>
            </a:r>
            <a:endParaRPr lang="en-US" b="1" dirty="0">
              <a:latin typeface="Garamond" pitchFamily="18" charset="0"/>
            </a:endParaRPr>
          </a:p>
        </p:txBody>
      </p:sp>
      <p:sp>
        <p:nvSpPr>
          <p:cNvPr id="3" name="TextBox 2"/>
          <p:cNvSpPr txBox="1"/>
          <p:nvPr/>
        </p:nvSpPr>
        <p:spPr>
          <a:xfrm>
            <a:off x="578967" y="1143003"/>
            <a:ext cx="3145411" cy="976076"/>
          </a:xfrm>
          <a:prstGeom prst="rect">
            <a:avLst/>
          </a:prstGeom>
        </p:spPr>
        <p:style>
          <a:lnRef idx="2">
            <a:schemeClr val="accent3"/>
          </a:lnRef>
          <a:fillRef idx="1">
            <a:schemeClr val="lt1"/>
          </a:fillRef>
          <a:effectRef idx="0">
            <a:schemeClr val="accent3"/>
          </a:effectRef>
          <a:fontRef idx="minor">
            <a:schemeClr val="dk1"/>
          </a:fontRef>
        </p:style>
        <p:txBody>
          <a:bodyPr wrap="square" lIns="97957" tIns="48978" rIns="97957" bIns="48978" rtlCol="0">
            <a:spAutoFit/>
          </a:bodyPr>
          <a:lstStyle/>
          <a:p>
            <a:r>
              <a:rPr lang="en-US" b="1" dirty="0" smtClean="0">
                <a:solidFill>
                  <a:srgbClr val="00B050"/>
                </a:solidFill>
                <a:latin typeface="Garamond" pitchFamily="18" charset="0"/>
              </a:rPr>
              <a:t>45</a:t>
            </a:r>
            <a:r>
              <a:rPr lang="en-US" dirty="0" smtClean="0">
                <a:latin typeface="Garamond" pitchFamily="18" charset="0"/>
              </a:rPr>
              <a:t> revenue income heads</a:t>
            </a:r>
          </a:p>
          <a:p>
            <a:r>
              <a:rPr lang="en-US" b="1" dirty="0" smtClean="0">
                <a:solidFill>
                  <a:srgbClr val="00B050"/>
                </a:solidFill>
                <a:latin typeface="Garamond" pitchFamily="18" charset="0"/>
              </a:rPr>
              <a:t>58</a:t>
            </a:r>
            <a:r>
              <a:rPr lang="en-US" dirty="0" smtClean="0">
                <a:latin typeface="Garamond" pitchFamily="18" charset="0"/>
              </a:rPr>
              <a:t> revenue expenditure heads</a:t>
            </a:r>
          </a:p>
          <a:p>
            <a:r>
              <a:rPr lang="en-US" b="1" dirty="0" smtClean="0">
                <a:solidFill>
                  <a:srgbClr val="00B050"/>
                </a:solidFill>
                <a:latin typeface="Garamond" pitchFamily="18" charset="0"/>
              </a:rPr>
              <a:t>18</a:t>
            </a:r>
            <a:r>
              <a:rPr lang="en-US" dirty="0" smtClean="0">
                <a:latin typeface="Garamond" pitchFamily="18" charset="0"/>
              </a:rPr>
              <a:t> capital expenditure head</a:t>
            </a:r>
            <a:r>
              <a:rPr lang="en-US" dirty="0" smtClean="0">
                <a:latin typeface="Cambria" pitchFamily="18" charset="0"/>
              </a:rPr>
              <a:t>s</a:t>
            </a:r>
          </a:p>
        </p:txBody>
      </p:sp>
      <p:cxnSp>
        <p:nvCxnSpPr>
          <p:cNvPr id="5" name="Straight Arrow Connector 4"/>
          <p:cNvCxnSpPr>
            <a:stCxn id="3" idx="3"/>
            <a:endCxn id="6" idx="1"/>
          </p:cNvCxnSpPr>
          <p:nvPr/>
        </p:nvCxnSpPr>
        <p:spPr>
          <a:xfrm>
            <a:off x="3724378" y="1631041"/>
            <a:ext cx="104558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769963" y="1143003"/>
            <a:ext cx="3002438" cy="976076"/>
          </a:xfrm>
          <a:prstGeom prst="rect">
            <a:avLst/>
          </a:prstGeom>
        </p:spPr>
        <p:style>
          <a:lnRef idx="2">
            <a:schemeClr val="accent3"/>
          </a:lnRef>
          <a:fillRef idx="1">
            <a:schemeClr val="lt1"/>
          </a:fillRef>
          <a:effectRef idx="0">
            <a:schemeClr val="accent3"/>
          </a:effectRef>
          <a:fontRef idx="minor">
            <a:schemeClr val="dk1"/>
          </a:fontRef>
        </p:style>
        <p:txBody>
          <a:bodyPr wrap="square" lIns="97957" tIns="48978" rIns="97957" bIns="48978" rtlCol="0">
            <a:spAutoFit/>
          </a:bodyPr>
          <a:lstStyle/>
          <a:p>
            <a:r>
              <a:rPr lang="en-US" b="1" dirty="0" smtClean="0">
                <a:latin typeface="Garamond" pitchFamily="18" charset="0"/>
              </a:rPr>
              <a:t>No one-on-one connection </a:t>
            </a:r>
            <a:r>
              <a:rPr lang="en-US" dirty="0" smtClean="0">
                <a:latin typeface="Garamond" pitchFamily="18" charset="0"/>
              </a:rPr>
              <a:t>between </a:t>
            </a:r>
            <a:r>
              <a:rPr lang="en-US" dirty="0">
                <a:solidFill>
                  <a:schemeClr val="dk1"/>
                </a:solidFill>
                <a:latin typeface="Garamond" pitchFamily="18" charset="0"/>
              </a:rPr>
              <a:t>revenue</a:t>
            </a:r>
            <a:r>
              <a:rPr lang="en-US" dirty="0" smtClean="0">
                <a:latin typeface="Garamond" pitchFamily="18" charset="0"/>
              </a:rPr>
              <a:t> heads and cost heads </a:t>
            </a:r>
            <a:endParaRPr lang="en-US" dirty="0">
              <a:latin typeface="Garamond" pitchFamily="18" charset="0"/>
            </a:endParaRPr>
          </a:p>
        </p:txBody>
      </p:sp>
      <p:sp>
        <p:nvSpPr>
          <p:cNvPr id="7" name="TextBox 6"/>
          <p:cNvSpPr txBox="1"/>
          <p:nvPr/>
        </p:nvSpPr>
        <p:spPr>
          <a:xfrm>
            <a:off x="533401" y="2336035"/>
            <a:ext cx="3886200" cy="3607565"/>
          </a:xfrm>
          <a:prstGeom prst="rect">
            <a:avLst/>
          </a:prstGeom>
        </p:spPr>
        <p:style>
          <a:lnRef idx="1">
            <a:schemeClr val="accent2"/>
          </a:lnRef>
          <a:fillRef idx="2">
            <a:schemeClr val="accent2"/>
          </a:fillRef>
          <a:effectRef idx="1">
            <a:schemeClr val="accent2"/>
          </a:effectRef>
          <a:fontRef idx="minor">
            <a:schemeClr val="dk1"/>
          </a:fontRef>
        </p:style>
        <p:txBody>
          <a:bodyPr wrap="square" lIns="97957" tIns="48978" rIns="97957" bIns="48978" rtlCol="0">
            <a:spAutoFit/>
          </a:bodyPr>
          <a:lstStyle/>
          <a:p>
            <a:pPr marL="306116" indent="-306116">
              <a:buFont typeface="Arial" pitchFamily="34" charset="0"/>
              <a:buChar char="•"/>
            </a:pPr>
            <a:r>
              <a:rPr lang="en-US" b="1" dirty="0" smtClean="0">
                <a:latin typeface="Garamond" pitchFamily="18" charset="0"/>
              </a:rPr>
              <a:t>No prioritization</a:t>
            </a:r>
            <a:r>
              <a:rPr lang="en-US" dirty="0" smtClean="0">
                <a:latin typeface="Garamond" pitchFamily="18" charset="0"/>
              </a:rPr>
              <a:t>.</a:t>
            </a:r>
          </a:p>
          <a:p>
            <a:pPr marL="306116" indent="-306116">
              <a:buFont typeface="Arial" pitchFamily="34" charset="0"/>
              <a:buChar char="•"/>
            </a:pPr>
            <a:r>
              <a:rPr lang="en-US" b="1" dirty="0" smtClean="0">
                <a:latin typeface="Garamond" pitchFamily="18" charset="0"/>
              </a:rPr>
              <a:t>Inappropriate</a:t>
            </a:r>
            <a:r>
              <a:rPr lang="en-US" dirty="0" smtClean="0">
                <a:latin typeface="Garamond" pitchFamily="18" charset="0"/>
              </a:rPr>
              <a:t> classification of line items</a:t>
            </a:r>
          </a:p>
          <a:p>
            <a:pPr marL="306116" indent="-306116">
              <a:buFont typeface="Arial" pitchFamily="34" charset="0"/>
              <a:buChar char="•"/>
            </a:pPr>
            <a:r>
              <a:rPr lang="en-US" dirty="0" smtClean="0">
                <a:latin typeface="Garamond" pitchFamily="18" charset="0"/>
              </a:rPr>
              <a:t>Actuals for capital expenditures are </a:t>
            </a:r>
            <a:r>
              <a:rPr lang="en-US" b="1" dirty="0" smtClean="0">
                <a:latin typeface="Garamond" pitchFamily="18" charset="0"/>
              </a:rPr>
              <a:t>missing</a:t>
            </a:r>
          </a:p>
          <a:p>
            <a:pPr marL="306116" indent="-306116">
              <a:buFont typeface="Arial" pitchFamily="34" charset="0"/>
              <a:buChar char="•"/>
            </a:pPr>
            <a:r>
              <a:rPr lang="en-US" dirty="0" smtClean="0">
                <a:latin typeface="Garamond" pitchFamily="18" charset="0"/>
              </a:rPr>
              <a:t>Extra-ordinary receipts and payments </a:t>
            </a:r>
            <a:r>
              <a:rPr lang="en-US" b="1" dirty="0" smtClean="0">
                <a:latin typeface="Garamond" pitchFamily="18" charset="0"/>
              </a:rPr>
              <a:t>lack clarity</a:t>
            </a:r>
            <a:r>
              <a:rPr lang="en-US" dirty="0" smtClean="0">
                <a:latin typeface="Garamond" pitchFamily="18" charset="0"/>
              </a:rPr>
              <a:t>.</a:t>
            </a:r>
          </a:p>
          <a:p>
            <a:pPr marL="306116" indent="-306116">
              <a:buFont typeface="Arial" pitchFamily="34" charset="0"/>
              <a:buChar char="•"/>
            </a:pPr>
            <a:r>
              <a:rPr lang="en-US" dirty="0" smtClean="0">
                <a:latin typeface="Garamond" pitchFamily="18" charset="0"/>
              </a:rPr>
              <a:t>Some places object heads and accounting heads are used in combination. </a:t>
            </a:r>
          </a:p>
          <a:p>
            <a:pPr marL="306116" indent="-306116">
              <a:buFont typeface="Arial" pitchFamily="34" charset="0"/>
              <a:buChar char="•"/>
            </a:pPr>
            <a:r>
              <a:rPr lang="en-US" dirty="0" smtClean="0">
                <a:latin typeface="Garamond" pitchFamily="18" charset="0"/>
              </a:rPr>
              <a:t>Summary sheets and detailed sheet totals </a:t>
            </a:r>
            <a:r>
              <a:rPr lang="en-US" b="1" dirty="0" smtClean="0">
                <a:latin typeface="Garamond" pitchFamily="18" charset="0"/>
              </a:rPr>
              <a:t>do not match.</a:t>
            </a:r>
            <a:endParaRPr lang="en-US" b="1" dirty="0">
              <a:latin typeface="Garamond" pitchFamily="18" charset="0"/>
            </a:endParaRPr>
          </a:p>
        </p:txBody>
      </p:sp>
      <p:pic>
        <p:nvPicPr>
          <p:cNvPr id="8" name="Picture 7"/>
          <p:cNvPicPr/>
          <p:nvPr/>
        </p:nvPicPr>
        <p:blipFill rotWithShape="1">
          <a:blip r:embed="rId3" cstate="print">
            <a:grayscl/>
          </a:blip>
          <a:srcRect l="20231" t="10509" r="19791" b="12421"/>
          <a:stretch/>
        </p:blipFill>
        <p:spPr bwMode="auto">
          <a:xfrm>
            <a:off x="4572001" y="2286002"/>
            <a:ext cx="4483788" cy="419100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0122766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693630" y="1934197"/>
            <a:ext cx="5650993" cy="1207508"/>
          </a:xfrm>
        </p:spPr>
        <p:txBody>
          <a:bodyPr/>
          <a:lstStyle/>
          <a:p>
            <a:r>
              <a:rPr lang="en-US" dirty="0" smtClean="0"/>
              <a:t>Comparative analysis of </a:t>
            </a:r>
            <a:r>
              <a:rPr lang="en-US" dirty="0" err="1" smtClean="0"/>
              <a:t>pmc</a:t>
            </a:r>
            <a:r>
              <a:rPr lang="en-US" dirty="0" smtClean="0"/>
              <a:t> with other </a:t>
            </a:r>
            <a:r>
              <a:rPr lang="en-US" dirty="0" err="1" smtClean="0"/>
              <a:t>indian</a:t>
            </a:r>
            <a:r>
              <a:rPr lang="en-US" dirty="0" smtClean="0"/>
              <a:t> cities</a:t>
            </a:r>
            <a:endParaRPr lang="en-US" dirty="0"/>
          </a:p>
        </p:txBody>
      </p:sp>
    </p:spTree>
    <p:extLst>
      <p:ext uri="{BB962C8B-B14F-4D97-AF65-F5344CB8AC3E}">
        <p14:creationId xmlns:p14="http://schemas.microsoft.com/office/powerpoint/2010/main" xmlns="" val="16695755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p:cNvSpPr>
            <a:spLocks noGrp="1"/>
          </p:cNvSpPr>
          <p:nvPr>
            <p:ph type="title"/>
          </p:nvPr>
        </p:nvSpPr>
        <p:spPr>
          <a:xfrm>
            <a:off x="152400" y="152400"/>
            <a:ext cx="8915400" cy="914400"/>
          </a:xfrm>
        </p:spPr>
        <p:txBody>
          <a:bodyPr/>
          <a:lstStyle/>
          <a:p>
            <a:pPr algn="ctr"/>
            <a:r>
              <a:rPr lang="en-IN" sz="2800" b="1" cap="none" dirty="0" smtClean="0">
                <a:latin typeface="Garamond" pitchFamily="18" charset="0"/>
              </a:rPr>
              <a:t>Budget Per Capita &amp; Quality of Budget Estimates</a:t>
            </a:r>
            <a:endParaRPr lang="en-IN" sz="2800" b="1" cap="none" dirty="0">
              <a:latin typeface="Garamond"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634667210"/>
              </p:ext>
            </p:extLst>
          </p:nvPr>
        </p:nvGraphicFramePr>
        <p:xfrm>
          <a:off x="152400" y="914400"/>
          <a:ext cx="8839200" cy="1778000"/>
        </p:xfrm>
        <a:graphic>
          <a:graphicData uri="http://schemas.openxmlformats.org/drawingml/2006/table">
            <a:tbl>
              <a:tblPr firstRow="1" bandRow="1">
                <a:tableStyleId>{3B4B98B0-60AC-42C2-AFA5-B58CD77FA1E5}</a:tableStyleId>
              </a:tblPr>
              <a:tblGrid>
                <a:gridCol w="1321750"/>
                <a:gridCol w="888050"/>
                <a:gridCol w="1104900"/>
                <a:gridCol w="1104900"/>
                <a:gridCol w="1104900"/>
                <a:gridCol w="1104900"/>
                <a:gridCol w="1104900"/>
                <a:gridCol w="1104900"/>
              </a:tblGrid>
              <a:tr h="370840">
                <a:tc>
                  <a:txBody>
                    <a:bodyPr/>
                    <a:lstStyle/>
                    <a:p>
                      <a:r>
                        <a:rPr lang="en-IN" sz="1400" b="1" dirty="0" smtClean="0">
                          <a:latin typeface="Garamond" pitchFamily="18" charset="0"/>
                        </a:rPr>
                        <a:t>City</a:t>
                      </a:r>
                      <a:endParaRPr lang="en-IN" sz="1400" b="1" dirty="0">
                        <a:latin typeface="Garamond"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1" i="0" u="none" strike="noStrike" dirty="0">
                          <a:solidFill>
                            <a:schemeClr val="accent4">
                              <a:lumMod val="75000"/>
                            </a:schemeClr>
                          </a:solidFill>
                          <a:effectLst/>
                          <a:latin typeface="Garamond" pitchFamily="18" charset="0"/>
                        </a:rPr>
                        <a:t>Bangalore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1" i="0" u="none" strike="noStrike" dirty="0">
                          <a:solidFill>
                            <a:schemeClr val="accent4">
                              <a:lumMod val="75000"/>
                            </a:schemeClr>
                          </a:solidFill>
                          <a:effectLst/>
                          <a:latin typeface="Garamond" pitchFamily="18" charset="0"/>
                        </a:rPr>
                        <a:t>Chennai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1" i="0" u="none" strike="noStrike" dirty="0">
                          <a:solidFill>
                            <a:schemeClr val="accent4">
                              <a:lumMod val="75000"/>
                            </a:schemeClr>
                          </a:solidFill>
                          <a:effectLst/>
                          <a:latin typeface="Garamond" pitchFamily="18" charset="0"/>
                        </a:rPr>
                        <a:t>Jaipur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1" i="0" u="none" strike="noStrike" dirty="0">
                          <a:solidFill>
                            <a:schemeClr val="accent4">
                              <a:lumMod val="75000"/>
                            </a:schemeClr>
                          </a:solidFill>
                          <a:effectLst/>
                          <a:latin typeface="Garamond" pitchFamily="18" charset="0"/>
                        </a:rPr>
                        <a:t>Surat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1" i="0" u="none" strike="noStrike" dirty="0">
                          <a:solidFill>
                            <a:schemeClr val="accent4">
                              <a:lumMod val="75000"/>
                            </a:schemeClr>
                          </a:solidFill>
                          <a:effectLst/>
                          <a:latin typeface="Garamond" pitchFamily="18" charset="0"/>
                        </a:rPr>
                        <a:t>Hyderabad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1" i="0" u="none" strike="noStrike" dirty="0">
                          <a:solidFill>
                            <a:schemeClr val="accent4">
                              <a:lumMod val="75000"/>
                            </a:schemeClr>
                          </a:solidFill>
                          <a:effectLst/>
                          <a:latin typeface="Garamond" pitchFamily="18" charset="0"/>
                        </a:rPr>
                        <a:t>Mumbai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1" i="0" u="none" strike="noStrike" dirty="0">
                          <a:solidFill>
                            <a:schemeClr val="accent4">
                              <a:lumMod val="75000"/>
                            </a:schemeClr>
                          </a:solidFill>
                          <a:effectLst/>
                          <a:latin typeface="Garamond" pitchFamily="18" charset="0"/>
                        </a:rPr>
                        <a:t>Pune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IN" sz="1400" b="1" dirty="0" smtClean="0">
                          <a:latin typeface="Garamond" pitchFamily="18" charset="0"/>
                        </a:rPr>
                        <a:t>2011</a:t>
                      </a:r>
                      <a:r>
                        <a:rPr lang="en-IN" sz="1400" b="1" baseline="0" dirty="0" smtClean="0">
                          <a:latin typeface="Garamond" pitchFamily="18" charset="0"/>
                        </a:rPr>
                        <a:t> Pop (Lacs)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0" i="0" u="none" strike="noStrike" dirty="0" smtClean="0">
                          <a:solidFill>
                            <a:srgbClr val="000000"/>
                          </a:solidFill>
                          <a:effectLst/>
                          <a:latin typeface="Garamond" pitchFamily="18" charset="0"/>
                        </a:rPr>
                        <a:t>84.4</a:t>
                      </a:r>
                      <a:endParaRPr lang="en-IN" sz="1400" b="0" i="1"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0" i="0" u="none" strike="noStrike" dirty="0" smtClean="0">
                          <a:solidFill>
                            <a:srgbClr val="000000"/>
                          </a:solidFill>
                          <a:effectLst/>
                          <a:latin typeface="Garamond" pitchFamily="18" charset="0"/>
                        </a:rPr>
                        <a:t>46.5</a:t>
                      </a:r>
                      <a:endParaRPr lang="en-IN" sz="1400" b="0"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Garamond" pitchFamily="18" charset="0"/>
                        </a:rPr>
                        <a:t>30.5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Garamond" pitchFamily="18" charset="0"/>
                        </a:rPr>
                        <a:t>44.7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Garamond" pitchFamily="18" charset="0"/>
                        </a:rPr>
                        <a:t>67.3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Garamond" pitchFamily="18" charset="0"/>
                        </a:rPr>
                        <a:t>124.4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Garamond" pitchFamily="18" charset="0"/>
                        </a:rPr>
                        <a:t>31.2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IN" sz="1400" b="1" dirty="0" smtClean="0">
                          <a:latin typeface="Garamond" pitchFamily="18" charset="0"/>
                        </a:rPr>
                        <a:t>ULB Area</a:t>
                      </a:r>
                      <a:endParaRPr lang="en-IN" sz="1400" b="1" dirty="0">
                        <a:latin typeface="Garamond"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0" i="0" u="none" strike="noStrike" dirty="0" smtClean="0">
                          <a:solidFill>
                            <a:srgbClr val="000000"/>
                          </a:solidFill>
                          <a:effectLst/>
                          <a:latin typeface="Garamond" pitchFamily="18" charset="0"/>
                        </a:rPr>
                        <a:t>741</a:t>
                      </a:r>
                      <a:endParaRPr lang="en-IN" sz="1400" b="0"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0" i="0" u="none" strike="noStrike" dirty="0" smtClean="0">
                          <a:solidFill>
                            <a:srgbClr val="000000"/>
                          </a:solidFill>
                          <a:effectLst/>
                          <a:latin typeface="Garamond" pitchFamily="18" charset="0"/>
                        </a:rPr>
                        <a:t>426</a:t>
                      </a:r>
                      <a:endParaRPr lang="en-IN" sz="1400" b="0"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0" i="0" u="none" strike="noStrike" dirty="0" smtClean="0">
                          <a:solidFill>
                            <a:srgbClr val="000000"/>
                          </a:solidFill>
                          <a:effectLst/>
                          <a:latin typeface="Garamond" pitchFamily="18" charset="0"/>
                        </a:rPr>
                        <a:t>467</a:t>
                      </a:r>
                      <a:endParaRPr lang="en-IN" sz="1400" b="0"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0" i="0" u="none" strike="noStrike" dirty="0" smtClean="0">
                          <a:solidFill>
                            <a:srgbClr val="000000"/>
                          </a:solidFill>
                          <a:effectLst/>
                          <a:latin typeface="Garamond" pitchFamily="18" charset="0"/>
                        </a:rPr>
                        <a:t>327</a:t>
                      </a:r>
                      <a:endParaRPr lang="en-IN" sz="1400" b="0"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0" i="0" u="none" strike="noStrike" dirty="0" smtClean="0">
                          <a:solidFill>
                            <a:srgbClr val="000000"/>
                          </a:solidFill>
                          <a:effectLst/>
                          <a:latin typeface="Garamond" pitchFamily="18" charset="0"/>
                        </a:rPr>
                        <a:t>923</a:t>
                      </a:r>
                      <a:endParaRPr lang="en-IN" sz="1400" b="0"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0" i="0" u="none" strike="noStrike" dirty="0" smtClean="0">
                          <a:solidFill>
                            <a:srgbClr val="000000"/>
                          </a:solidFill>
                          <a:effectLst/>
                          <a:latin typeface="Garamond" pitchFamily="18" charset="0"/>
                        </a:rPr>
                        <a:t>437</a:t>
                      </a:r>
                      <a:endParaRPr lang="en-IN" sz="1400" b="0"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0" i="0" u="none" strike="noStrike" dirty="0" smtClean="0">
                          <a:solidFill>
                            <a:srgbClr val="000000"/>
                          </a:solidFill>
                          <a:effectLst/>
                          <a:latin typeface="Garamond" pitchFamily="18" charset="0"/>
                        </a:rPr>
                        <a:t>244</a:t>
                      </a:r>
                      <a:endParaRPr lang="en-IN" sz="1400" b="0"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b="1" dirty="0" smtClean="0">
                          <a:latin typeface="Garamond" pitchFamily="18" charset="0"/>
                        </a:rPr>
                        <a:t>Per capita allocation</a:t>
                      </a:r>
                      <a:endParaRPr lang="en-IN" sz="1400" b="1" dirty="0">
                        <a:latin typeface="Garamond"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Garamond" pitchFamily="18" charset="0"/>
                        </a:rPr>
                        <a:t>7,974</a:t>
                      </a:r>
                      <a:endParaRPr lang="en-IN" sz="1400" b="0"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Garamond" pitchFamily="18" charset="0"/>
                        </a:rPr>
                        <a:t>9,615</a:t>
                      </a:r>
                      <a:endParaRPr lang="en-IN" sz="1400" b="0"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Garamond" pitchFamily="18" charset="0"/>
                        </a:rPr>
                        <a:t>3,980</a:t>
                      </a:r>
                      <a:endParaRPr lang="en-IN" sz="1400" b="0"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Garamond" pitchFamily="18" charset="0"/>
                        </a:rPr>
                        <a:t>10,202</a:t>
                      </a:r>
                      <a:endParaRPr lang="en-IN" sz="1400" b="0"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Garamond" pitchFamily="18" charset="0"/>
                        </a:rPr>
                        <a:t>8,247</a:t>
                      </a:r>
                      <a:endParaRPr lang="en-IN" sz="1400" b="0"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Garamond" pitchFamily="18" charset="0"/>
                        </a:rPr>
                        <a:t>28,414</a:t>
                      </a:r>
                      <a:endParaRPr lang="en-IN" sz="1400" b="0"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Garamond" pitchFamily="18" charset="0"/>
                        </a:rPr>
                        <a:t>14,356</a:t>
                      </a:r>
                      <a:endParaRPr lang="en-IN" sz="1400" b="0" i="0" u="none" strike="noStrike" dirty="0">
                        <a:solidFill>
                          <a:srgbClr val="000000"/>
                        </a:solidFill>
                        <a:effectLst/>
                        <a:latin typeface="Garamond"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6553201" y="6520190"/>
            <a:ext cx="2362200" cy="276999"/>
          </a:xfrm>
          <a:prstGeom prst="rect">
            <a:avLst/>
          </a:prstGeom>
          <a:noFill/>
        </p:spPr>
        <p:txBody>
          <a:bodyPr wrap="square" rtlCol="0">
            <a:spAutoFit/>
          </a:bodyPr>
          <a:lstStyle/>
          <a:p>
            <a:r>
              <a:rPr lang="en-US" sz="1200" dirty="0" smtClean="0">
                <a:solidFill>
                  <a:prstClr val="black"/>
                </a:solidFill>
              </a:rPr>
              <a:t>Data from municipal budgets</a:t>
            </a:r>
            <a:endParaRPr lang="en-IN" sz="1200" dirty="0">
              <a:solidFill>
                <a:prstClr val="black"/>
              </a:solidFill>
            </a:endParaRPr>
          </a:p>
        </p:txBody>
      </p:sp>
      <p:graphicFrame>
        <p:nvGraphicFramePr>
          <p:cNvPr id="9" name="Chart 8"/>
          <p:cNvGraphicFramePr>
            <a:graphicFrameLocks/>
          </p:cNvGraphicFramePr>
          <p:nvPr>
            <p:extLst>
              <p:ext uri="{D42A27DB-BD31-4B8C-83A1-F6EECF244321}">
                <p14:modId xmlns:p14="http://schemas.microsoft.com/office/powerpoint/2010/main" xmlns="" val="2617634455"/>
              </p:ext>
            </p:extLst>
          </p:nvPr>
        </p:nvGraphicFramePr>
        <p:xfrm>
          <a:off x="4724400" y="2895600"/>
          <a:ext cx="4267200" cy="38861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xmlns="" val="3456423844"/>
              </p:ext>
            </p:extLst>
          </p:nvPr>
        </p:nvGraphicFramePr>
        <p:xfrm>
          <a:off x="152400" y="2895600"/>
          <a:ext cx="4419600" cy="38862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2133600" y="3886200"/>
            <a:ext cx="381000" cy="261610"/>
          </a:xfrm>
          <a:prstGeom prst="rect">
            <a:avLst/>
          </a:prstGeom>
          <a:noFill/>
        </p:spPr>
        <p:txBody>
          <a:bodyPr wrap="square" rtlCol="0">
            <a:spAutoFit/>
          </a:bodyPr>
          <a:lstStyle/>
          <a:p>
            <a:r>
              <a:rPr lang="en-IN" sz="1100" b="1" dirty="0" smtClean="0">
                <a:solidFill>
                  <a:srgbClr val="6585CF">
                    <a:lumMod val="75000"/>
                  </a:srgbClr>
                </a:solidFill>
              </a:rPr>
              <a:t>7%</a:t>
            </a:r>
            <a:endParaRPr lang="en-IN" sz="1100" b="1" dirty="0">
              <a:solidFill>
                <a:srgbClr val="6585CF">
                  <a:lumMod val="75000"/>
                </a:srgbClr>
              </a:solidFill>
            </a:endParaRPr>
          </a:p>
        </p:txBody>
      </p:sp>
      <p:sp>
        <p:nvSpPr>
          <p:cNvPr id="5" name="Right Brace 4"/>
          <p:cNvSpPr/>
          <p:nvPr/>
        </p:nvSpPr>
        <p:spPr>
          <a:xfrm>
            <a:off x="1981200" y="3886200"/>
            <a:ext cx="152400" cy="26161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solidFill>
                <a:prstClr val="black"/>
              </a:solidFill>
            </a:endParaRPr>
          </a:p>
        </p:txBody>
      </p:sp>
      <p:sp>
        <p:nvSpPr>
          <p:cNvPr id="12" name="TextBox 11"/>
          <p:cNvSpPr txBox="1"/>
          <p:nvPr/>
        </p:nvSpPr>
        <p:spPr>
          <a:xfrm>
            <a:off x="2133600" y="4724400"/>
            <a:ext cx="533400" cy="261610"/>
          </a:xfrm>
          <a:prstGeom prst="rect">
            <a:avLst/>
          </a:prstGeom>
          <a:noFill/>
        </p:spPr>
        <p:txBody>
          <a:bodyPr wrap="square" rtlCol="0">
            <a:spAutoFit/>
          </a:bodyPr>
          <a:lstStyle/>
          <a:p>
            <a:r>
              <a:rPr lang="en-IN" sz="1100" b="1" dirty="0" smtClean="0">
                <a:solidFill>
                  <a:srgbClr val="6585CF">
                    <a:lumMod val="75000"/>
                  </a:srgbClr>
                </a:solidFill>
              </a:rPr>
              <a:t>11%</a:t>
            </a:r>
            <a:endParaRPr lang="en-IN" sz="1100" b="1" dirty="0">
              <a:solidFill>
                <a:srgbClr val="6585CF">
                  <a:lumMod val="75000"/>
                </a:srgbClr>
              </a:solidFill>
            </a:endParaRPr>
          </a:p>
        </p:txBody>
      </p:sp>
      <p:sp>
        <p:nvSpPr>
          <p:cNvPr id="13" name="Right Brace 12"/>
          <p:cNvSpPr/>
          <p:nvPr/>
        </p:nvSpPr>
        <p:spPr>
          <a:xfrm>
            <a:off x="1981200" y="4724400"/>
            <a:ext cx="152400" cy="26161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solidFill>
                <a:prstClr val="black"/>
              </a:solidFill>
            </a:endParaRPr>
          </a:p>
        </p:txBody>
      </p:sp>
      <p:sp>
        <p:nvSpPr>
          <p:cNvPr id="19" name="TextBox 18"/>
          <p:cNvSpPr txBox="1"/>
          <p:nvPr/>
        </p:nvSpPr>
        <p:spPr>
          <a:xfrm>
            <a:off x="6858000" y="3887337"/>
            <a:ext cx="381000" cy="261610"/>
          </a:xfrm>
          <a:prstGeom prst="rect">
            <a:avLst/>
          </a:prstGeom>
          <a:noFill/>
        </p:spPr>
        <p:txBody>
          <a:bodyPr wrap="square" rtlCol="0">
            <a:spAutoFit/>
          </a:bodyPr>
          <a:lstStyle/>
          <a:p>
            <a:r>
              <a:rPr lang="en-IN" sz="1100" b="1" dirty="0" smtClean="0">
                <a:solidFill>
                  <a:srgbClr val="6585CF">
                    <a:lumMod val="75000"/>
                  </a:srgbClr>
                </a:solidFill>
              </a:rPr>
              <a:t>7%</a:t>
            </a:r>
            <a:endParaRPr lang="en-IN" sz="1100" b="1" dirty="0">
              <a:solidFill>
                <a:srgbClr val="6585CF">
                  <a:lumMod val="75000"/>
                </a:srgbClr>
              </a:solidFill>
            </a:endParaRPr>
          </a:p>
        </p:txBody>
      </p:sp>
      <p:sp>
        <p:nvSpPr>
          <p:cNvPr id="20" name="Right Brace 19"/>
          <p:cNvSpPr/>
          <p:nvPr/>
        </p:nvSpPr>
        <p:spPr>
          <a:xfrm>
            <a:off x="6705600" y="3887337"/>
            <a:ext cx="152400" cy="26161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solidFill>
                <a:prstClr val="black"/>
              </a:solidFill>
            </a:endParaRPr>
          </a:p>
        </p:txBody>
      </p:sp>
      <p:sp>
        <p:nvSpPr>
          <p:cNvPr id="21" name="TextBox 20"/>
          <p:cNvSpPr txBox="1"/>
          <p:nvPr/>
        </p:nvSpPr>
        <p:spPr>
          <a:xfrm>
            <a:off x="6869372" y="4724400"/>
            <a:ext cx="522027" cy="261610"/>
          </a:xfrm>
          <a:prstGeom prst="rect">
            <a:avLst/>
          </a:prstGeom>
          <a:noFill/>
        </p:spPr>
        <p:txBody>
          <a:bodyPr wrap="square" rtlCol="0">
            <a:spAutoFit/>
          </a:bodyPr>
          <a:lstStyle/>
          <a:p>
            <a:r>
              <a:rPr lang="en-IN" sz="1100" b="1" dirty="0" smtClean="0">
                <a:solidFill>
                  <a:srgbClr val="6585CF">
                    <a:lumMod val="75000"/>
                  </a:srgbClr>
                </a:solidFill>
              </a:rPr>
              <a:t>17%</a:t>
            </a:r>
            <a:endParaRPr lang="en-IN" sz="1100" b="1" dirty="0">
              <a:solidFill>
                <a:srgbClr val="6585CF">
                  <a:lumMod val="75000"/>
                </a:srgbClr>
              </a:solidFill>
            </a:endParaRPr>
          </a:p>
        </p:txBody>
      </p:sp>
      <p:sp>
        <p:nvSpPr>
          <p:cNvPr id="22" name="Right Brace 21"/>
          <p:cNvSpPr/>
          <p:nvPr/>
        </p:nvSpPr>
        <p:spPr>
          <a:xfrm>
            <a:off x="6716973" y="4724400"/>
            <a:ext cx="152400" cy="26161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solidFill>
                <a:prstClr val="black"/>
              </a:solidFill>
            </a:endParaRPr>
          </a:p>
        </p:txBody>
      </p:sp>
      <p:sp>
        <p:nvSpPr>
          <p:cNvPr id="23" name="TextBox 22"/>
          <p:cNvSpPr txBox="1"/>
          <p:nvPr/>
        </p:nvSpPr>
        <p:spPr>
          <a:xfrm>
            <a:off x="6869373" y="5105400"/>
            <a:ext cx="522026" cy="261610"/>
          </a:xfrm>
          <a:prstGeom prst="rect">
            <a:avLst/>
          </a:prstGeom>
          <a:noFill/>
        </p:spPr>
        <p:txBody>
          <a:bodyPr wrap="square" rtlCol="0">
            <a:spAutoFit/>
          </a:bodyPr>
          <a:lstStyle/>
          <a:p>
            <a:r>
              <a:rPr lang="en-IN" sz="1100" b="1" dirty="0" smtClean="0">
                <a:solidFill>
                  <a:srgbClr val="6585CF">
                    <a:lumMod val="75000"/>
                  </a:srgbClr>
                </a:solidFill>
              </a:rPr>
              <a:t>12%</a:t>
            </a:r>
            <a:endParaRPr lang="en-IN" sz="1100" b="1" dirty="0">
              <a:solidFill>
                <a:srgbClr val="6585CF">
                  <a:lumMod val="75000"/>
                </a:srgbClr>
              </a:solidFill>
            </a:endParaRPr>
          </a:p>
        </p:txBody>
      </p:sp>
      <p:sp>
        <p:nvSpPr>
          <p:cNvPr id="24" name="Right Brace 23"/>
          <p:cNvSpPr/>
          <p:nvPr/>
        </p:nvSpPr>
        <p:spPr>
          <a:xfrm>
            <a:off x="6716973" y="5105400"/>
            <a:ext cx="152400" cy="26161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solidFill>
                <a:prstClr val="black"/>
              </a:solidFill>
            </a:endParaRPr>
          </a:p>
        </p:txBody>
      </p:sp>
      <p:sp>
        <p:nvSpPr>
          <p:cNvPr id="25" name="TextBox 24"/>
          <p:cNvSpPr txBox="1"/>
          <p:nvPr/>
        </p:nvSpPr>
        <p:spPr>
          <a:xfrm>
            <a:off x="6857999" y="5486400"/>
            <a:ext cx="533399" cy="261610"/>
          </a:xfrm>
          <a:prstGeom prst="rect">
            <a:avLst/>
          </a:prstGeom>
          <a:noFill/>
        </p:spPr>
        <p:txBody>
          <a:bodyPr wrap="square" rtlCol="0">
            <a:spAutoFit/>
          </a:bodyPr>
          <a:lstStyle/>
          <a:p>
            <a:r>
              <a:rPr lang="en-IN" sz="1100" b="1" dirty="0" smtClean="0">
                <a:solidFill>
                  <a:srgbClr val="6585CF">
                    <a:lumMod val="75000"/>
                  </a:srgbClr>
                </a:solidFill>
              </a:rPr>
              <a:t>11%</a:t>
            </a:r>
            <a:endParaRPr lang="en-IN" sz="1100" b="1" dirty="0">
              <a:solidFill>
                <a:srgbClr val="6585CF">
                  <a:lumMod val="75000"/>
                </a:srgbClr>
              </a:solidFill>
            </a:endParaRPr>
          </a:p>
        </p:txBody>
      </p:sp>
      <p:sp>
        <p:nvSpPr>
          <p:cNvPr id="26" name="Right Brace 25"/>
          <p:cNvSpPr/>
          <p:nvPr/>
        </p:nvSpPr>
        <p:spPr>
          <a:xfrm>
            <a:off x="6705600" y="5486400"/>
            <a:ext cx="152400" cy="26161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solidFill>
                <a:prstClr val="black"/>
              </a:solidFill>
            </a:endParaRPr>
          </a:p>
        </p:txBody>
      </p:sp>
      <p:sp>
        <p:nvSpPr>
          <p:cNvPr id="27" name="TextBox 26"/>
          <p:cNvSpPr txBox="1"/>
          <p:nvPr/>
        </p:nvSpPr>
        <p:spPr>
          <a:xfrm>
            <a:off x="6858000" y="5867400"/>
            <a:ext cx="381000" cy="261610"/>
          </a:xfrm>
          <a:prstGeom prst="rect">
            <a:avLst/>
          </a:prstGeom>
          <a:noFill/>
        </p:spPr>
        <p:txBody>
          <a:bodyPr wrap="square" rtlCol="0">
            <a:spAutoFit/>
          </a:bodyPr>
          <a:lstStyle/>
          <a:p>
            <a:r>
              <a:rPr lang="en-IN" sz="1100" b="1" dirty="0">
                <a:solidFill>
                  <a:srgbClr val="6585CF">
                    <a:lumMod val="75000"/>
                  </a:srgbClr>
                </a:solidFill>
              </a:rPr>
              <a:t>1</a:t>
            </a:r>
            <a:r>
              <a:rPr lang="en-IN" sz="1100" b="1" dirty="0" smtClean="0">
                <a:solidFill>
                  <a:srgbClr val="6585CF">
                    <a:lumMod val="75000"/>
                  </a:srgbClr>
                </a:solidFill>
              </a:rPr>
              <a:t>%</a:t>
            </a:r>
            <a:endParaRPr lang="en-IN" sz="1100" b="1" dirty="0">
              <a:solidFill>
                <a:srgbClr val="6585CF">
                  <a:lumMod val="75000"/>
                </a:srgbClr>
              </a:solidFill>
            </a:endParaRPr>
          </a:p>
        </p:txBody>
      </p:sp>
      <p:sp>
        <p:nvSpPr>
          <p:cNvPr id="28" name="Right Brace 27"/>
          <p:cNvSpPr/>
          <p:nvPr/>
        </p:nvSpPr>
        <p:spPr>
          <a:xfrm>
            <a:off x="6705600" y="5867400"/>
            <a:ext cx="152400" cy="26161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solidFill>
                <a:prstClr val="black"/>
              </a:solidFill>
            </a:endParaRPr>
          </a:p>
        </p:txBody>
      </p:sp>
      <p:sp>
        <p:nvSpPr>
          <p:cNvPr id="29" name="TextBox 28"/>
          <p:cNvSpPr txBox="1"/>
          <p:nvPr/>
        </p:nvSpPr>
        <p:spPr>
          <a:xfrm>
            <a:off x="6858000" y="6258580"/>
            <a:ext cx="533398" cy="261610"/>
          </a:xfrm>
          <a:prstGeom prst="rect">
            <a:avLst/>
          </a:prstGeom>
          <a:noFill/>
        </p:spPr>
        <p:txBody>
          <a:bodyPr wrap="square" rtlCol="0">
            <a:spAutoFit/>
          </a:bodyPr>
          <a:lstStyle/>
          <a:p>
            <a:r>
              <a:rPr lang="en-IN" sz="1100" b="1" dirty="0" smtClean="0">
                <a:solidFill>
                  <a:srgbClr val="6585CF">
                    <a:lumMod val="75000"/>
                  </a:srgbClr>
                </a:solidFill>
              </a:rPr>
              <a:t>56%</a:t>
            </a:r>
            <a:endParaRPr lang="en-IN" sz="1100" b="1" dirty="0">
              <a:solidFill>
                <a:srgbClr val="6585CF">
                  <a:lumMod val="75000"/>
                </a:srgbClr>
              </a:solidFill>
            </a:endParaRPr>
          </a:p>
        </p:txBody>
      </p:sp>
      <p:sp>
        <p:nvSpPr>
          <p:cNvPr id="30" name="Right Brace 29"/>
          <p:cNvSpPr/>
          <p:nvPr/>
        </p:nvSpPr>
        <p:spPr>
          <a:xfrm>
            <a:off x="6705600" y="6258580"/>
            <a:ext cx="152400" cy="26161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solidFill>
                <a:prstClr val="black"/>
              </a:solidFill>
            </a:endParaRPr>
          </a:p>
        </p:txBody>
      </p:sp>
    </p:spTree>
    <p:extLst>
      <p:ext uri="{BB962C8B-B14F-4D97-AF65-F5344CB8AC3E}">
        <p14:creationId xmlns:p14="http://schemas.microsoft.com/office/powerpoint/2010/main" xmlns="" val="23447943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1" name="Chart 20"/>
          <p:cNvGraphicFramePr>
            <a:graphicFrameLocks/>
          </p:cNvGraphicFramePr>
          <p:nvPr>
            <p:extLst>
              <p:ext uri="{D42A27DB-BD31-4B8C-83A1-F6EECF244321}">
                <p14:modId xmlns:p14="http://schemas.microsoft.com/office/powerpoint/2010/main" xmlns="" val="1200010156"/>
              </p:ext>
            </p:extLst>
          </p:nvPr>
        </p:nvGraphicFramePr>
        <p:xfrm>
          <a:off x="325841" y="1400175"/>
          <a:ext cx="8051327" cy="466725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9"/>
          <p:cNvSpPr txBox="1">
            <a:spLocks/>
          </p:cNvSpPr>
          <p:nvPr/>
        </p:nvSpPr>
        <p:spPr>
          <a:xfrm>
            <a:off x="381000" y="228600"/>
            <a:ext cx="8382000" cy="914400"/>
          </a:xfrm>
          <a:prstGeom prst="rect">
            <a:avLst/>
          </a:prstGeom>
        </p:spPr>
        <p:txBody>
          <a:bodyPr vert="horz" lIns="97957" tIns="48978" rIns="97957" bIns="48978" rtlCol="0" anchor="ctr">
            <a:noAutofit/>
          </a:bodyPr>
          <a:lstStyle>
            <a:lvl1pPr algn="l" defTabSz="979574" rtl="0" eaLnBrk="1" latinLnBrk="0" hangingPunct="1">
              <a:spcBef>
                <a:spcPct val="0"/>
              </a:spcBef>
              <a:buNone/>
              <a:defRPr sz="2900" kern="1200" cap="all" baseline="0">
                <a:solidFill>
                  <a:schemeClr val="tx1"/>
                </a:solidFill>
                <a:latin typeface="+mj-lt"/>
                <a:ea typeface="+mj-ea"/>
                <a:cs typeface="+mj-cs"/>
              </a:defRPr>
            </a:lvl1pPr>
          </a:lstStyle>
          <a:p>
            <a:pPr algn="ctr"/>
            <a:r>
              <a:rPr lang="en-IN" sz="2800" b="1" cap="none" dirty="0" smtClean="0">
                <a:solidFill>
                  <a:prstClr val="black"/>
                </a:solidFill>
                <a:latin typeface="Garamond" pitchFamily="18" charset="0"/>
              </a:rPr>
              <a:t>Proportion of Capital Expenditure</a:t>
            </a:r>
            <a:endParaRPr lang="en-IN" sz="2800" b="1" cap="none" dirty="0">
              <a:solidFill>
                <a:prstClr val="black"/>
              </a:solidFill>
              <a:latin typeface="Garamond" pitchFamily="18" charset="0"/>
            </a:endParaRPr>
          </a:p>
        </p:txBody>
      </p:sp>
      <p:sp>
        <p:nvSpPr>
          <p:cNvPr id="3" name="TextBox 2"/>
          <p:cNvSpPr txBox="1"/>
          <p:nvPr/>
        </p:nvSpPr>
        <p:spPr>
          <a:xfrm>
            <a:off x="2667000" y="6030580"/>
            <a:ext cx="2514600" cy="307777"/>
          </a:xfrm>
          <a:prstGeom prst="rect">
            <a:avLst/>
          </a:prstGeom>
          <a:noFill/>
        </p:spPr>
        <p:txBody>
          <a:bodyPr wrap="square" rtlCol="0">
            <a:spAutoFit/>
          </a:bodyPr>
          <a:lstStyle/>
          <a:p>
            <a:pPr algn="ctr"/>
            <a:r>
              <a:rPr lang="en-IN" sz="1400" b="1" dirty="0" smtClean="0">
                <a:solidFill>
                  <a:prstClr val="black"/>
                </a:solidFill>
                <a:latin typeface="Garamond" pitchFamily="18" charset="0"/>
              </a:rPr>
              <a:t> Figures in %</a:t>
            </a:r>
            <a:endParaRPr lang="en-IN" sz="1400" b="1" dirty="0">
              <a:solidFill>
                <a:prstClr val="black"/>
              </a:solidFill>
              <a:latin typeface="Garamond" pitchFamily="18" charset="0"/>
            </a:endParaRPr>
          </a:p>
        </p:txBody>
      </p:sp>
      <p:sp>
        <p:nvSpPr>
          <p:cNvPr id="16" name="TextBox 15"/>
          <p:cNvSpPr txBox="1"/>
          <p:nvPr/>
        </p:nvSpPr>
        <p:spPr>
          <a:xfrm>
            <a:off x="6400800" y="6248400"/>
            <a:ext cx="2667000" cy="307777"/>
          </a:xfrm>
          <a:prstGeom prst="rect">
            <a:avLst/>
          </a:prstGeom>
          <a:noFill/>
        </p:spPr>
        <p:txBody>
          <a:bodyPr wrap="square" rtlCol="0">
            <a:spAutoFit/>
          </a:bodyPr>
          <a:lstStyle/>
          <a:p>
            <a:r>
              <a:rPr lang="en-US" sz="1400" dirty="0" smtClean="0">
                <a:solidFill>
                  <a:prstClr val="black"/>
                </a:solidFill>
                <a:latin typeface="Garamond" pitchFamily="18" charset="0"/>
              </a:rPr>
              <a:t>Estimates for the year 2015-16</a:t>
            </a:r>
            <a:endParaRPr lang="en-IN" sz="1400" dirty="0">
              <a:solidFill>
                <a:prstClr val="black"/>
              </a:solidFill>
              <a:latin typeface="Garamond" pitchFamily="18" charset="0"/>
            </a:endParaRPr>
          </a:p>
        </p:txBody>
      </p:sp>
      <p:sp>
        <p:nvSpPr>
          <p:cNvPr id="8" name="Oval 7"/>
          <p:cNvSpPr/>
          <p:nvPr/>
        </p:nvSpPr>
        <p:spPr>
          <a:xfrm>
            <a:off x="7023194" y="2743200"/>
            <a:ext cx="1130206" cy="6858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err="1" smtClean="0">
                <a:solidFill>
                  <a:prstClr val="white"/>
                </a:solidFill>
                <a:latin typeface="Garamond" pitchFamily="18" charset="0"/>
              </a:rPr>
              <a:t>Rs</a:t>
            </a:r>
            <a:r>
              <a:rPr lang="en-IN" sz="1400" b="1" dirty="0" smtClean="0">
                <a:solidFill>
                  <a:prstClr val="white"/>
                </a:solidFill>
                <a:latin typeface="Garamond" pitchFamily="18" charset="0"/>
              </a:rPr>
              <a:t> 2,240 Cr</a:t>
            </a:r>
            <a:endParaRPr lang="en-IN" sz="1400" b="1" dirty="0">
              <a:solidFill>
                <a:prstClr val="white"/>
              </a:solidFill>
              <a:latin typeface="Garamond" pitchFamily="18" charset="0"/>
            </a:endParaRPr>
          </a:p>
        </p:txBody>
      </p:sp>
      <p:sp>
        <p:nvSpPr>
          <p:cNvPr id="11" name="Oval 10"/>
          <p:cNvSpPr/>
          <p:nvPr/>
        </p:nvSpPr>
        <p:spPr>
          <a:xfrm>
            <a:off x="7023194" y="4038600"/>
            <a:ext cx="1130206"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err="1" smtClean="0">
                <a:solidFill>
                  <a:prstClr val="white"/>
                </a:solidFill>
                <a:latin typeface="Garamond" pitchFamily="18" charset="0"/>
              </a:rPr>
              <a:t>Rs</a:t>
            </a:r>
            <a:endParaRPr lang="en-IN" sz="1400" b="1" dirty="0" smtClean="0">
              <a:solidFill>
                <a:prstClr val="white"/>
              </a:solidFill>
              <a:latin typeface="Garamond" pitchFamily="18" charset="0"/>
            </a:endParaRPr>
          </a:p>
          <a:p>
            <a:pPr algn="ctr"/>
            <a:r>
              <a:rPr lang="en-IN" sz="1400" b="1" dirty="0" smtClean="0">
                <a:solidFill>
                  <a:prstClr val="white"/>
                </a:solidFill>
                <a:latin typeface="Garamond" pitchFamily="18" charset="0"/>
              </a:rPr>
              <a:t>985</a:t>
            </a:r>
          </a:p>
          <a:p>
            <a:pPr algn="ctr"/>
            <a:r>
              <a:rPr lang="en-IN" sz="1400" b="1" dirty="0" smtClean="0">
                <a:solidFill>
                  <a:prstClr val="white"/>
                </a:solidFill>
                <a:latin typeface="Garamond" pitchFamily="18" charset="0"/>
              </a:rPr>
              <a:t>Cr</a:t>
            </a:r>
            <a:endParaRPr lang="en-IN" sz="1400" b="1" dirty="0">
              <a:solidFill>
                <a:prstClr val="white"/>
              </a:solidFill>
              <a:latin typeface="Garamond" pitchFamily="18" charset="0"/>
            </a:endParaRPr>
          </a:p>
        </p:txBody>
      </p:sp>
      <p:sp>
        <p:nvSpPr>
          <p:cNvPr id="12" name="Oval 11"/>
          <p:cNvSpPr/>
          <p:nvPr/>
        </p:nvSpPr>
        <p:spPr>
          <a:xfrm>
            <a:off x="7023194" y="4874525"/>
            <a:ext cx="1130206"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err="1" smtClean="0">
                <a:solidFill>
                  <a:prstClr val="white"/>
                </a:solidFill>
                <a:latin typeface="Garamond" pitchFamily="18" charset="0"/>
              </a:rPr>
              <a:t>Rs</a:t>
            </a:r>
            <a:endParaRPr lang="en-IN" sz="1400" b="1" dirty="0" smtClean="0">
              <a:solidFill>
                <a:prstClr val="white"/>
              </a:solidFill>
              <a:latin typeface="Garamond" pitchFamily="18" charset="0"/>
            </a:endParaRPr>
          </a:p>
          <a:p>
            <a:pPr algn="ctr"/>
            <a:r>
              <a:rPr lang="en-IN" sz="1400" b="1" dirty="0" smtClean="0">
                <a:solidFill>
                  <a:prstClr val="white"/>
                </a:solidFill>
                <a:latin typeface="Garamond" pitchFamily="18" charset="0"/>
              </a:rPr>
              <a:t>1,254</a:t>
            </a:r>
          </a:p>
          <a:p>
            <a:pPr algn="ctr"/>
            <a:r>
              <a:rPr lang="en-IN" sz="1400" b="1" dirty="0" smtClean="0">
                <a:solidFill>
                  <a:prstClr val="white"/>
                </a:solidFill>
                <a:latin typeface="Garamond" pitchFamily="18" charset="0"/>
              </a:rPr>
              <a:t>Cr</a:t>
            </a:r>
            <a:endParaRPr lang="en-IN" sz="1400" b="1" dirty="0">
              <a:solidFill>
                <a:prstClr val="white"/>
              </a:solidFill>
              <a:latin typeface="Garamond" pitchFamily="18" charset="0"/>
            </a:endParaRPr>
          </a:p>
        </p:txBody>
      </p:sp>
      <p:sp>
        <p:nvSpPr>
          <p:cNvPr id="9" name="Right Brace 8"/>
          <p:cNvSpPr/>
          <p:nvPr/>
        </p:nvSpPr>
        <p:spPr>
          <a:xfrm>
            <a:off x="6781800" y="2667000"/>
            <a:ext cx="190499" cy="990600"/>
          </a:xfrm>
          <a:prstGeom prst="rightBrac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solidFill>
                <a:prstClr val="black"/>
              </a:solidFill>
            </a:endParaRPr>
          </a:p>
        </p:txBody>
      </p:sp>
      <p:sp>
        <p:nvSpPr>
          <p:cNvPr id="14" name="Right Brace 13"/>
          <p:cNvSpPr/>
          <p:nvPr/>
        </p:nvSpPr>
        <p:spPr>
          <a:xfrm>
            <a:off x="6781800" y="4229100"/>
            <a:ext cx="190499" cy="495300"/>
          </a:xfrm>
          <a:prstGeom prst="rightBrac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solidFill>
                <a:prstClr val="black"/>
              </a:solidFill>
            </a:endParaRPr>
          </a:p>
        </p:txBody>
      </p:sp>
      <p:sp>
        <p:nvSpPr>
          <p:cNvPr id="17" name="Right Brace 16"/>
          <p:cNvSpPr/>
          <p:nvPr/>
        </p:nvSpPr>
        <p:spPr>
          <a:xfrm>
            <a:off x="6781800" y="5067300"/>
            <a:ext cx="190499" cy="495300"/>
          </a:xfrm>
          <a:prstGeom prst="rightBrac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solidFill>
                <a:prstClr val="black"/>
              </a:solidFill>
            </a:endParaRPr>
          </a:p>
        </p:txBody>
      </p:sp>
      <p:sp>
        <p:nvSpPr>
          <p:cNvPr id="13" name="TextBox 12"/>
          <p:cNvSpPr txBox="1"/>
          <p:nvPr/>
        </p:nvSpPr>
        <p:spPr>
          <a:xfrm>
            <a:off x="6400800" y="6504801"/>
            <a:ext cx="2688609" cy="307777"/>
          </a:xfrm>
          <a:prstGeom prst="rect">
            <a:avLst/>
          </a:prstGeom>
          <a:noFill/>
        </p:spPr>
        <p:txBody>
          <a:bodyPr wrap="square" rtlCol="0">
            <a:spAutoFit/>
          </a:bodyPr>
          <a:lstStyle/>
          <a:p>
            <a:r>
              <a:rPr lang="en-US" sz="1400" dirty="0" smtClean="0">
                <a:solidFill>
                  <a:prstClr val="black"/>
                </a:solidFill>
                <a:latin typeface="Garamond" pitchFamily="18" charset="0"/>
              </a:rPr>
              <a:t>Data from municipal budgets</a:t>
            </a:r>
            <a:endParaRPr lang="en-IN" sz="1400" dirty="0">
              <a:solidFill>
                <a:prstClr val="black"/>
              </a:solidFill>
              <a:latin typeface="Garamond" pitchFamily="18" charset="0"/>
            </a:endParaRPr>
          </a:p>
        </p:txBody>
      </p:sp>
    </p:spTree>
    <p:extLst>
      <p:ext uri="{BB962C8B-B14F-4D97-AF65-F5344CB8AC3E}">
        <p14:creationId xmlns:p14="http://schemas.microsoft.com/office/powerpoint/2010/main" xmlns="" val="37557027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 name="Rectangle 50"/>
          <p:cNvSpPr/>
          <p:nvPr/>
        </p:nvSpPr>
        <p:spPr>
          <a:xfrm>
            <a:off x="122830" y="849112"/>
            <a:ext cx="4267200" cy="258532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latin typeface="Garamond" pitchFamily="18" charset="0"/>
            </a:endParaRPr>
          </a:p>
        </p:txBody>
      </p:sp>
      <p:sp>
        <p:nvSpPr>
          <p:cNvPr id="6" name="Title 9"/>
          <p:cNvSpPr txBox="1">
            <a:spLocks/>
          </p:cNvSpPr>
          <p:nvPr/>
        </p:nvSpPr>
        <p:spPr>
          <a:xfrm>
            <a:off x="381000" y="152400"/>
            <a:ext cx="8382000" cy="914400"/>
          </a:xfrm>
          <a:prstGeom prst="rect">
            <a:avLst/>
          </a:prstGeom>
        </p:spPr>
        <p:txBody>
          <a:bodyPr vert="horz" lIns="97957" tIns="48978" rIns="97957" bIns="48978" rtlCol="0" anchor="ctr">
            <a:noAutofit/>
          </a:bodyPr>
          <a:lstStyle>
            <a:lvl1pPr algn="l" defTabSz="979574" rtl="0" eaLnBrk="1" latinLnBrk="0" hangingPunct="1">
              <a:spcBef>
                <a:spcPct val="0"/>
              </a:spcBef>
              <a:buNone/>
              <a:defRPr sz="2900" kern="1200" cap="all" baseline="0">
                <a:solidFill>
                  <a:schemeClr val="tx1"/>
                </a:solidFill>
                <a:latin typeface="+mj-lt"/>
                <a:ea typeface="+mj-ea"/>
                <a:cs typeface="+mj-cs"/>
              </a:defRPr>
            </a:lvl1pPr>
          </a:lstStyle>
          <a:p>
            <a:pPr algn="ctr"/>
            <a:r>
              <a:rPr lang="en-IN" sz="2800" b="1" cap="none" dirty="0">
                <a:solidFill>
                  <a:prstClr val="black"/>
                </a:solidFill>
                <a:latin typeface="Garamond" pitchFamily="18" charset="0"/>
              </a:rPr>
              <a:t>Capex Budget vs Capex </a:t>
            </a:r>
            <a:r>
              <a:rPr lang="en-IN" sz="2800" b="1" cap="none" dirty="0" smtClean="0">
                <a:solidFill>
                  <a:prstClr val="black"/>
                </a:solidFill>
                <a:latin typeface="Garamond" pitchFamily="18" charset="0"/>
              </a:rPr>
              <a:t>Requirement</a:t>
            </a:r>
            <a:endParaRPr lang="en-IN" sz="2800" b="1" cap="none" dirty="0">
              <a:solidFill>
                <a:prstClr val="black"/>
              </a:solidFill>
              <a:latin typeface="Garamond" pitchFamily="18" charset="0"/>
            </a:endParaRPr>
          </a:p>
        </p:txBody>
      </p:sp>
      <p:sp>
        <p:nvSpPr>
          <p:cNvPr id="10" name="TextBox 9"/>
          <p:cNvSpPr txBox="1"/>
          <p:nvPr/>
        </p:nvSpPr>
        <p:spPr>
          <a:xfrm>
            <a:off x="4572000" y="838200"/>
            <a:ext cx="4419599" cy="2585323"/>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lnSpc>
                <a:spcPct val="150000"/>
              </a:lnSpc>
              <a:buFont typeface="Arial" panose="020B0604020202020204" pitchFamily="34" charset="0"/>
              <a:buChar char="•"/>
            </a:pPr>
            <a:r>
              <a:rPr lang="en-IN" sz="1200" b="1" dirty="0" smtClean="0">
                <a:solidFill>
                  <a:prstClr val="black"/>
                </a:solidFill>
                <a:latin typeface="Garamond" pitchFamily="18" charset="0"/>
              </a:rPr>
              <a:t>Water supply </a:t>
            </a:r>
            <a:r>
              <a:rPr lang="en-IN" sz="1200" dirty="0">
                <a:solidFill>
                  <a:prstClr val="black"/>
                </a:solidFill>
                <a:latin typeface="Garamond" pitchFamily="18" charset="0"/>
              </a:rPr>
              <a:t>duration </a:t>
            </a:r>
            <a:r>
              <a:rPr lang="en-IN" sz="1200" dirty="0" smtClean="0">
                <a:solidFill>
                  <a:prstClr val="black"/>
                </a:solidFill>
                <a:latin typeface="Garamond" pitchFamily="18" charset="0"/>
              </a:rPr>
              <a:t>is inconsistent, partial </a:t>
            </a:r>
            <a:r>
              <a:rPr lang="en-IN" sz="1200" dirty="0">
                <a:solidFill>
                  <a:prstClr val="black"/>
                </a:solidFill>
                <a:latin typeface="Garamond" pitchFamily="18" charset="0"/>
              </a:rPr>
              <a:t>household meter </a:t>
            </a:r>
            <a:r>
              <a:rPr lang="en-IN" sz="1200" dirty="0" smtClean="0">
                <a:solidFill>
                  <a:prstClr val="black"/>
                </a:solidFill>
                <a:latin typeface="Garamond" pitchFamily="18" charset="0"/>
              </a:rPr>
              <a:t>coverage.</a:t>
            </a:r>
            <a:endParaRPr lang="en-IN" sz="1200" dirty="0">
              <a:solidFill>
                <a:prstClr val="black"/>
              </a:solidFill>
              <a:latin typeface="Garamond" pitchFamily="18" charset="0"/>
            </a:endParaRPr>
          </a:p>
          <a:p>
            <a:pPr marL="342900" indent="-342900">
              <a:lnSpc>
                <a:spcPct val="150000"/>
              </a:lnSpc>
              <a:buFont typeface="Arial" panose="020B0604020202020204" pitchFamily="34" charset="0"/>
              <a:buChar char="•"/>
            </a:pPr>
            <a:r>
              <a:rPr lang="en-IN" sz="1200" dirty="0" smtClean="0">
                <a:solidFill>
                  <a:prstClr val="black"/>
                </a:solidFill>
                <a:latin typeface="Garamond" pitchFamily="18" charset="0"/>
              </a:rPr>
              <a:t>Only 50</a:t>
            </a:r>
            <a:r>
              <a:rPr lang="en-IN" sz="1200" dirty="0">
                <a:solidFill>
                  <a:prstClr val="black"/>
                </a:solidFill>
                <a:latin typeface="Garamond" pitchFamily="18" charset="0"/>
              </a:rPr>
              <a:t>% </a:t>
            </a:r>
            <a:r>
              <a:rPr lang="en-IN" sz="1200" b="1" dirty="0" smtClean="0">
                <a:solidFill>
                  <a:prstClr val="black"/>
                </a:solidFill>
                <a:latin typeface="Garamond" pitchFamily="18" charset="0"/>
              </a:rPr>
              <a:t>sewage</a:t>
            </a:r>
            <a:r>
              <a:rPr lang="en-IN" sz="1200" dirty="0" smtClean="0">
                <a:solidFill>
                  <a:prstClr val="black"/>
                </a:solidFill>
                <a:latin typeface="Garamond" pitchFamily="18" charset="0"/>
              </a:rPr>
              <a:t> is treated</a:t>
            </a:r>
            <a:r>
              <a:rPr lang="en-IN" sz="1200" dirty="0">
                <a:solidFill>
                  <a:prstClr val="black"/>
                </a:solidFill>
                <a:latin typeface="Garamond" pitchFamily="18" charset="0"/>
              </a:rPr>
              <a:t> </a:t>
            </a:r>
            <a:r>
              <a:rPr lang="en-IN" sz="1200" dirty="0" smtClean="0">
                <a:solidFill>
                  <a:prstClr val="black"/>
                </a:solidFill>
                <a:latin typeface="Garamond" pitchFamily="18" charset="0"/>
              </a:rPr>
              <a:t>and </a:t>
            </a:r>
            <a:r>
              <a:rPr lang="en-IN" sz="1200" dirty="0">
                <a:solidFill>
                  <a:prstClr val="black"/>
                </a:solidFill>
                <a:latin typeface="Garamond" pitchFamily="18" charset="0"/>
              </a:rPr>
              <a:t>only 6</a:t>
            </a:r>
            <a:r>
              <a:rPr lang="en-IN" sz="1200" dirty="0" smtClean="0">
                <a:solidFill>
                  <a:prstClr val="black"/>
                </a:solidFill>
                <a:latin typeface="Garamond" pitchFamily="18" charset="0"/>
              </a:rPr>
              <a:t>% </a:t>
            </a:r>
            <a:r>
              <a:rPr lang="en-IN" sz="1200" dirty="0">
                <a:solidFill>
                  <a:prstClr val="black"/>
                </a:solidFill>
                <a:latin typeface="Garamond" pitchFamily="18" charset="0"/>
              </a:rPr>
              <a:t>is recycled </a:t>
            </a:r>
          </a:p>
          <a:p>
            <a:pPr marL="342900" indent="-342900">
              <a:lnSpc>
                <a:spcPct val="150000"/>
              </a:lnSpc>
              <a:buFont typeface="Arial" panose="020B0604020202020204" pitchFamily="34" charset="0"/>
              <a:buChar char="•"/>
            </a:pPr>
            <a:r>
              <a:rPr lang="en-IN" sz="1200" dirty="0" smtClean="0">
                <a:solidFill>
                  <a:prstClr val="black"/>
                </a:solidFill>
                <a:latin typeface="Garamond" pitchFamily="18" charset="0"/>
              </a:rPr>
              <a:t>Household </a:t>
            </a:r>
            <a:r>
              <a:rPr lang="en-IN" sz="1200" dirty="0">
                <a:solidFill>
                  <a:prstClr val="black"/>
                </a:solidFill>
                <a:latin typeface="Garamond" pitchFamily="18" charset="0"/>
              </a:rPr>
              <a:t>level </a:t>
            </a:r>
            <a:r>
              <a:rPr lang="en-IN" sz="1200" b="1" dirty="0">
                <a:solidFill>
                  <a:prstClr val="black"/>
                </a:solidFill>
                <a:latin typeface="Garamond" pitchFamily="18" charset="0"/>
              </a:rPr>
              <a:t>solid waste </a:t>
            </a:r>
            <a:r>
              <a:rPr lang="en-IN" sz="1200" dirty="0">
                <a:solidFill>
                  <a:prstClr val="black"/>
                </a:solidFill>
                <a:latin typeface="Garamond" pitchFamily="18" charset="0"/>
              </a:rPr>
              <a:t>coverage of only 53% and only 28% of waste </a:t>
            </a:r>
            <a:r>
              <a:rPr lang="en-IN" sz="1200" dirty="0" smtClean="0">
                <a:solidFill>
                  <a:prstClr val="black"/>
                </a:solidFill>
                <a:latin typeface="Garamond" pitchFamily="18" charset="0"/>
              </a:rPr>
              <a:t>is segregated</a:t>
            </a:r>
            <a:endParaRPr lang="en-IN" sz="1200" dirty="0">
              <a:solidFill>
                <a:prstClr val="black"/>
              </a:solidFill>
              <a:latin typeface="Garamond" pitchFamily="18" charset="0"/>
            </a:endParaRPr>
          </a:p>
          <a:p>
            <a:pPr marL="342900" indent="-342900">
              <a:lnSpc>
                <a:spcPct val="150000"/>
              </a:lnSpc>
              <a:buFont typeface="Arial" panose="020B0604020202020204" pitchFamily="34" charset="0"/>
              <a:buChar char="•"/>
            </a:pPr>
            <a:r>
              <a:rPr lang="en-IN" sz="1200" dirty="0" smtClean="0">
                <a:solidFill>
                  <a:prstClr val="black"/>
                </a:solidFill>
                <a:latin typeface="Garamond" pitchFamily="18" charset="0"/>
              </a:rPr>
              <a:t>Share </a:t>
            </a:r>
            <a:r>
              <a:rPr lang="en-IN" sz="1200" dirty="0">
                <a:solidFill>
                  <a:prstClr val="black"/>
                </a:solidFill>
                <a:latin typeface="Garamond" pitchFamily="18" charset="0"/>
              </a:rPr>
              <a:t>of </a:t>
            </a:r>
            <a:r>
              <a:rPr lang="en-IN" sz="1200" b="1" dirty="0">
                <a:solidFill>
                  <a:prstClr val="black"/>
                </a:solidFill>
                <a:latin typeface="Garamond" pitchFamily="18" charset="0"/>
              </a:rPr>
              <a:t>public transport </a:t>
            </a:r>
            <a:r>
              <a:rPr lang="en-IN" sz="1200" dirty="0">
                <a:solidFill>
                  <a:prstClr val="black"/>
                </a:solidFill>
                <a:latin typeface="Garamond" pitchFamily="18" charset="0"/>
              </a:rPr>
              <a:t>at 22</a:t>
            </a:r>
            <a:r>
              <a:rPr lang="en-IN" sz="1200" dirty="0" smtClean="0">
                <a:solidFill>
                  <a:prstClr val="black"/>
                </a:solidFill>
                <a:latin typeface="Garamond" pitchFamily="18" charset="0"/>
              </a:rPr>
              <a:t>% </a:t>
            </a:r>
            <a:r>
              <a:rPr lang="en-IN" sz="1200" dirty="0">
                <a:solidFill>
                  <a:prstClr val="black"/>
                </a:solidFill>
                <a:latin typeface="Garamond" pitchFamily="18" charset="0"/>
              </a:rPr>
              <a:t>as compared to a best in class average </a:t>
            </a:r>
            <a:r>
              <a:rPr lang="en-IN" sz="1200" dirty="0" smtClean="0">
                <a:solidFill>
                  <a:prstClr val="black"/>
                </a:solidFill>
                <a:latin typeface="Garamond" pitchFamily="18" charset="0"/>
              </a:rPr>
              <a:t>of 50-80</a:t>
            </a:r>
            <a:r>
              <a:rPr lang="en-IN" sz="1200" dirty="0">
                <a:solidFill>
                  <a:prstClr val="black"/>
                </a:solidFill>
                <a:latin typeface="Garamond" pitchFamily="18" charset="0"/>
              </a:rPr>
              <a:t>%</a:t>
            </a:r>
          </a:p>
          <a:p>
            <a:pPr marL="342900" indent="-342900">
              <a:lnSpc>
                <a:spcPct val="150000"/>
              </a:lnSpc>
              <a:buFont typeface="Arial" panose="020B0604020202020204" pitchFamily="34" charset="0"/>
              <a:buChar char="•"/>
            </a:pPr>
            <a:r>
              <a:rPr lang="en-IN" sz="1200" b="1" dirty="0" smtClean="0">
                <a:solidFill>
                  <a:prstClr val="black"/>
                </a:solidFill>
                <a:latin typeface="Garamond" pitchFamily="18" charset="0"/>
              </a:rPr>
              <a:t>Road </a:t>
            </a:r>
            <a:r>
              <a:rPr lang="en-IN" sz="1200" b="1" dirty="0">
                <a:solidFill>
                  <a:prstClr val="black"/>
                </a:solidFill>
                <a:latin typeface="Garamond" pitchFamily="18" charset="0"/>
              </a:rPr>
              <a:t>drainage </a:t>
            </a:r>
            <a:r>
              <a:rPr lang="en-IN" sz="1200" dirty="0">
                <a:solidFill>
                  <a:prstClr val="black"/>
                </a:solidFill>
                <a:latin typeface="Garamond" pitchFamily="18" charset="0"/>
              </a:rPr>
              <a:t>network only 52% of required capacity</a:t>
            </a:r>
          </a:p>
          <a:p>
            <a:pPr marL="342900" indent="-342900">
              <a:lnSpc>
                <a:spcPct val="150000"/>
              </a:lnSpc>
              <a:buFont typeface="Arial" panose="020B0604020202020204" pitchFamily="34" charset="0"/>
              <a:buChar char="•"/>
            </a:pPr>
            <a:r>
              <a:rPr lang="en-IN" sz="1200" dirty="0" smtClean="0">
                <a:solidFill>
                  <a:prstClr val="black"/>
                </a:solidFill>
                <a:latin typeface="Garamond" pitchFamily="18" charset="0"/>
              </a:rPr>
              <a:t>33</a:t>
            </a:r>
            <a:r>
              <a:rPr lang="en-IN" sz="1200" dirty="0">
                <a:solidFill>
                  <a:prstClr val="black"/>
                </a:solidFill>
                <a:latin typeface="Garamond" pitchFamily="18" charset="0"/>
              </a:rPr>
              <a:t>% of people in PMC live in </a:t>
            </a:r>
            <a:r>
              <a:rPr lang="en-IN" sz="1200" b="1" dirty="0" smtClean="0">
                <a:solidFill>
                  <a:prstClr val="black"/>
                </a:solidFill>
                <a:latin typeface="Garamond" pitchFamily="18" charset="0"/>
              </a:rPr>
              <a:t>slums</a:t>
            </a:r>
            <a:endParaRPr lang="en-IN" sz="1200" b="1" dirty="0">
              <a:solidFill>
                <a:prstClr val="black"/>
              </a:solidFill>
              <a:latin typeface="Garamond" pitchFamily="18" charset="0"/>
            </a:endParaRPr>
          </a:p>
        </p:txBody>
      </p:sp>
      <p:sp>
        <p:nvSpPr>
          <p:cNvPr id="14" name="TextBox 13"/>
          <p:cNvSpPr txBox="1"/>
          <p:nvPr/>
        </p:nvSpPr>
        <p:spPr>
          <a:xfrm>
            <a:off x="127380" y="4451802"/>
            <a:ext cx="2544169" cy="523220"/>
          </a:xfrm>
          <a:prstGeom prst="rect">
            <a:avLst/>
          </a:prstGeom>
          <a:solidFill>
            <a:schemeClr val="accent1">
              <a:lumMod val="60000"/>
              <a:lumOff val="40000"/>
            </a:schemeClr>
          </a:solidFill>
        </p:spPr>
        <p:txBody>
          <a:bodyPr wrap="square" rtlCol="0">
            <a:spAutoFit/>
          </a:bodyPr>
          <a:lstStyle/>
          <a:p>
            <a:r>
              <a:rPr lang="en-IN" sz="1400" b="1" dirty="0">
                <a:solidFill>
                  <a:prstClr val="black">
                    <a:lumMod val="75000"/>
                    <a:lumOff val="25000"/>
                  </a:prstClr>
                </a:solidFill>
                <a:latin typeface="Garamond" pitchFamily="18" charset="0"/>
              </a:rPr>
              <a:t>Required </a:t>
            </a:r>
            <a:r>
              <a:rPr lang="en-IN" sz="1400" b="1" dirty="0" smtClean="0">
                <a:solidFill>
                  <a:prstClr val="black">
                    <a:lumMod val="75000"/>
                    <a:lumOff val="25000"/>
                  </a:prstClr>
                </a:solidFill>
                <a:latin typeface="Garamond" pitchFamily="18" charset="0"/>
              </a:rPr>
              <a:t>Per Capita Annual Capex (</a:t>
            </a:r>
            <a:r>
              <a:rPr lang="en-IN" sz="1400" b="1" dirty="0" err="1" smtClean="0">
                <a:solidFill>
                  <a:prstClr val="black">
                    <a:lumMod val="75000"/>
                    <a:lumOff val="25000"/>
                  </a:prstClr>
                </a:solidFill>
                <a:latin typeface="Garamond" pitchFamily="18" charset="0"/>
              </a:rPr>
              <a:t>Rs</a:t>
            </a:r>
            <a:r>
              <a:rPr lang="en-IN" sz="1400" b="1" dirty="0" smtClean="0">
                <a:solidFill>
                  <a:prstClr val="black">
                    <a:lumMod val="75000"/>
                    <a:lumOff val="25000"/>
                  </a:prstClr>
                </a:solidFill>
                <a:latin typeface="Garamond" pitchFamily="18" charset="0"/>
              </a:rPr>
              <a:t>.)</a:t>
            </a:r>
            <a:endParaRPr lang="en-IN" sz="1400" b="1" dirty="0">
              <a:solidFill>
                <a:prstClr val="black">
                  <a:lumMod val="75000"/>
                  <a:lumOff val="25000"/>
                </a:prstClr>
              </a:solidFill>
              <a:latin typeface="Garamond" pitchFamily="18" charset="0"/>
            </a:endParaRPr>
          </a:p>
        </p:txBody>
      </p:sp>
      <p:sp>
        <p:nvSpPr>
          <p:cNvPr id="17" name="Oval 16"/>
          <p:cNvSpPr/>
          <p:nvPr/>
        </p:nvSpPr>
        <p:spPr>
          <a:xfrm>
            <a:off x="2743200" y="4418820"/>
            <a:ext cx="1197529" cy="75714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smtClean="0">
                <a:solidFill>
                  <a:prstClr val="white"/>
                </a:solidFill>
                <a:latin typeface="Garamond" pitchFamily="18" charset="0"/>
              </a:rPr>
              <a:t>9,418</a:t>
            </a:r>
            <a:endParaRPr lang="en-IN" sz="1400" b="1" dirty="0">
              <a:solidFill>
                <a:prstClr val="white"/>
              </a:solidFill>
              <a:latin typeface="Garamond" pitchFamily="18" charset="0"/>
            </a:endParaRPr>
          </a:p>
        </p:txBody>
      </p:sp>
      <p:sp>
        <p:nvSpPr>
          <p:cNvPr id="20" name="TextBox 19"/>
          <p:cNvSpPr txBox="1"/>
          <p:nvPr/>
        </p:nvSpPr>
        <p:spPr>
          <a:xfrm>
            <a:off x="122831" y="3641760"/>
            <a:ext cx="2544169" cy="523220"/>
          </a:xfrm>
          <a:prstGeom prst="rect">
            <a:avLst/>
          </a:prstGeom>
          <a:solidFill>
            <a:schemeClr val="accent1">
              <a:lumMod val="60000"/>
              <a:lumOff val="40000"/>
            </a:schemeClr>
          </a:solidFill>
        </p:spPr>
        <p:txBody>
          <a:bodyPr wrap="square" rtlCol="0">
            <a:spAutoFit/>
          </a:bodyPr>
          <a:lstStyle>
            <a:defPPr>
              <a:defRPr lang="en-US"/>
            </a:defPPr>
            <a:lvl1pPr>
              <a:defRPr sz="1600" b="1">
                <a:solidFill>
                  <a:schemeClr val="tx1">
                    <a:lumMod val="75000"/>
                    <a:lumOff val="25000"/>
                  </a:schemeClr>
                </a:solidFill>
              </a:defRPr>
            </a:lvl1pPr>
          </a:lstStyle>
          <a:p>
            <a:r>
              <a:rPr lang="en-IN" sz="1400" dirty="0">
                <a:solidFill>
                  <a:prstClr val="black">
                    <a:lumMod val="75000"/>
                    <a:lumOff val="25000"/>
                  </a:prstClr>
                </a:solidFill>
                <a:latin typeface="Garamond" pitchFamily="18" charset="0"/>
              </a:rPr>
              <a:t>Budget 2015-16  Per Capita Capex </a:t>
            </a:r>
            <a:r>
              <a:rPr lang="en-IN" sz="1400" dirty="0" smtClean="0">
                <a:solidFill>
                  <a:prstClr val="black">
                    <a:lumMod val="75000"/>
                    <a:lumOff val="25000"/>
                  </a:prstClr>
                </a:solidFill>
                <a:latin typeface="Garamond" pitchFamily="18" charset="0"/>
              </a:rPr>
              <a:t>(</a:t>
            </a:r>
            <a:r>
              <a:rPr lang="en-IN" sz="1400" dirty="0" err="1" smtClean="0">
                <a:solidFill>
                  <a:prstClr val="black">
                    <a:lumMod val="75000"/>
                    <a:lumOff val="25000"/>
                  </a:prstClr>
                </a:solidFill>
                <a:latin typeface="Garamond" pitchFamily="18" charset="0"/>
              </a:rPr>
              <a:t>Rs</a:t>
            </a:r>
            <a:r>
              <a:rPr lang="en-IN" sz="1400" dirty="0">
                <a:solidFill>
                  <a:prstClr val="black">
                    <a:lumMod val="75000"/>
                    <a:lumOff val="25000"/>
                  </a:prstClr>
                </a:solidFill>
                <a:latin typeface="Garamond" pitchFamily="18" charset="0"/>
              </a:rPr>
              <a:t>.)</a:t>
            </a:r>
          </a:p>
        </p:txBody>
      </p:sp>
      <p:sp>
        <p:nvSpPr>
          <p:cNvPr id="21" name="Oval 20"/>
          <p:cNvSpPr/>
          <p:nvPr/>
        </p:nvSpPr>
        <p:spPr>
          <a:xfrm>
            <a:off x="2743200" y="3570078"/>
            <a:ext cx="1149084" cy="69578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smtClean="0">
                <a:solidFill>
                  <a:prstClr val="white"/>
                </a:solidFill>
                <a:latin typeface="Garamond" pitchFamily="18" charset="0"/>
              </a:rPr>
              <a:t>7,178</a:t>
            </a:r>
            <a:endParaRPr lang="en-IN" sz="1400" b="1" dirty="0">
              <a:solidFill>
                <a:prstClr val="white"/>
              </a:solidFill>
              <a:latin typeface="Garamond" pitchFamily="18" charset="0"/>
            </a:endParaRPr>
          </a:p>
        </p:txBody>
      </p:sp>
      <p:sp>
        <p:nvSpPr>
          <p:cNvPr id="23" name="TextBox 22"/>
          <p:cNvSpPr txBox="1"/>
          <p:nvPr/>
        </p:nvSpPr>
        <p:spPr>
          <a:xfrm>
            <a:off x="6177888" y="5809520"/>
            <a:ext cx="2827359" cy="1015663"/>
          </a:xfrm>
          <a:prstGeom prst="rect">
            <a:avLst/>
          </a:prstGeom>
          <a:noFill/>
        </p:spPr>
        <p:txBody>
          <a:bodyPr wrap="square" rtlCol="0">
            <a:spAutoFit/>
          </a:bodyPr>
          <a:lstStyle/>
          <a:p>
            <a:r>
              <a:rPr lang="en-IN" sz="1200" dirty="0" smtClean="0">
                <a:solidFill>
                  <a:prstClr val="black"/>
                </a:solidFill>
                <a:latin typeface="Garamond" pitchFamily="18" charset="0"/>
              </a:rPr>
              <a:t>Based on the 2010 McKinsey Global Institute Report ”</a:t>
            </a:r>
            <a:r>
              <a:rPr lang="en-IN" sz="1200" i="1" dirty="0" smtClean="0">
                <a:solidFill>
                  <a:prstClr val="black"/>
                </a:solidFill>
                <a:latin typeface="Garamond" pitchFamily="18" charset="0"/>
              </a:rPr>
              <a:t>India’s urban awakening: Building  inclusive cities, sustaining economic growth”. </a:t>
            </a:r>
            <a:r>
              <a:rPr lang="en-IN" sz="1200" dirty="0" smtClean="0">
                <a:solidFill>
                  <a:prstClr val="black"/>
                </a:solidFill>
                <a:latin typeface="Garamond" pitchFamily="18" charset="0"/>
              </a:rPr>
              <a:t>Population and GDP are </a:t>
            </a:r>
            <a:r>
              <a:rPr lang="en-IN" sz="1200" b="1" dirty="0" smtClean="0">
                <a:solidFill>
                  <a:prstClr val="black"/>
                </a:solidFill>
                <a:latin typeface="Garamond" pitchFamily="18" charset="0"/>
              </a:rPr>
              <a:t>projected</a:t>
            </a:r>
            <a:r>
              <a:rPr lang="en-IN" sz="1200" dirty="0" smtClean="0">
                <a:solidFill>
                  <a:prstClr val="black"/>
                </a:solidFill>
                <a:latin typeface="Garamond" pitchFamily="18" charset="0"/>
              </a:rPr>
              <a:t> figures for year 2030.</a:t>
            </a:r>
            <a:endParaRPr lang="en-IN" sz="1200" dirty="0">
              <a:solidFill>
                <a:prstClr val="black"/>
              </a:solidFill>
              <a:latin typeface="Garamond" pitchFamily="18" charset="0"/>
            </a:endParaRPr>
          </a:p>
        </p:txBody>
      </p:sp>
      <p:sp>
        <p:nvSpPr>
          <p:cNvPr id="26" name="Oval 25"/>
          <p:cNvSpPr/>
          <p:nvPr/>
        </p:nvSpPr>
        <p:spPr>
          <a:xfrm>
            <a:off x="1371600" y="5231416"/>
            <a:ext cx="714207" cy="6096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smtClean="0">
                <a:solidFill>
                  <a:prstClr val="white"/>
                </a:solidFill>
                <a:latin typeface="Garamond" pitchFamily="18" charset="0"/>
              </a:rPr>
              <a:t>12.6%</a:t>
            </a:r>
            <a:endParaRPr lang="en-IN" sz="1400" b="1" dirty="0">
              <a:solidFill>
                <a:prstClr val="white"/>
              </a:solidFill>
              <a:latin typeface="Garamond" pitchFamily="18" charset="0"/>
            </a:endParaRPr>
          </a:p>
        </p:txBody>
      </p:sp>
      <p:sp>
        <p:nvSpPr>
          <p:cNvPr id="28" name="Oval 27"/>
          <p:cNvSpPr/>
          <p:nvPr/>
        </p:nvSpPr>
        <p:spPr>
          <a:xfrm>
            <a:off x="2106304" y="5231416"/>
            <a:ext cx="635629" cy="6096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smtClean="0">
                <a:solidFill>
                  <a:prstClr val="white"/>
                </a:solidFill>
                <a:latin typeface="Garamond" pitchFamily="18" charset="0"/>
              </a:rPr>
              <a:t>1.3%</a:t>
            </a:r>
            <a:endParaRPr lang="en-IN" sz="1400" b="1" dirty="0">
              <a:solidFill>
                <a:prstClr val="white"/>
              </a:solidFill>
              <a:latin typeface="Garamond" pitchFamily="18" charset="0"/>
            </a:endParaRPr>
          </a:p>
        </p:txBody>
      </p:sp>
      <p:sp>
        <p:nvSpPr>
          <p:cNvPr id="29" name="Oval 28"/>
          <p:cNvSpPr/>
          <p:nvPr/>
        </p:nvSpPr>
        <p:spPr>
          <a:xfrm>
            <a:off x="2792104" y="5231416"/>
            <a:ext cx="635629" cy="6096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smtClean="0">
                <a:solidFill>
                  <a:prstClr val="white"/>
                </a:solidFill>
                <a:latin typeface="Garamond" pitchFamily="18" charset="0"/>
              </a:rPr>
              <a:t>2.7%</a:t>
            </a:r>
            <a:endParaRPr lang="en-IN" sz="1400" b="1" dirty="0">
              <a:solidFill>
                <a:prstClr val="white"/>
              </a:solidFill>
              <a:latin typeface="Garamond" pitchFamily="18" charset="0"/>
            </a:endParaRPr>
          </a:p>
        </p:txBody>
      </p:sp>
      <p:sp>
        <p:nvSpPr>
          <p:cNvPr id="30" name="Oval 29"/>
          <p:cNvSpPr/>
          <p:nvPr/>
        </p:nvSpPr>
        <p:spPr>
          <a:xfrm>
            <a:off x="3492457" y="5231416"/>
            <a:ext cx="766549" cy="6096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smtClean="0">
                <a:solidFill>
                  <a:prstClr val="white"/>
                </a:solidFill>
                <a:latin typeface="Garamond" pitchFamily="18" charset="0"/>
              </a:rPr>
              <a:t>16.8%</a:t>
            </a:r>
            <a:endParaRPr lang="en-IN" sz="1400" b="1" dirty="0">
              <a:solidFill>
                <a:prstClr val="white"/>
              </a:solidFill>
              <a:latin typeface="Garamond" pitchFamily="18" charset="0"/>
            </a:endParaRPr>
          </a:p>
        </p:txBody>
      </p:sp>
      <p:sp>
        <p:nvSpPr>
          <p:cNvPr id="31" name="Oval 30"/>
          <p:cNvSpPr/>
          <p:nvPr/>
        </p:nvSpPr>
        <p:spPr>
          <a:xfrm>
            <a:off x="4337584" y="5231416"/>
            <a:ext cx="766549" cy="609600"/>
          </a:xfrm>
          <a:prstGeom prst="ellipse">
            <a:avLst/>
          </a:prstGeom>
          <a:solidFill>
            <a:srgbClr val="FFC0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smtClean="0">
                <a:solidFill>
                  <a:prstClr val="black"/>
                </a:solidFill>
                <a:latin typeface="Garamond" pitchFamily="18" charset="0"/>
              </a:rPr>
              <a:t>33.2%</a:t>
            </a:r>
            <a:endParaRPr lang="en-IN" sz="1400" b="1" dirty="0">
              <a:solidFill>
                <a:prstClr val="black"/>
              </a:solidFill>
              <a:latin typeface="Garamond" pitchFamily="18" charset="0"/>
            </a:endParaRPr>
          </a:p>
        </p:txBody>
      </p:sp>
      <p:sp>
        <p:nvSpPr>
          <p:cNvPr id="32" name="Oval 31"/>
          <p:cNvSpPr/>
          <p:nvPr/>
        </p:nvSpPr>
        <p:spPr>
          <a:xfrm>
            <a:off x="5132566" y="5231416"/>
            <a:ext cx="766549" cy="6096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smtClean="0">
                <a:solidFill>
                  <a:prstClr val="white"/>
                </a:solidFill>
                <a:latin typeface="Garamond" pitchFamily="18" charset="0"/>
              </a:rPr>
              <a:t>33.4%</a:t>
            </a:r>
            <a:endParaRPr lang="en-IN" sz="1400" b="1" dirty="0">
              <a:solidFill>
                <a:prstClr val="white"/>
              </a:solidFill>
              <a:latin typeface="Garamond" pitchFamily="18" charset="0"/>
            </a:endParaRPr>
          </a:p>
        </p:txBody>
      </p:sp>
      <p:sp>
        <p:nvSpPr>
          <p:cNvPr id="49" name="TextBox 48"/>
          <p:cNvSpPr txBox="1"/>
          <p:nvPr/>
        </p:nvSpPr>
        <p:spPr>
          <a:xfrm>
            <a:off x="205995" y="933736"/>
            <a:ext cx="4061205" cy="243618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lnSpc>
                <a:spcPct val="150000"/>
              </a:lnSpc>
              <a:spcBef>
                <a:spcPts val="600"/>
              </a:spcBef>
              <a:buFont typeface="Arial" panose="020B0604020202020204" pitchFamily="34" charset="0"/>
              <a:buChar char="•"/>
            </a:pPr>
            <a:r>
              <a:rPr lang="en-IN" sz="1200" dirty="0" smtClean="0">
                <a:solidFill>
                  <a:prstClr val="black"/>
                </a:solidFill>
                <a:latin typeface="Garamond" pitchFamily="18" charset="0"/>
              </a:rPr>
              <a:t>Pune with a projected 2030 Population of 10 million will be the 5</a:t>
            </a:r>
            <a:r>
              <a:rPr lang="en-IN" sz="1200" baseline="30000" dirty="0" smtClean="0">
                <a:solidFill>
                  <a:prstClr val="black"/>
                </a:solidFill>
                <a:latin typeface="Garamond" pitchFamily="18" charset="0"/>
              </a:rPr>
              <a:t>th</a:t>
            </a:r>
            <a:r>
              <a:rPr lang="en-IN" sz="1200" dirty="0" smtClean="0">
                <a:solidFill>
                  <a:prstClr val="black"/>
                </a:solidFill>
                <a:latin typeface="Garamond" pitchFamily="18" charset="0"/>
              </a:rPr>
              <a:t> most populous city in India</a:t>
            </a:r>
          </a:p>
          <a:p>
            <a:pPr marL="342900" indent="-342900">
              <a:lnSpc>
                <a:spcPct val="150000"/>
              </a:lnSpc>
              <a:spcBef>
                <a:spcPts val="600"/>
              </a:spcBef>
              <a:buFont typeface="Arial" panose="020B0604020202020204" pitchFamily="34" charset="0"/>
              <a:buChar char="•"/>
            </a:pPr>
            <a:r>
              <a:rPr lang="en-IN" sz="1200" dirty="0" smtClean="0">
                <a:solidFill>
                  <a:prstClr val="black"/>
                </a:solidFill>
                <a:latin typeface="Garamond" pitchFamily="18" charset="0"/>
              </a:rPr>
              <a:t>It will contribute USD 76 billion (</a:t>
            </a:r>
            <a:r>
              <a:rPr lang="en-IN" sz="1200" dirty="0" err="1" smtClean="0">
                <a:solidFill>
                  <a:prstClr val="black"/>
                </a:solidFill>
                <a:latin typeface="Garamond" pitchFamily="18" charset="0"/>
              </a:rPr>
              <a:t>Rs</a:t>
            </a:r>
            <a:r>
              <a:rPr lang="en-IN" sz="1200" dirty="0" smtClean="0">
                <a:solidFill>
                  <a:prstClr val="black"/>
                </a:solidFill>
                <a:latin typeface="Garamond" pitchFamily="18" charset="0"/>
              </a:rPr>
              <a:t>. 4,56,000 Cr) in terms of City GDP placing it higher than all Indian cities except Delhi, Mumbai, Kolkata and Bangalore.</a:t>
            </a:r>
          </a:p>
          <a:p>
            <a:pPr marL="342900" indent="-342900">
              <a:lnSpc>
                <a:spcPct val="150000"/>
              </a:lnSpc>
              <a:spcBef>
                <a:spcPts val="600"/>
              </a:spcBef>
              <a:buFont typeface="Arial" panose="020B0604020202020204" pitchFamily="34" charset="0"/>
              <a:buChar char="•"/>
            </a:pPr>
            <a:r>
              <a:rPr lang="en-IN" sz="1200" dirty="0" smtClean="0">
                <a:solidFill>
                  <a:prstClr val="black"/>
                </a:solidFill>
                <a:latin typeface="Garamond" pitchFamily="18" charset="0"/>
              </a:rPr>
              <a:t>Creation of the necessary infrastructure and services to support this growth will require closing the gaps in several areas.</a:t>
            </a:r>
          </a:p>
        </p:txBody>
      </p:sp>
      <p:graphicFrame>
        <p:nvGraphicFramePr>
          <p:cNvPr id="64" name="Table 63"/>
          <p:cNvGraphicFramePr>
            <a:graphicFrameLocks noGrp="1"/>
          </p:cNvGraphicFramePr>
          <p:nvPr>
            <p:extLst>
              <p:ext uri="{D42A27DB-BD31-4B8C-83A1-F6EECF244321}">
                <p14:modId xmlns:p14="http://schemas.microsoft.com/office/powerpoint/2010/main" xmlns="" val="3512232725"/>
              </p:ext>
            </p:extLst>
          </p:nvPr>
        </p:nvGraphicFramePr>
        <p:xfrm>
          <a:off x="1373875" y="6096000"/>
          <a:ext cx="4527516" cy="426720"/>
        </p:xfrm>
        <a:graphic>
          <a:graphicData uri="http://schemas.openxmlformats.org/drawingml/2006/table">
            <a:tbl>
              <a:tblPr firstRow="1" bandRow="1">
                <a:tableStyleId>{5C22544A-7EE6-4342-B048-85BDC9FD1C3A}</a:tableStyleId>
              </a:tblPr>
              <a:tblGrid>
                <a:gridCol w="754586"/>
                <a:gridCol w="754586"/>
                <a:gridCol w="754586"/>
                <a:gridCol w="754586"/>
                <a:gridCol w="754586"/>
                <a:gridCol w="754586"/>
              </a:tblGrid>
              <a:tr h="370840">
                <a:tc>
                  <a:txBody>
                    <a:bodyPr/>
                    <a:lstStyle/>
                    <a:p>
                      <a:pPr algn="ctr"/>
                      <a:r>
                        <a:rPr lang="en-IN" sz="1100" dirty="0" smtClean="0">
                          <a:solidFill>
                            <a:schemeClr val="bg1"/>
                          </a:solidFill>
                          <a:latin typeface="Calibri" pitchFamily="34" charset="0"/>
                        </a:rPr>
                        <a:t>Water &amp; Sewage</a:t>
                      </a:r>
                      <a:endParaRPr lang="en-IN" sz="1100" dirty="0">
                        <a:solidFill>
                          <a:schemeClr val="bg1"/>
                        </a:solidFill>
                        <a:latin typeface="Calibri" pitchFamily="34" charset="0"/>
                      </a:endParaRPr>
                    </a:p>
                  </a:txBody>
                  <a:tcPr anchor="ctr">
                    <a:solidFill>
                      <a:schemeClr val="accent1">
                        <a:lumMod val="50000"/>
                      </a:schemeClr>
                    </a:solidFill>
                  </a:tcPr>
                </a:tc>
                <a:tc>
                  <a:txBody>
                    <a:bodyPr/>
                    <a:lstStyle/>
                    <a:p>
                      <a:pPr algn="ctr"/>
                      <a:r>
                        <a:rPr lang="en-IN" sz="1100" dirty="0" smtClean="0">
                          <a:solidFill>
                            <a:schemeClr val="bg1"/>
                          </a:solidFill>
                          <a:latin typeface="Calibri" pitchFamily="34" charset="0"/>
                        </a:rPr>
                        <a:t>Solid Waste</a:t>
                      </a:r>
                      <a:endParaRPr lang="en-IN" sz="1100" dirty="0">
                        <a:solidFill>
                          <a:schemeClr val="bg1"/>
                        </a:solidFill>
                        <a:latin typeface="Calibri" pitchFamily="34" charset="0"/>
                      </a:endParaRPr>
                    </a:p>
                  </a:txBody>
                  <a:tcPr anchor="ctr">
                    <a:solidFill>
                      <a:schemeClr val="accent1">
                        <a:lumMod val="50000"/>
                      </a:schemeClr>
                    </a:solidFill>
                  </a:tcPr>
                </a:tc>
                <a:tc>
                  <a:txBody>
                    <a:bodyPr/>
                    <a:lstStyle/>
                    <a:p>
                      <a:pPr algn="ctr"/>
                      <a:r>
                        <a:rPr lang="en-IN" sz="1100" dirty="0" smtClean="0">
                          <a:solidFill>
                            <a:schemeClr val="bg1"/>
                          </a:solidFill>
                          <a:latin typeface="Calibri" pitchFamily="34" charset="0"/>
                        </a:rPr>
                        <a:t>Road Drainage</a:t>
                      </a:r>
                      <a:endParaRPr lang="en-IN" sz="1100" dirty="0">
                        <a:solidFill>
                          <a:schemeClr val="bg1"/>
                        </a:solidFill>
                        <a:latin typeface="Calibri" pitchFamily="34" charset="0"/>
                      </a:endParaRPr>
                    </a:p>
                  </a:txBody>
                  <a:tcPr anchor="ctr">
                    <a:solidFill>
                      <a:schemeClr val="accent1">
                        <a:lumMod val="50000"/>
                      </a:schemeClr>
                    </a:solidFill>
                  </a:tcPr>
                </a:tc>
                <a:tc>
                  <a:txBody>
                    <a:bodyPr/>
                    <a:lstStyle/>
                    <a:p>
                      <a:pPr algn="ctr"/>
                      <a:r>
                        <a:rPr lang="en-IN" sz="1100" dirty="0" smtClean="0">
                          <a:solidFill>
                            <a:schemeClr val="bg1"/>
                          </a:solidFill>
                          <a:latin typeface="Calibri" pitchFamily="34" charset="0"/>
                        </a:rPr>
                        <a:t>Roads</a:t>
                      </a:r>
                      <a:endParaRPr lang="en-IN" sz="1100" dirty="0">
                        <a:solidFill>
                          <a:schemeClr val="bg1"/>
                        </a:solidFill>
                        <a:latin typeface="Calibri" pitchFamily="34" charset="0"/>
                      </a:endParaRPr>
                    </a:p>
                  </a:txBody>
                  <a:tcPr anchor="ctr">
                    <a:solidFill>
                      <a:schemeClr val="accent1">
                        <a:lumMod val="50000"/>
                      </a:schemeClr>
                    </a:solidFill>
                  </a:tcPr>
                </a:tc>
                <a:tc>
                  <a:txBody>
                    <a:bodyPr/>
                    <a:lstStyle/>
                    <a:p>
                      <a:pPr algn="ctr"/>
                      <a:r>
                        <a:rPr lang="en-IN" sz="1100" dirty="0" smtClean="0">
                          <a:solidFill>
                            <a:schemeClr val="tx1"/>
                          </a:solidFill>
                          <a:latin typeface="Calibri" pitchFamily="34" charset="0"/>
                        </a:rPr>
                        <a:t>Public Transport</a:t>
                      </a:r>
                      <a:endParaRPr lang="en-IN" sz="1100" dirty="0">
                        <a:solidFill>
                          <a:schemeClr val="tx1"/>
                        </a:solidFill>
                        <a:latin typeface="Calibri" pitchFamily="34" charset="0"/>
                      </a:endParaRPr>
                    </a:p>
                  </a:txBody>
                  <a:tcPr anchor="ctr">
                    <a:solidFill>
                      <a:srgbClr val="FFC000"/>
                    </a:solidFill>
                  </a:tcPr>
                </a:tc>
                <a:tc>
                  <a:txBody>
                    <a:bodyPr/>
                    <a:lstStyle/>
                    <a:p>
                      <a:pPr algn="ctr"/>
                      <a:r>
                        <a:rPr lang="en-IN" sz="1100" dirty="0" smtClean="0">
                          <a:solidFill>
                            <a:schemeClr val="bg1"/>
                          </a:solidFill>
                          <a:latin typeface="Calibri" pitchFamily="34" charset="0"/>
                        </a:rPr>
                        <a:t>Slums</a:t>
                      </a:r>
                      <a:endParaRPr lang="en-IN" sz="1100" dirty="0">
                        <a:solidFill>
                          <a:schemeClr val="bg1"/>
                        </a:solidFill>
                        <a:latin typeface="Calibri" pitchFamily="34" charset="0"/>
                      </a:endParaRPr>
                    </a:p>
                  </a:txBody>
                  <a:tcPr anchor="ctr">
                    <a:solidFill>
                      <a:schemeClr val="accent1">
                        <a:lumMod val="50000"/>
                      </a:schemeClr>
                    </a:solidFill>
                  </a:tcPr>
                </a:tc>
              </a:tr>
            </a:tbl>
          </a:graphicData>
        </a:graphic>
      </p:graphicFrame>
      <p:sp>
        <p:nvSpPr>
          <p:cNvPr id="65" name="TextBox 64"/>
          <p:cNvSpPr txBox="1"/>
          <p:nvPr/>
        </p:nvSpPr>
        <p:spPr>
          <a:xfrm>
            <a:off x="5025851" y="4523484"/>
            <a:ext cx="2696569" cy="523220"/>
          </a:xfrm>
          <a:prstGeom prst="rect">
            <a:avLst/>
          </a:prstGeom>
          <a:solidFill>
            <a:schemeClr val="accent1">
              <a:lumMod val="60000"/>
              <a:lumOff val="40000"/>
            </a:schemeClr>
          </a:solidFill>
        </p:spPr>
        <p:txBody>
          <a:bodyPr wrap="square" rtlCol="0">
            <a:spAutoFit/>
          </a:bodyPr>
          <a:lstStyle/>
          <a:p>
            <a:r>
              <a:rPr lang="en-IN" sz="1400" b="1" dirty="0">
                <a:solidFill>
                  <a:prstClr val="black">
                    <a:lumMod val="75000"/>
                    <a:lumOff val="25000"/>
                  </a:prstClr>
                </a:solidFill>
                <a:latin typeface="Garamond" pitchFamily="18" charset="0"/>
              </a:rPr>
              <a:t>Required </a:t>
            </a:r>
            <a:r>
              <a:rPr lang="en-IN" sz="1400" b="1" dirty="0" smtClean="0">
                <a:solidFill>
                  <a:prstClr val="black">
                    <a:lumMod val="75000"/>
                    <a:lumOff val="25000"/>
                  </a:prstClr>
                </a:solidFill>
                <a:latin typeface="Garamond" pitchFamily="18" charset="0"/>
              </a:rPr>
              <a:t>Per Capita Annual </a:t>
            </a:r>
            <a:r>
              <a:rPr lang="en-IN" sz="1400" b="1" dirty="0" err="1" smtClean="0">
                <a:solidFill>
                  <a:prstClr val="black">
                    <a:lumMod val="75000"/>
                    <a:lumOff val="25000"/>
                  </a:prstClr>
                </a:solidFill>
                <a:latin typeface="Garamond" pitchFamily="18" charset="0"/>
              </a:rPr>
              <a:t>Opex</a:t>
            </a:r>
            <a:r>
              <a:rPr lang="en-IN" sz="1400" b="1" dirty="0" smtClean="0">
                <a:solidFill>
                  <a:prstClr val="black">
                    <a:lumMod val="75000"/>
                    <a:lumOff val="25000"/>
                  </a:prstClr>
                </a:solidFill>
                <a:latin typeface="Garamond" pitchFamily="18" charset="0"/>
              </a:rPr>
              <a:t> (</a:t>
            </a:r>
            <a:r>
              <a:rPr lang="en-IN" sz="1400" b="1" dirty="0" err="1" smtClean="0">
                <a:solidFill>
                  <a:prstClr val="black">
                    <a:lumMod val="75000"/>
                    <a:lumOff val="25000"/>
                  </a:prstClr>
                </a:solidFill>
                <a:latin typeface="Garamond" pitchFamily="18" charset="0"/>
              </a:rPr>
              <a:t>Rs</a:t>
            </a:r>
            <a:r>
              <a:rPr lang="en-IN" sz="1400" b="1" dirty="0" smtClean="0">
                <a:solidFill>
                  <a:prstClr val="black">
                    <a:lumMod val="75000"/>
                    <a:lumOff val="25000"/>
                  </a:prstClr>
                </a:solidFill>
                <a:latin typeface="Garamond" pitchFamily="18" charset="0"/>
              </a:rPr>
              <a:t>.)</a:t>
            </a:r>
            <a:endParaRPr lang="en-IN" sz="1400" b="1" dirty="0">
              <a:solidFill>
                <a:prstClr val="black">
                  <a:lumMod val="75000"/>
                  <a:lumOff val="25000"/>
                </a:prstClr>
              </a:solidFill>
              <a:latin typeface="Garamond" pitchFamily="18" charset="0"/>
            </a:endParaRPr>
          </a:p>
        </p:txBody>
      </p:sp>
      <p:sp>
        <p:nvSpPr>
          <p:cNvPr id="66" name="Oval 65"/>
          <p:cNvSpPr/>
          <p:nvPr/>
        </p:nvSpPr>
        <p:spPr>
          <a:xfrm>
            <a:off x="7794071" y="4449478"/>
            <a:ext cx="1197529" cy="75714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smtClean="0">
                <a:solidFill>
                  <a:prstClr val="white"/>
                </a:solidFill>
                <a:latin typeface="Garamond" pitchFamily="18" charset="0"/>
              </a:rPr>
              <a:t>6,960</a:t>
            </a:r>
            <a:endParaRPr lang="en-IN" sz="1400" b="1" dirty="0">
              <a:solidFill>
                <a:prstClr val="white"/>
              </a:solidFill>
              <a:latin typeface="Garamond" pitchFamily="18" charset="0"/>
            </a:endParaRPr>
          </a:p>
        </p:txBody>
      </p:sp>
      <p:sp>
        <p:nvSpPr>
          <p:cNvPr id="67" name="TextBox 66"/>
          <p:cNvSpPr txBox="1"/>
          <p:nvPr/>
        </p:nvSpPr>
        <p:spPr>
          <a:xfrm>
            <a:off x="5021302" y="3713442"/>
            <a:ext cx="2696569" cy="523220"/>
          </a:xfrm>
          <a:prstGeom prst="rect">
            <a:avLst/>
          </a:prstGeom>
          <a:solidFill>
            <a:schemeClr val="accent1">
              <a:lumMod val="60000"/>
              <a:lumOff val="40000"/>
            </a:schemeClr>
          </a:solidFill>
        </p:spPr>
        <p:txBody>
          <a:bodyPr wrap="square" rtlCol="0">
            <a:spAutoFit/>
          </a:bodyPr>
          <a:lstStyle>
            <a:defPPr>
              <a:defRPr lang="en-US"/>
            </a:defPPr>
            <a:lvl1pPr>
              <a:defRPr sz="1600" b="1">
                <a:solidFill>
                  <a:schemeClr val="tx1">
                    <a:lumMod val="75000"/>
                    <a:lumOff val="25000"/>
                  </a:schemeClr>
                </a:solidFill>
              </a:defRPr>
            </a:lvl1pPr>
          </a:lstStyle>
          <a:p>
            <a:r>
              <a:rPr lang="en-IN" sz="1400" dirty="0">
                <a:solidFill>
                  <a:prstClr val="black">
                    <a:lumMod val="75000"/>
                    <a:lumOff val="25000"/>
                  </a:prstClr>
                </a:solidFill>
                <a:latin typeface="Garamond" pitchFamily="18" charset="0"/>
              </a:rPr>
              <a:t>Budget 2015-16  Per Capita </a:t>
            </a:r>
            <a:r>
              <a:rPr lang="en-IN" sz="1400" dirty="0" err="1" smtClean="0">
                <a:solidFill>
                  <a:prstClr val="black">
                    <a:lumMod val="75000"/>
                    <a:lumOff val="25000"/>
                  </a:prstClr>
                </a:solidFill>
                <a:latin typeface="Garamond" pitchFamily="18" charset="0"/>
              </a:rPr>
              <a:t>Opex</a:t>
            </a:r>
            <a:r>
              <a:rPr lang="en-IN" sz="1400" dirty="0" smtClean="0">
                <a:solidFill>
                  <a:prstClr val="black">
                    <a:lumMod val="75000"/>
                    <a:lumOff val="25000"/>
                  </a:prstClr>
                </a:solidFill>
                <a:latin typeface="Garamond" pitchFamily="18" charset="0"/>
              </a:rPr>
              <a:t> (</a:t>
            </a:r>
            <a:r>
              <a:rPr lang="en-IN" sz="1400" dirty="0" err="1" smtClean="0">
                <a:solidFill>
                  <a:prstClr val="black">
                    <a:lumMod val="75000"/>
                    <a:lumOff val="25000"/>
                  </a:prstClr>
                </a:solidFill>
                <a:latin typeface="Garamond" pitchFamily="18" charset="0"/>
              </a:rPr>
              <a:t>Rs</a:t>
            </a:r>
            <a:r>
              <a:rPr lang="en-IN" sz="1400" dirty="0">
                <a:solidFill>
                  <a:prstClr val="black">
                    <a:lumMod val="75000"/>
                    <a:lumOff val="25000"/>
                  </a:prstClr>
                </a:solidFill>
                <a:latin typeface="Garamond" pitchFamily="18" charset="0"/>
              </a:rPr>
              <a:t>.)</a:t>
            </a:r>
          </a:p>
        </p:txBody>
      </p:sp>
      <p:sp>
        <p:nvSpPr>
          <p:cNvPr id="68" name="Oval 67"/>
          <p:cNvSpPr/>
          <p:nvPr/>
        </p:nvSpPr>
        <p:spPr>
          <a:xfrm>
            <a:off x="7794071" y="3600736"/>
            <a:ext cx="1149084" cy="69578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smtClean="0">
                <a:solidFill>
                  <a:prstClr val="white"/>
                </a:solidFill>
                <a:latin typeface="Garamond" pitchFamily="18" charset="0"/>
              </a:rPr>
              <a:t>7,178</a:t>
            </a:r>
            <a:endParaRPr lang="en-IN" sz="1400" b="1" dirty="0">
              <a:solidFill>
                <a:prstClr val="white"/>
              </a:solidFill>
              <a:latin typeface="Garamond" pitchFamily="18" charset="0"/>
            </a:endParaRPr>
          </a:p>
        </p:txBody>
      </p:sp>
      <p:sp>
        <p:nvSpPr>
          <p:cNvPr id="69" name="Right Brace 68"/>
          <p:cNvSpPr/>
          <p:nvPr/>
        </p:nvSpPr>
        <p:spPr>
          <a:xfrm>
            <a:off x="3886200" y="3789642"/>
            <a:ext cx="373101" cy="1258894"/>
          </a:xfrm>
          <a:prstGeom prst="rightBrace">
            <a:avLst>
              <a:gd name="adj1" fmla="val 8333"/>
              <a:gd name="adj2" fmla="val 5325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solidFill>
                <a:prstClr val="black"/>
              </a:solidFill>
            </a:endParaRPr>
          </a:p>
        </p:txBody>
      </p:sp>
      <p:sp>
        <p:nvSpPr>
          <p:cNvPr id="70" name="Oval 69"/>
          <p:cNvSpPr/>
          <p:nvPr/>
        </p:nvSpPr>
        <p:spPr>
          <a:xfrm>
            <a:off x="4275098" y="4226082"/>
            <a:ext cx="754102" cy="5176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smtClean="0">
                <a:solidFill>
                  <a:prstClr val="white"/>
                </a:solidFill>
                <a:latin typeface="Garamond" pitchFamily="18" charset="0"/>
              </a:rPr>
              <a:t>24%</a:t>
            </a:r>
            <a:endParaRPr lang="en-IN" sz="1400" b="1" dirty="0">
              <a:solidFill>
                <a:prstClr val="white"/>
              </a:solidFill>
              <a:latin typeface="Garamond" pitchFamily="18" charset="0"/>
            </a:endParaRPr>
          </a:p>
        </p:txBody>
      </p:sp>
    </p:spTree>
    <p:extLst>
      <p:ext uri="{BB962C8B-B14F-4D97-AF65-F5344CB8AC3E}">
        <p14:creationId xmlns:p14="http://schemas.microsoft.com/office/powerpoint/2010/main" xmlns="" val="41923553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xmlns="" val="2310041895"/>
              </p:ext>
            </p:extLst>
          </p:nvPr>
        </p:nvGraphicFramePr>
        <p:xfrm>
          <a:off x="337212" y="1752600"/>
          <a:ext cx="8458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28600" y="152400"/>
            <a:ext cx="8763000" cy="984885"/>
          </a:xfrm>
          <a:prstGeom prst="rect">
            <a:avLst/>
          </a:prstGeom>
        </p:spPr>
        <p:txBody>
          <a:bodyPr vert="horz" lIns="97957" tIns="48978" rIns="97957" bIns="48978" rtlCol="0" anchor="ctr">
            <a:noAutofit/>
          </a:bodyPr>
          <a:lstStyle>
            <a:defPPr>
              <a:defRPr lang="en-US"/>
            </a:defPPr>
            <a:lvl1pPr algn="ctr">
              <a:spcBef>
                <a:spcPct val="0"/>
              </a:spcBef>
              <a:buNone/>
              <a:defRPr sz="2900" cap="none" baseline="0">
                <a:solidFill>
                  <a:prstClr val="black"/>
                </a:solidFill>
                <a:latin typeface="+mj-lt"/>
                <a:ea typeface="+mj-ea"/>
                <a:cs typeface="+mj-cs"/>
              </a:defRPr>
            </a:lvl1pPr>
          </a:lstStyle>
          <a:p>
            <a:r>
              <a:rPr lang="en-US" sz="2400" b="1" dirty="0" smtClean="0">
                <a:latin typeface="Garamond" pitchFamily="18" charset="0"/>
              </a:rPr>
              <a:t>Own Revenues</a:t>
            </a:r>
            <a:endParaRPr lang="en-IN" sz="2400" b="1" dirty="0">
              <a:latin typeface="Garamond" pitchFamily="18" charset="0"/>
            </a:endParaRPr>
          </a:p>
        </p:txBody>
      </p:sp>
      <p:sp>
        <p:nvSpPr>
          <p:cNvPr id="2" name="TextBox 1"/>
          <p:cNvSpPr txBox="1"/>
          <p:nvPr/>
        </p:nvSpPr>
        <p:spPr>
          <a:xfrm>
            <a:off x="5836843" y="6276201"/>
            <a:ext cx="2545157" cy="307777"/>
          </a:xfrm>
          <a:prstGeom prst="rect">
            <a:avLst/>
          </a:prstGeom>
          <a:noFill/>
        </p:spPr>
        <p:txBody>
          <a:bodyPr wrap="square" rtlCol="0">
            <a:spAutoFit/>
          </a:bodyPr>
          <a:lstStyle/>
          <a:p>
            <a:r>
              <a:rPr lang="en-US" sz="1400" dirty="0" smtClean="0">
                <a:solidFill>
                  <a:prstClr val="black"/>
                </a:solidFill>
                <a:latin typeface="Garamond" pitchFamily="18" charset="0"/>
              </a:rPr>
              <a:t>Estimates for the year 2015-16</a:t>
            </a:r>
            <a:endParaRPr lang="en-IN" sz="1400" dirty="0">
              <a:solidFill>
                <a:prstClr val="black"/>
              </a:solidFill>
              <a:latin typeface="Garamond" pitchFamily="18" charset="0"/>
            </a:endParaRPr>
          </a:p>
        </p:txBody>
      </p:sp>
      <p:sp>
        <p:nvSpPr>
          <p:cNvPr id="5" name="TextBox 4"/>
          <p:cNvSpPr txBox="1"/>
          <p:nvPr/>
        </p:nvSpPr>
        <p:spPr>
          <a:xfrm>
            <a:off x="3078707" y="6224831"/>
            <a:ext cx="2514600" cy="307777"/>
          </a:xfrm>
          <a:prstGeom prst="rect">
            <a:avLst/>
          </a:prstGeom>
          <a:noFill/>
        </p:spPr>
        <p:txBody>
          <a:bodyPr wrap="square" rtlCol="0">
            <a:spAutoFit/>
          </a:bodyPr>
          <a:lstStyle/>
          <a:p>
            <a:pPr algn="ctr"/>
            <a:r>
              <a:rPr lang="en-IN" sz="1400" b="1" dirty="0" smtClean="0">
                <a:solidFill>
                  <a:prstClr val="black"/>
                </a:solidFill>
                <a:latin typeface="Calibri" panose="020F0502020204030204" pitchFamily="34" charset="0"/>
              </a:rPr>
              <a:t> Figures in </a:t>
            </a:r>
            <a:r>
              <a:rPr lang="en-IN" sz="1400" b="1" dirty="0" err="1" smtClean="0">
                <a:solidFill>
                  <a:prstClr val="black"/>
                </a:solidFill>
                <a:latin typeface="Calibri" panose="020F0502020204030204" pitchFamily="34" charset="0"/>
              </a:rPr>
              <a:t>Rs</a:t>
            </a:r>
            <a:r>
              <a:rPr lang="en-IN" sz="1400" b="1" dirty="0" smtClean="0">
                <a:solidFill>
                  <a:prstClr val="black"/>
                </a:solidFill>
                <a:latin typeface="Calibri" panose="020F0502020204030204" pitchFamily="34" charset="0"/>
              </a:rPr>
              <a:t> Cr</a:t>
            </a:r>
            <a:endParaRPr lang="en-IN" sz="1400" b="1" dirty="0">
              <a:solidFill>
                <a:prstClr val="black"/>
              </a:solidFill>
              <a:latin typeface="Calibri" panose="020F0502020204030204" pitchFamily="34" charset="0"/>
            </a:endParaRPr>
          </a:p>
        </p:txBody>
      </p:sp>
      <p:sp>
        <p:nvSpPr>
          <p:cNvPr id="8" name="TextBox 7"/>
          <p:cNvSpPr txBox="1"/>
          <p:nvPr/>
        </p:nvSpPr>
        <p:spPr>
          <a:xfrm>
            <a:off x="5791200" y="6504801"/>
            <a:ext cx="2993409" cy="307777"/>
          </a:xfrm>
          <a:prstGeom prst="rect">
            <a:avLst/>
          </a:prstGeom>
          <a:noFill/>
        </p:spPr>
        <p:txBody>
          <a:bodyPr wrap="square" rtlCol="0">
            <a:spAutoFit/>
          </a:bodyPr>
          <a:lstStyle/>
          <a:p>
            <a:r>
              <a:rPr lang="en-US" sz="1400" dirty="0" smtClean="0">
                <a:solidFill>
                  <a:prstClr val="black"/>
                </a:solidFill>
                <a:latin typeface="Garamond" pitchFamily="18" charset="0"/>
              </a:rPr>
              <a:t>Data from 2015-16 municipal budgets</a:t>
            </a:r>
            <a:endParaRPr lang="en-IN" sz="1400" dirty="0">
              <a:solidFill>
                <a:prstClr val="black"/>
              </a:solidFill>
              <a:latin typeface="Garamond" pitchFamily="18" charset="0"/>
            </a:endParaRPr>
          </a:p>
        </p:txBody>
      </p:sp>
    </p:spTree>
    <p:extLst>
      <p:ext uri="{BB962C8B-B14F-4D97-AF65-F5344CB8AC3E}">
        <p14:creationId xmlns:p14="http://schemas.microsoft.com/office/powerpoint/2010/main" xmlns="" val="12310676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152400" y="990600"/>
            <a:ext cx="762000" cy="190500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solidFill>
                <a:prstClr val="white"/>
              </a:solidFill>
              <a:latin typeface="Garamond" pitchFamily="18" charset="0"/>
            </a:endParaRPr>
          </a:p>
        </p:txBody>
      </p:sp>
      <p:sp>
        <p:nvSpPr>
          <p:cNvPr id="2" name="Title 1"/>
          <p:cNvSpPr>
            <a:spLocks noGrp="1"/>
          </p:cNvSpPr>
          <p:nvPr>
            <p:ph type="title"/>
          </p:nvPr>
        </p:nvSpPr>
        <p:spPr/>
        <p:txBody>
          <a:bodyPr/>
          <a:lstStyle/>
          <a:p>
            <a:pPr algn="ctr"/>
            <a:r>
              <a:rPr lang="en-US" sz="2800" b="1" cap="none" dirty="0" smtClean="0">
                <a:solidFill>
                  <a:prstClr val="black"/>
                </a:solidFill>
                <a:latin typeface="Garamond" pitchFamily="18" charset="0"/>
              </a:rPr>
              <a:t>What should we ask for?</a:t>
            </a:r>
            <a:endParaRPr lang="en-US" sz="2800" b="1" cap="none" dirty="0">
              <a:solidFill>
                <a:prstClr val="black"/>
              </a:solidFill>
              <a:latin typeface="Garamond" pitchFamily="18" charset="0"/>
            </a:endParaRPr>
          </a:p>
        </p:txBody>
      </p:sp>
      <p:sp>
        <p:nvSpPr>
          <p:cNvPr id="5" name="TextBox 4"/>
          <p:cNvSpPr txBox="1"/>
          <p:nvPr/>
        </p:nvSpPr>
        <p:spPr>
          <a:xfrm>
            <a:off x="990600" y="1230868"/>
            <a:ext cx="7848600" cy="369332"/>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2700000" scaled="1"/>
            <a:tileRect/>
          </a:gradFill>
        </p:spPr>
        <p:txBody>
          <a:bodyPr wrap="square" rtlCol="0">
            <a:spAutoFit/>
          </a:bodyPr>
          <a:lstStyle/>
          <a:p>
            <a:r>
              <a:rPr lang="en-US" sz="1800" dirty="0">
                <a:solidFill>
                  <a:prstClr val="black"/>
                </a:solidFill>
                <a:latin typeface="Garamond" pitchFamily="18" charset="0"/>
              </a:rPr>
              <a:t>Budgets are presented on time, are reasonably detailed and not hugely </a:t>
            </a:r>
            <a:r>
              <a:rPr lang="en-US" sz="1800" dirty="0" smtClean="0">
                <a:solidFill>
                  <a:prstClr val="black"/>
                </a:solidFill>
                <a:latin typeface="Garamond" pitchFamily="18" charset="0"/>
              </a:rPr>
              <a:t>overestimated</a:t>
            </a:r>
            <a:endParaRPr lang="en-IN" sz="1800" dirty="0">
              <a:solidFill>
                <a:prstClr val="black"/>
              </a:solidFill>
              <a:latin typeface="Garamond" pitchFamily="18" charset="0"/>
            </a:endParaRPr>
          </a:p>
        </p:txBody>
      </p:sp>
      <p:sp>
        <p:nvSpPr>
          <p:cNvPr id="6" name="TextBox 5"/>
          <p:cNvSpPr txBox="1"/>
          <p:nvPr/>
        </p:nvSpPr>
        <p:spPr>
          <a:xfrm>
            <a:off x="990600" y="1761292"/>
            <a:ext cx="7848600" cy="646331"/>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2700000" scaled="1"/>
            <a:tileRect/>
          </a:gradFill>
        </p:spPr>
        <p:txBody>
          <a:bodyPr wrap="square" rtlCol="0">
            <a:spAutoFit/>
          </a:bodyPr>
          <a:lstStyle/>
          <a:p>
            <a:r>
              <a:rPr lang="en-US" sz="1800" dirty="0">
                <a:solidFill>
                  <a:prstClr val="black"/>
                </a:solidFill>
                <a:latin typeface="Garamond" pitchFamily="18" charset="0"/>
              </a:rPr>
              <a:t>Capital expenditure as a % of total expenditure is healthy; so are Own Revenues compared to both Total revenues and Capital </a:t>
            </a:r>
            <a:r>
              <a:rPr lang="en-US" sz="1800" dirty="0" smtClean="0">
                <a:solidFill>
                  <a:prstClr val="black"/>
                </a:solidFill>
                <a:latin typeface="Garamond" pitchFamily="18" charset="0"/>
              </a:rPr>
              <a:t>expenditure</a:t>
            </a:r>
            <a:endParaRPr lang="en-US" sz="1800" dirty="0">
              <a:solidFill>
                <a:prstClr val="black"/>
              </a:solidFill>
              <a:latin typeface="Garamond" pitchFamily="18" charset="0"/>
            </a:endParaRPr>
          </a:p>
        </p:txBody>
      </p:sp>
      <p:sp>
        <p:nvSpPr>
          <p:cNvPr id="7" name="TextBox 6"/>
          <p:cNvSpPr txBox="1"/>
          <p:nvPr/>
        </p:nvSpPr>
        <p:spPr>
          <a:xfrm>
            <a:off x="990600" y="2510879"/>
            <a:ext cx="7848600" cy="369332"/>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2700000" scaled="1"/>
            <a:tileRect/>
          </a:gradFill>
        </p:spPr>
        <p:txBody>
          <a:bodyPr wrap="square" rtlCol="0">
            <a:spAutoFit/>
          </a:bodyPr>
          <a:lstStyle/>
          <a:p>
            <a:r>
              <a:rPr lang="en-US" sz="1800" dirty="0">
                <a:solidFill>
                  <a:prstClr val="black"/>
                </a:solidFill>
                <a:latin typeface="Garamond" pitchFamily="18" charset="0"/>
              </a:rPr>
              <a:t>Participatory Budgeting a huge </a:t>
            </a:r>
            <a:r>
              <a:rPr lang="en-US" sz="1800" dirty="0" smtClean="0">
                <a:solidFill>
                  <a:prstClr val="black"/>
                </a:solidFill>
                <a:latin typeface="Garamond" pitchFamily="18" charset="0"/>
              </a:rPr>
              <a:t>plus</a:t>
            </a:r>
            <a:endParaRPr lang="en-US" sz="1800" dirty="0">
              <a:solidFill>
                <a:prstClr val="black"/>
              </a:solidFill>
              <a:latin typeface="Garamond" pitchFamily="18" charset="0"/>
            </a:endParaRPr>
          </a:p>
        </p:txBody>
      </p:sp>
      <p:sp>
        <p:nvSpPr>
          <p:cNvPr id="8" name="TextBox 7"/>
          <p:cNvSpPr txBox="1"/>
          <p:nvPr/>
        </p:nvSpPr>
        <p:spPr>
          <a:xfrm>
            <a:off x="76200" y="1604546"/>
            <a:ext cx="838200" cy="646331"/>
          </a:xfrm>
          <a:prstGeom prst="rect">
            <a:avLst/>
          </a:prstGeom>
          <a:noFill/>
        </p:spPr>
        <p:txBody>
          <a:bodyPr wrap="square" rtlCol="0">
            <a:spAutoFit/>
          </a:bodyPr>
          <a:lstStyle/>
          <a:p>
            <a:r>
              <a:rPr lang="en-IN" sz="1800" b="1" dirty="0" smtClean="0">
                <a:solidFill>
                  <a:prstClr val="black"/>
                </a:solidFill>
                <a:latin typeface="Garamond" pitchFamily="18" charset="0"/>
              </a:rPr>
              <a:t>What Works</a:t>
            </a:r>
            <a:endParaRPr lang="en-IN" sz="1800" b="1" dirty="0">
              <a:solidFill>
                <a:prstClr val="black"/>
              </a:solidFill>
              <a:latin typeface="Garamond" pitchFamily="18" charset="0"/>
            </a:endParaRPr>
          </a:p>
        </p:txBody>
      </p:sp>
      <p:graphicFrame>
        <p:nvGraphicFramePr>
          <p:cNvPr id="10" name="Diagram 9"/>
          <p:cNvGraphicFramePr/>
          <p:nvPr>
            <p:extLst>
              <p:ext uri="{D42A27DB-BD31-4B8C-83A1-F6EECF244321}">
                <p14:modId xmlns:p14="http://schemas.microsoft.com/office/powerpoint/2010/main" xmlns="" val="1880104484"/>
              </p:ext>
            </p:extLst>
          </p:nvPr>
        </p:nvGraphicFramePr>
        <p:xfrm>
          <a:off x="1143000" y="3200400"/>
          <a:ext cx="7696200" cy="3368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152400" y="3200400"/>
            <a:ext cx="815788" cy="3352800"/>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solidFill>
                <a:prstClr val="white"/>
              </a:solidFill>
              <a:latin typeface="Garamond" pitchFamily="18" charset="0"/>
            </a:endParaRPr>
          </a:p>
        </p:txBody>
      </p:sp>
      <p:sp>
        <p:nvSpPr>
          <p:cNvPr id="12" name="TextBox 11"/>
          <p:cNvSpPr txBox="1"/>
          <p:nvPr/>
        </p:nvSpPr>
        <p:spPr>
          <a:xfrm>
            <a:off x="152400" y="3733800"/>
            <a:ext cx="838200" cy="1477328"/>
          </a:xfrm>
          <a:prstGeom prst="rect">
            <a:avLst/>
          </a:prstGeom>
          <a:noFill/>
        </p:spPr>
        <p:txBody>
          <a:bodyPr wrap="square" rtlCol="0">
            <a:spAutoFit/>
          </a:bodyPr>
          <a:lstStyle/>
          <a:p>
            <a:r>
              <a:rPr lang="en-US" sz="1800" b="1" dirty="0" smtClean="0">
                <a:solidFill>
                  <a:prstClr val="black"/>
                </a:solidFill>
                <a:latin typeface="Garamond" pitchFamily="18" charset="0"/>
              </a:rPr>
              <a:t>What </a:t>
            </a:r>
            <a:r>
              <a:rPr lang="en-US" sz="1800" b="1" dirty="0">
                <a:solidFill>
                  <a:prstClr val="black"/>
                </a:solidFill>
                <a:latin typeface="Garamond" pitchFamily="18" charset="0"/>
              </a:rPr>
              <a:t>else should we ask for? </a:t>
            </a:r>
          </a:p>
        </p:txBody>
      </p:sp>
    </p:spTree>
    <p:extLst>
      <p:ext uri="{BB962C8B-B14F-4D97-AF65-F5344CB8AC3E}">
        <p14:creationId xmlns:p14="http://schemas.microsoft.com/office/powerpoint/2010/main" xmlns="" val="19093399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520941" cy="548640"/>
          </a:xfrm>
        </p:spPr>
        <p:txBody>
          <a:bodyPr/>
          <a:lstStyle/>
          <a:p>
            <a:pPr algn="ctr"/>
            <a:r>
              <a:rPr lang="en-US" sz="2800" b="1" cap="none" dirty="0" smtClean="0">
                <a:solidFill>
                  <a:prstClr val="black"/>
                </a:solidFill>
                <a:latin typeface="Garamond" pitchFamily="18" charset="0"/>
              </a:rPr>
              <a:t>A Model of Accountability for Expenditure</a:t>
            </a:r>
            <a:endParaRPr lang="en-US" sz="2800" b="1" cap="none" dirty="0">
              <a:solidFill>
                <a:prstClr val="black"/>
              </a:solidFill>
              <a:latin typeface="Garamond" pitchFamily="18" charset="0"/>
            </a:endParaRPr>
          </a:p>
        </p:txBody>
      </p:sp>
      <p:pic>
        <p:nvPicPr>
          <p:cNvPr id="5" name="Picture 2" descr="G:\Open Works\Bangalore\ICMyC\OPEN WORKS-SQS [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710" y="1280760"/>
            <a:ext cx="6773490" cy="536234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ounded Rectangle 5"/>
          <p:cNvSpPr/>
          <p:nvPr/>
        </p:nvSpPr>
        <p:spPr>
          <a:xfrm>
            <a:off x="7324166" y="5425888"/>
            <a:ext cx="1680882" cy="90095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prstClr val="white"/>
                </a:solidFill>
                <a:latin typeface="Garamond" pitchFamily="18" charset="0"/>
              </a:rPr>
              <a:t>Infra &amp; Services</a:t>
            </a:r>
            <a:endParaRPr lang="en-IN" dirty="0">
              <a:solidFill>
                <a:prstClr val="white"/>
              </a:solidFill>
              <a:latin typeface="Garamond" pitchFamily="18" charset="0"/>
            </a:endParaRPr>
          </a:p>
        </p:txBody>
      </p:sp>
      <p:sp>
        <p:nvSpPr>
          <p:cNvPr id="7" name="Rounded Rectangle 6"/>
          <p:cNvSpPr/>
          <p:nvPr/>
        </p:nvSpPr>
        <p:spPr>
          <a:xfrm>
            <a:off x="7319683" y="1600200"/>
            <a:ext cx="1680882" cy="900953"/>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prstClr val="white"/>
                </a:solidFill>
                <a:latin typeface="Garamond" pitchFamily="18" charset="0"/>
              </a:rPr>
              <a:t>Ward Quality Score</a:t>
            </a:r>
            <a:endParaRPr lang="en-IN" dirty="0">
              <a:solidFill>
                <a:prstClr val="white"/>
              </a:solidFill>
              <a:latin typeface="Garamond" pitchFamily="18" charset="0"/>
            </a:endParaRPr>
          </a:p>
        </p:txBody>
      </p:sp>
      <p:sp>
        <p:nvSpPr>
          <p:cNvPr id="8" name="Rounded Rectangle 7"/>
          <p:cNvSpPr/>
          <p:nvPr/>
        </p:nvSpPr>
        <p:spPr>
          <a:xfrm>
            <a:off x="7324166" y="2819400"/>
            <a:ext cx="1680882" cy="900953"/>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prstClr val="white"/>
                </a:solidFill>
                <a:latin typeface="Garamond" pitchFamily="18" charset="0"/>
              </a:rPr>
              <a:t>Works</a:t>
            </a:r>
            <a:endParaRPr lang="en-IN" dirty="0">
              <a:solidFill>
                <a:prstClr val="white"/>
              </a:solidFill>
              <a:latin typeface="Garamond" pitchFamily="18" charset="0"/>
            </a:endParaRPr>
          </a:p>
        </p:txBody>
      </p:sp>
      <p:sp>
        <p:nvSpPr>
          <p:cNvPr id="9" name="Rounded Rectangle 8"/>
          <p:cNvSpPr/>
          <p:nvPr/>
        </p:nvSpPr>
        <p:spPr>
          <a:xfrm>
            <a:off x="7324166" y="4191000"/>
            <a:ext cx="1680882" cy="90095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prstClr val="white"/>
                </a:solidFill>
                <a:latin typeface="Garamond" pitchFamily="18" charset="0"/>
              </a:rPr>
              <a:t>Budgets</a:t>
            </a:r>
            <a:endParaRPr lang="en-IN" dirty="0">
              <a:solidFill>
                <a:prstClr val="white"/>
              </a:solidFill>
              <a:latin typeface="Garamond" pitchFamily="18" charset="0"/>
            </a:endParaRPr>
          </a:p>
        </p:txBody>
      </p:sp>
    </p:spTree>
    <p:extLst>
      <p:ext uri="{BB962C8B-B14F-4D97-AF65-F5344CB8AC3E}">
        <p14:creationId xmlns:p14="http://schemas.microsoft.com/office/powerpoint/2010/main" xmlns="" val="162047729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Garamond" pitchFamily="18" charset="0"/>
              </a:rPr>
              <a:t>2015-16 PMC </a:t>
            </a:r>
            <a:r>
              <a:rPr lang="en-US" b="1" dirty="0" err="1" smtClean="0">
                <a:latin typeface="Garamond" pitchFamily="18" charset="0"/>
              </a:rPr>
              <a:t>bUDGET</a:t>
            </a:r>
            <a:endParaRPr lang="en-US" b="1" dirty="0">
              <a:latin typeface="Garamond" pitchFamily="18" charset="0"/>
            </a:endParaRPr>
          </a:p>
        </p:txBody>
      </p:sp>
      <p:graphicFrame>
        <p:nvGraphicFramePr>
          <p:cNvPr id="4" name="Chart 3"/>
          <p:cNvGraphicFramePr>
            <a:graphicFrameLocks/>
          </p:cNvGraphicFramePr>
          <p:nvPr>
            <p:extLst>
              <p:ext uri="{D42A27DB-BD31-4B8C-83A1-F6EECF244321}">
                <p14:modId xmlns:p14="http://schemas.microsoft.com/office/powerpoint/2010/main" xmlns="" val="1061865559"/>
              </p:ext>
            </p:extLst>
          </p:nvPr>
        </p:nvGraphicFramePr>
        <p:xfrm>
          <a:off x="304800" y="2209800"/>
          <a:ext cx="4267200" cy="41910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0" y="10668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0" y="1066800"/>
            <a:ext cx="0" cy="52578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19200" y="1295400"/>
            <a:ext cx="2286000" cy="523220"/>
          </a:xfrm>
          <a:prstGeom prst="rect">
            <a:avLst/>
          </a:prstGeom>
          <a:noFill/>
        </p:spPr>
        <p:txBody>
          <a:bodyPr wrap="square" rtlCol="0">
            <a:spAutoFit/>
          </a:bodyPr>
          <a:lstStyle/>
          <a:p>
            <a:pPr algn="ctr"/>
            <a:r>
              <a:rPr lang="en-US" sz="2800" b="1" dirty="0" smtClean="0">
                <a:latin typeface="Garamond" pitchFamily="18" charset="0"/>
              </a:rPr>
              <a:t>Revenue Side</a:t>
            </a:r>
            <a:endParaRPr lang="en-US" b="1" dirty="0">
              <a:latin typeface="Garamond" pitchFamily="18" charset="0"/>
            </a:endParaRPr>
          </a:p>
        </p:txBody>
      </p:sp>
      <p:sp>
        <p:nvSpPr>
          <p:cNvPr id="10" name="TextBox 9"/>
          <p:cNvSpPr txBox="1"/>
          <p:nvPr/>
        </p:nvSpPr>
        <p:spPr>
          <a:xfrm>
            <a:off x="5181600" y="1295400"/>
            <a:ext cx="3048000" cy="523220"/>
          </a:xfrm>
          <a:prstGeom prst="rect">
            <a:avLst/>
          </a:prstGeom>
          <a:noFill/>
        </p:spPr>
        <p:txBody>
          <a:bodyPr wrap="square" rtlCol="0">
            <a:spAutoFit/>
          </a:bodyPr>
          <a:lstStyle/>
          <a:p>
            <a:pPr algn="ctr"/>
            <a:r>
              <a:rPr lang="en-US" sz="2800" b="1" dirty="0" smtClean="0">
                <a:latin typeface="Garamond" pitchFamily="18" charset="0"/>
              </a:rPr>
              <a:t>Expenditure Side</a:t>
            </a:r>
            <a:endParaRPr lang="en-US" b="1" dirty="0">
              <a:latin typeface="Garamond" pitchFamily="18" charset="0"/>
            </a:endParaRPr>
          </a:p>
        </p:txBody>
      </p:sp>
      <p:graphicFrame>
        <p:nvGraphicFramePr>
          <p:cNvPr id="11" name="Chart 10"/>
          <p:cNvGraphicFramePr>
            <a:graphicFrameLocks/>
          </p:cNvGraphicFramePr>
          <p:nvPr>
            <p:extLst>
              <p:ext uri="{D42A27DB-BD31-4B8C-83A1-F6EECF244321}">
                <p14:modId xmlns:p14="http://schemas.microsoft.com/office/powerpoint/2010/main" xmlns="" val="3490569033"/>
              </p:ext>
            </p:extLst>
          </p:nvPr>
        </p:nvGraphicFramePr>
        <p:xfrm>
          <a:off x="4846093" y="2133600"/>
          <a:ext cx="42672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0" y="6445983"/>
            <a:ext cx="9144000" cy="384721"/>
          </a:xfrm>
          <a:prstGeom prst="rect">
            <a:avLst/>
          </a:prstGeom>
          <a:noFill/>
        </p:spPr>
        <p:txBody>
          <a:bodyPr wrap="square" rtlCol="0">
            <a:spAutoFit/>
          </a:bodyPr>
          <a:lstStyle/>
          <a:p>
            <a:r>
              <a:rPr lang="en-US" b="1" dirty="0" smtClean="0">
                <a:latin typeface="Garamond" pitchFamily="18" charset="0"/>
              </a:rPr>
              <a:t>Note that hence forth all the figures are rounded off to the nearest 100.</a:t>
            </a:r>
            <a:endParaRPr lang="en-US" b="1" dirty="0">
              <a:latin typeface="Garamond" pitchFamily="18" charset="0"/>
            </a:endParaRPr>
          </a:p>
        </p:txBody>
      </p:sp>
    </p:spTree>
    <p:extLst>
      <p:ext uri="{BB962C8B-B14F-4D97-AF65-F5344CB8AC3E}">
        <p14:creationId xmlns:p14="http://schemas.microsoft.com/office/powerpoint/2010/main" xmlns="" val="18347968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xmlns="" val="697100651"/>
              </p:ext>
            </p:extLst>
          </p:nvPr>
        </p:nvGraphicFramePr>
        <p:xfrm>
          <a:off x="533400" y="914400"/>
          <a:ext cx="7924800" cy="2667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81000" y="152400"/>
            <a:ext cx="8610600" cy="685800"/>
          </a:xfrm>
        </p:spPr>
        <p:txBody>
          <a:bodyPr/>
          <a:lstStyle/>
          <a:p>
            <a:pPr algn="ctr"/>
            <a:r>
              <a:rPr lang="en-IN" sz="2400" b="1" cap="none" dirty="0" smtClean="0">
                <a:solidFill>
                  <a:prstClr val="black"/>
                </a:solidFill>
                <a:latin typeface="Garamond" pitchFamily="18" charset="0"/>
              </a:rPr>
              <a:t>Urban Capacities and Resources</a:t>
            </a:r>
            <a:endParaRPr lang="en-IN" sz="2400" b="1" cap="none" dirty="0">
              <a:solidFill>
                <a:prstClr val="black"/>
              </a:solidFill>
              <a:latin typeface="Garamond"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208608328"/>
              </p:ext>
            </p:extLst>
          </p:nvPr>
        </p:nvGraphicFramePr>
        <p:xfrm>
          <a:off x="533400" y="3581400"/>
          <a:ext cx="7924800" cy="3208094"/>
        </p:xfrm>
        <a:graphic>
          <a:graphicData uri="http://schemas.openxmlformats.org/drawingml/2006/table">
            <a:tbl>
              <a:tblPr>
                <a:tableStyleId>{5C22544A-7EE6-4342-B048-85BDC9FD1C3A}</a:tableStyleId>
              </a:tblPr>
              <a:tblGrid>
                <a:gridCol w="6324600"/>
                <a:gridCol w="1600200"/>
              </a:tblGrid>
              <a:tr h="165507">
                <a:tc>
                  <a:txBody>
                    <a:bodyPr/>
                    <a:lstStyle/>
                    <a:p>
                      <a:pPr algn="ctr" fontAlgn="b"/>
                      <a:r>
                        <a:rPr lang="en-IN" sz="1400" b="1" u="none" strike="noStrike" dirty="0" smtClean="0">
                          <a:effectLst/>
                          <a:latin typeface="Garamond" pitchFamily="18" charset="0"/>
                        </a:rPr>
                        <a:t>ASICS UCR - Financial </a:t>
                      </a:r>
                      <a:r>
                        <a:rPr lang="en-IN" sz="1400" b="1" u="none" strike="noStrike" dirty="0">
                          <a:effectLst/>
                          <a:latin typeface="Garamond" pitchFamily="18" charset="0"/>
                        </a:rPr>
                        <a:t>Management </a:t>
                      </a:r>
                      <a:r>
                        <a:rPr lang="en-IN" sz="1400" b="1" u="none" strike="noStrike" dirty="0" smtClean="0">
                          <a:effectLst/>
                          <a:latin typeface="Garamond" pitchFamily="18" charset="0"/>
                        </a:rPr>
                        <a:t>Parameters</a:t>
                      </a:r>
                      <a:endParaRPr lang="en-IN" sz="1400" b="1" i="0" u="none" strike="noStrike" dirty="0">
                        <a:solidFill>
                          <a:srgbClr val="000000"/>
                        </a:solidFill>
                        <a:effectLst/>
                        <a:latin typeface="Garamond" pitchFamily="18" charset="0"/>
                      </a:endParaRPr>
                    </a:p>
                  </a:txBody>
                  <a:tcPr marL="9324" marR="9324" marT="9324" marB="0" anchor="b"/>
                </a:tc>
                <a:tc>
                  <a:txBody>
                    <a:bodyPr/>
                    <a:lstStyle/>
                    <a:p>
                      <a:pPr algn="l" fontAlgn="ctr"/>
                      <a:r>
                        <a:rPr lang="en-IN" sz="1400" b="1" i="0" u="none" strike="noStrike" dirty="0" smtClean="0">
                          <a:solidFill>
                            <a:schemeClr val="dk1"/>
                          </a:solidFill>
                          <a:effectLst/>
                          <a:latin typeface="Garamond" pitchFamily="18" charset="0"/>
                        </a:rPr>
                        <a:t>Pune’s</a:t>
                      </a:r>
                      <a:r>
                        <a:rPr lang="en-IN" sz="1400" b="1" i="0" u="none" strike="noStrike" baseline="0" dirty="0" smtClean="0">
                          <a:solidFill>
                            <a:schemeClr val="dk1"/>
                          </a:solidFill>
                          <a:effectLst/>
                          <a:latin typeface="Garamond" pitchFamily="18" charset="0"/>
                        </a:rPr>
                        <a:t> Performance</a:t>
                      </a:r>
                      <a:endParaRPr lang="en-IN" sz="1400" b="1" i="0" u="none" strike="noStrike" dirty="0">
                        <a:solidFill>
                          <a:srgbClr val="000000"/>
                        </a:solidFill>
                        <a:effectLst/>
                        <a:latin typeface="Garamond" pitchFamily="18" charset="0"/>
                      </a:endParaRPr>
                    </a:p>
                  </a:txBody>
                  <a:tcPr marL="9324" marR="9324" marT="9324" marB="0" anchor="ctr"/>
                </a:tc>
              </a:tr>
              <a:tr h="188474">
                <a:tc>
                  <a:txBody>
                    <a:bodyPr/>
                    <a:lstStyle/>
                    <a:p>
                      <a:pPr algn="l" fontAlgn="ctr"/>
                      <a:r>
                        <a:rPr lang="en-IN" sz="1200" u="none" strike="noStrike" dirty="0">
                          <a:effectLst/>
                          <a:latin typeface="Garamond" pitchFamily="18" charset="0"/>
                        </a:rPr>
                        <a:t>Is the ULB empowered to set and collect the following taxes</a:t>
                      </a:r>
                      <a:r>
                        <a:rPr lang="en-IN" sz="1200" u="none" strike="noStrike" dirty="0" smtClean="0">
                          <a:effectLst/>
                          <a:latin typeface="Garamond" pitchFamily="18" charset="0"/>
                        </a:rPr>
                        <a:t>? </a:t>
                      </a:r>
                      <a:r>
                        <a:rPr lang="en-IN" sz="1200" b="1" u="none" strike="noStrike" dirty="0" smtClean="0">
                          <a:solidFill>
                            <a:srgbClr val="0070C0"/>
                          </a:solidFill>
                          <a:effectLst/>
                          <a:latin typeface="Garamond" pitchFamily="18" charset="0"/>
                        </a:rPr>
                        <a:t>&lt;&lt; pertains</a:t>
                      </a:r>
                      <a:r>
                        <a:rPr lang="en-IN" sz="1200" b="1" u="none" strike="noStrike" baseline="0" dirty="0" smtClean="0">
                          <a:solidFill>
                            <a:srgbClr val="0070C0"/>
                          </a:solidFill>
                          <a:effectLst/>
                          <a:latin typeface="Garamond" pitchFamily="18" charset="0"/>
                        </a:rPr>
                        <a:t> to Fiscal Autonomy</a:t>
                      </a:r>
                      <a:endParaRPr lang="en-IN" sz="1200" b="0" i="0" u="none" strike="noStrike" dirty="0">
                        <a:solidFill>
                          <a:srgbClr val="000000"/>
                        </a:solidFill>
                        <a:effectLst/>
                        <a:latin typeface="Garamond" pitchFamily="18" charset="0"/>
                      </a:endParaRPr>
                    </a:p>
                  </a:txBody>
                  <a:tcPr marL="9324" marR="9324" marT="9324" marB="0" anchor="ctr"/>
                </a:tc>
                <a:tc>
                  <a:txBody>
                    <a:bodyPr/>
                    <a:lstStyle/>
                    <a:p>
                      <a:pPr algn="ctr" fontAlgn="b"/>
                      <a:r>
                        <a:rPr lang="en-IN" sz="1200" u="none" strike="noStrike" dirty="0">
                          <a:effectLst/>
                          <a:latin typeface="Garamond" pitchFamily="18" charset="0"/>
                        </a:rPr>
                        <a:t> </a:t>
                      </a:r>
                      <a:endParaRPr lang="en-IN" sz="1200" b="0" i="0" u="none" strike="noStrike" dirty="0">
                        <a:solidFill>
                          <a:srgbClr val="000000"/>
                        </a:solidFill>
                        <a:effectLst/>
                        <a:latin typeface="Garamond" pitchFamily="18" charset="0"/>
                      </a:endParaRPr>
                    </a:p>
                  </a:txBody>
                  <a:tcPr marL="9324" marR="9324" marT="9324" marB="0" anchor="b"/>
                </a:tc>
              </a:tr>
              <a:tr h="181495">
                <a:tc>
                  <a:txBody>
                    <a:bodyPr/>
                    <a:lstStyle/>
                    <a:p>
                      <a:pPr lvl="1" algn="l" fontAlgn="ctr"/>
                      <a:r>
                        <a:rPr lang="en-IN" sz="1200" u="none" strike="noStrike" dirty="0">
                          <a:effectLst/>
                          <a:latin typeface="Garamond" pitchFamily="18" charset="0"/>
                        </a:rPr>
                        <a:t>Property tax</a:t>
                      </a:r>
                      <a:endParaRPr lang="en-IN" sz="1200" b="0" i="0" u="none" strike="noStrike" dirty="0">
                        <a:solidFill>
                          <a:srgbClr val="000000"/>
                        </a:solidFill>
                        <a:effectLst/>
                        <a:latin typeface="Garamond" pitchFamily="18" charset="0"/>
                      </a:endParaRPr>
                    </a:p>
                  </a:txBody>
                  <a:tcPr marL="9324" marR="9324" marT="9324" marB="0" anchor="ctr"/>
                </a:tc>
                <a:tc>
                  <a:txBody>
                    <a:bodyPr/>
                    <a:lstStyle/>
                    <a:p>
                      <a:pPr algn="ctr" fontAlgn="ctr"/>
                      <a:r>
                        <a:rPr lang="en-IN" sz="1200" b="1" i="0" u="none" strike="noStrike" dirty="0" smtClean="0">
                          <a:solidFill>
                            <a:schemeClr val="dk1"/>
                          </a:solidFill>
                          <a:effectLst/>
                          <a:latin typeface="Garamond" pitchFamily="18" charset="0"/>
                        </a:rPr>
                        <a:t>Y</a:t>
                      </a:r>
                      <a:endParaRPr lang="en-IN" sz="1200" b="1" i="0" u="none" strike="noStrike" dirty="0">
                        <a:solidFill>
                          <a:srgbClr val="000000"/>
                        </a:solidFill>
                        <a:effectLst/>
                        <a:latin typeface="Garamond" pitchFamily="18" charset="0"/>
                      </a:endParaRPr>
                    </a:p>
                  </a:txBody>
                  <a:tcPr marL="9324" marR="9324" marT="9324" marB="0" anchor="ctr"/>
                </a:tc>
              </a:tr>
              <a:tr h="181495">
                <a:tc>
                  <a:txBody>
                    <a:bodyPr/>
                    <a:lstStyle/>
                    <a:p>
                      <a:pPr lvl="1" algn="l" fontAlgn="ctr"/>
                      <a:r>
                        <a:rPr lang="en-IN" sz="1200" u="none" strike="noStrike" dirty="0">
                          <a:effectLst/>
                          <a:latin typeface="Garamond" pitchFamily="18" charset="0"/>
                        </a:rPr>
                        <a:t>Entertainment tax</a:t>
                      </a:r>
                      <a:endParaRPr lang="en-IN" sz="1200" b="0" i="0" u="none" strike="noStrike" dirty="0">
                        <a:solidFill>
                          <a:srgbClr val="000000"/>
                        </a:solidFill>
                        <a:effectLst/>
                        <a:latin typeface="Garamond" pitchFamily="18" charset="0"/>
                      </a:endParaRPr>
                    </a:p>
                  </a:txBody>
                  <a:tcPr marL="9324" marR="9324" marT="9324" marB="0" anchor="ctr"/>
                </a:tc>
                <a:tc>
                  <a:txBody>
                    <a:bodyPr/>
                    <a:lstStyle/>
                    <a:p>
                      <a:pPr algn="ctr" fontAlgn="ctr"/>
                      <a:r>
                        <a:rPr lang="en-IN" sz="1200" b="1" i="0" u="none" strike="noStrike" dirty="0" smtClean="0">
                          <a:solidFill>
                            <a:schemeClr val="dk1"/>
                          </a:solidFill>
                          <a:effectLst/>
                          <a:latin typeface="Garamond" pitchFamily="18" charset="0"/>
                        </a:rPr>
                        <a:t>N</a:t>
                      </a:r>
                      <a:endParaRPr lang="en-IN" sz="1200" b="1" i="0" u="none" strike="noStrike" dirty="0">
                        <a:solidFill>
                          <a:srgbClr val="000000"/>
                        </a:solidFill>
                        <a:effectLst/>
                        <a:latin typeface="Garamond" pitchFamily="18" charset="0"/>
                      </a:endParaRPr>
                    </a:p>
                  </a:txBody>
                  <a:tcPr marL="9324" marR="9324" marT="9324" marB="0" anchor="ctr"/>
                </a:tc>
              </a:tr>
              <a:tr h="181495">
                <a:tc>
                  <a:txBody>
                    <a:bodyPr/>
                    <a:lstStyle/>
                    <a:p>
                      <a:pPr lvl="1" algn="l" fontAlgn="ctr"/>
                      <a:r>
                        <a:rPr lang="en-IN" sz="1200" u="none" strike="noStrike" dirty="0">
                          <a:effectLst/>
                          <a:latin typeface="Garamond" pitchFamily="18" charset="0"/>
                        </a:rPr>
                        <a:t>Profession tax</a:t>
                      </a:r>
                      <a:endParaRPr lang="en-IN" sz="1200" b="0" i="0" u="none" strike="noStrike" dirty="0">
                        <a:solidFill>
                          <a:srgbClr val="000000"/>
                        </a:solidFill>
                        <a:effectLst/>
                        <a:latin typeface="Garamond" pitchFamily="18" charset="0"/>
                      </a:endParaRPr>
                    </a:p>
                  </a:txBody>
                  <a:tcPr marL="9324" marR="9324" marT="9324" marB="0" anchor="ctr"/>
                </a:tc>
                <a:tc>
                  <a:txBody>
                    <a:bodyPr/>
                    <a:lstStyle/>
                    <a:p>
                      <a:pPr algn="ctr" fontAlgn="ctr"/>
                      <a:r>
                        <a:rPr lang="en-IN" sz="1200" b="1" i="0" u="none" strike="noStrike" dirty="0" smtClean="0">
                          <a:solidFill>
                            <a:schemeClr val="dk1"/>
                          </a:solidFill>
                          <a:effectLst/>
                          <a:latin typeface="Garamond" pitchFamily="18" charset="0"/>
                        </a:rPr>
                        <a:t>N</a:t>
                      </a:r>
                      <a:endParaRPr lang="en-IN" sz="1200" b="1" i="0" u="none" strike="noStrike" dirty="0">
                        <a:solidFill>
                          <a:srgbClr val="000000"/>
                        </a:solidFill>
                        <a:effectLst/>
                        <a:latin typeface="Garamond" pitchFamily="18" charset="0"/>
                      </a:endParaRPr>
                    </a:p>
                  </a:txBody>
                  <a:tcPr marL="9324" marR="9324" marT="9324" marB="0" anchor="ctr"/>
                </a:tc>
              </a:tr>
              <a:tr h="181495">
                <a:tc>
                  <a:txBody>
                    <a:bodyPr/>
                    <a:lstStyle/>
                    <a:p>
                      <a:pPr lvl="1" algn="l" fontAlgn="ctr"/>
                      <a:r>
                        <a:rPr lang="en-IN" sz="1200" u="none" strike="noStrike" dirty="0">
                          <a:effectLst/>
                          <a:latin typeface="Garamond" pitchFamily="18" charset="0"/>
                        </a:rPr>
                        <a:t>Advertisement tax</a:t>
                      </a:r>
                      <a:endParaRPr lang="en-IN" sz="1200" b="0" i="0" u="none" strike="noStrike" dirty="0">
                        <a:solidFill>
                          <a:srgbClr val="000000"/>
                        </a:solidFill>
                        <a:effectLst/>
                        <a:latin typeface="Garamond" pitchFamily="18" charset="0"/>
                      </a:endParaRPr>
                    </a:p>
                  </a:txBody>
                  <a:tcPr marL="9324" marR="9324" marT="9324" marB="0" anchor="ctr"/>
                </a:tc>
                <a:tc>
                  <a:txBody>
                    <a:bodyPr/>
                    <a:lstStyle/>
                    <a:p>
                      <a:pPr algn="ctr" fontAlgn="ctr"/>
                      <a:r>
                        <a:rPr lang="en-IN" sz="1200" b="1" i="0" u="none" strike="noStrike" dirty="0" smtClean="0">
                          <a:solidFill>
                            <a:schemeClr val="dk1"/>
                          </a:solidFill>
                          <a:effectLst/>
                          <a:latin typeface="Garamond" pitchFamily="18" charset="0"/>
                        </a:rPr>
                        <a:t>N</a:t>
                      </a:r>
                      <a:endParaRPr lang="en-IN" sz="1200" b="1" i="0" u="none" strike="noStrike" dirty="0">
                        <a:solidFill>
                          <a:srgbClr val="000000"/>
                        </a:solidFill>
                        <a:effectLst/>
                        <a:latin typeface="Garamond" pitchFamily="18" charset="0"/>
                      </a:endParaRPr>
                    </a:p>
                  </a:txBody>
                  <a:tcPr marL="9324" marR="9324" marT="9324" marB="0" anchor="ctr"/>
                </a:tc>
              </a:tr>
              <a:tr h="308874">
                <a:tc>
                  <a:txBody>
                    <a:bodyPr/>
                    <a:lstStyle/>
                    <a:p>
                      <a:pPr algn="l" fontAlgn="ctr"/>
                      <a:r>
                        <a:rPr lang="en-IN" sz="1200" b="1" u="none" strike="noStrike" dirty="0">
                          <a:solidFill>
                            <a:srgbClr val="00B050"/>
                          </a:solidFill>
                          <a:effectLst/>
                          <a:latin typeface="Garamond" pitchFamily="18" charset="0"/>
                        </a:rPr>
                        <a:t>What is the Percentage of Own Revenues to Total Expenditure for the ULB?</a:t>
                      </a:r>
                      <a:endParaRPr lang="en-IN" sz="1200" b="1" i="0" u="none" strike="noStrike" dirty="0">
                        <a:solidFill>
                          <a:srgbClr val="00B050"/>
                        </a:solidFill>
                        <a:effectLst/>
                        <a:latin typeface="Garamond" pitchFamily="18" charset="0"/>
                      </a:endParaRPr>
                    </a:p>
                  </a:txBody>
                  <a:tcPr marL="9324" marR="9324" marT="9324" marB="0" anchor="ctr"/>
                </a:tc>
                <a:tc>
                  <a:txBody>
                    <a:bodyPr/>
                    <a:lstStyle/>
                    <a:p>
                      <a:pPr algn="ctr" fontAlgn="ctr"/>
                      <a:r>
                        <a:rPr lang="en-IN" sz="1200" b="1" u="none" strike="noStrike" dirty="0" smtClean="0">
                          <a:solidFill>
                            <a:srgbClr val="00B050"/>
                          </a:solidFill>
                          <a:effectLst/>
                          <a:latin typeface="Garamond" pitchFamily="18" charset="0"/>
                        </a:rPr>
                        <a:t>96.36</a:t>
                      </a:r>
                      <a:endParaRPr lang="en-IN" sz="1200" b="1" i="0" u="none" strike="noStrike" dirty="0">
                        <a:solidFill>
                          <a:srgbClr val="00B050"/>
                        </a:solidFill>
                        <a:effectLst/>
                        <a:latin typeface="Garamond" pitchFamily="18" charset="0"/>
                      </a:endParaRPr>
                    </a:p>
                  </a:txBody>
                  <a:tcPr marL="9324" marR="9324" marT="9324" marB="0" anchor="ctr"/>
                </a:tc>
              </a:tr>
              <a:tr h="308874">
                <a:tc>
                  <a:txBody>
                    <a:bodyPr/>
                    <a:lstStyle/>
                    <a:p>
                      <a:pPr algn="l" fontAlgn="ctr"/>
                      <a:r>
                        <a:rPr lang="en-IN" sz="1200" b="1" u="none" strike="noStrike" dirty="0">
                          <a:solidFill>
                            <a:srgbClr val="FF0000"/>
                          </a:solidFill>
                          <a:effectLst/>
                          <a:latin typeface="Garamond" pitchFamily="18" charset="0"/>
                        </a:rPr>
                        <a:t>Is the ULB authorised to raise borrowings without State Government/ Central Government approval</a:t>
                      </a:r>
                      <a:r>
                        <a:rPr lang="en-IN" sz="1200" b="1" u="none" strike="noStrike" dirty="0" smtClean="0">
                          <a:solidFill>
                            <a:srgbClr val="FF0000"/>
                          </a:solidFill>
                          <a:effectLst/>
                          <a:latin typeface="Garamond" pitchFamily="18" charset="0"/>
                        </a:rPr>
                        <a:t>? </a:t>
                      </a:r>
                      <a:r>
                        <a:rPr lang="en-IN" sz="1200" b="1" u="none" strike="noStrike" dirty="0" smtClean="0">
                          <a:solidFill>
                            <a:srgbClr val="0070C0"/>
                          </a:solidFill>
                          <a:effectLst/>
                          <a:latin typeface="Garamond" pitchFamily="18" charset="0"/>
                        </a:rPr>
                        <a:t>&lt;&lt; pertains</a:t>
                      </a:r>
                      <a:r>
                        <a:rPr lang="en-IN" sz="1200" b="1" u="none" strike="noStrike" baseline="0" dirty="0" smtClean="0">
                          <a:solidFill>
                            <a:srgbClr val="0070C0"/>
                          </a:solidFill>
                          <a:effectLst/>
                          <a:latin typeface="Garamond" pitchFamily="18" charset="0"/>
                        </a:rPr>
                        <a:t> to Fiscal Autonomy</a:t>
                      </a:r>
                      <a:endParaRPr lang="en-IN" sz="1200" b="1" i="0" u="none" strike="noStrike" dirty="0">
                        <a:solidFill>
                          <a:srgbClr val="0070C0"/>
                        </a:solidFill>
                        <a:effectLst/>
                        <a:latin typeface="Garamond" pitchFamily="18" charset="0"/>
                      </a:endParaRPr>
                    </a:p>
                  </a:txBody>
                  <a:tcPr marL="9324" marR="9324" marT="9324" marB="0" anchor="ctr"/>
                </a:tc>
                <a:tc>
                  <a:txBody>
                    <a:bodyPr/>
                    <a:lstStyle/>
                    <a:p>
                      <a:pPr algn="ctr" fontAlgn="ctr"/>
                      <a:r>
                        <a:rPr lang="en-IN" sz="1200" b="1" i="0" u="none" strike="noStrike" dirty="0" smtClean="0">
                          <a:solidFill>
                            <a:srgbClr val="FF0000"/>
                          </a:solidFill>
                          <a:effectLst/>
                          <a:latin typeface="Garamond" pitchFamily="18" charset="0"/>
                        </a:rPr>
                        <a:t>N</a:t>
                      </a:r>
                      <a:endParaRPr lang="en-IN" sz="1200" b="1" i="0" u="none" strike="noStrike" dirty="0">
                        <a:solidFill>
                          <a:srgbClr val="FF0000"/>
                        </a:solidFill>
                        <a:effectLst/>
                        <a:latin typeface="Garamond" pitchFamily="18" charset="0"/>
                      </a:endParaRPr>
                    </a:p>
                  </a:txBody>
                  <a:tcPr marL="9324" marR="9324" marT="9324" marB="0" anchor="ctr"/>
                </a:tc>
              </a:tr>
              <a:tr h="462812">
                <a:tc>
                  <a:txBody>
                    <a:bodyPr/>
                    <a:lstStyle/>
                    <a:p>
                      <a:pPr algn="l" fontAlgn="ctr"/>
                      <a:r>
                        <a:rPr lang="en-IN" sz="1200" u="none" strike="noStrike" dirty="0">
                          <a:effectLst/>
                          <a:latin typeface="Garamond" pitchFamily="18" charset="0"/>
                        </a:rPr>
                        <a:t>Is the ULB authorised to make investments or otherwise apply surplus funds without specific State Government/ Central Government approval</a:t>
                      </a:r>
                      <a:r>
                        <a:rPr lang="en-IN" sz="1200" u="none" strike="noStrike" dirty="0" smtClean="0">
                          <a:effectLst/>
                          <a:latin typeface="Garamond" pitchFamily="18" charset="0"/>
                        </a:rPr>
                        <a:t>? </a:t>
                      </a:r>
                      <a:r>
                        <a:rPr lang="en-IN" sz="1200" b="1" u="none" strike="noStrike" dirty="0" smtClean="0">
                          <a:solidFill>
                            <a:srgbClr val="0070C0"/>
                          </a:solidFill>
                          <a:effectLst/>
                          <a:latin typeface="Garamond" pitchFamily="18" charset="0"/>
                        </a:rPr>
                        <a:t>&lt;&lt; pertains</a:t>
                      </a:r>
                      <a:r>
                        <a:rPr lang="en-IN" sz="1200" b="1" u="none" strike="noStrike" baseline="0" dirty="0" smtClean="0">
                          <a:solidFill>
                            <a:srgbClr val="0070C0"/>
                          </a:solidFill>
                          <a:effectLst/>
                          <a:latin typeface="Garamond" pitchFamily="18" charset="0"/>
                        </a:rPr>
                        <a:t> to Fiscal Autonomy</a:t>
                      </a:r>
                      <a:endParaRPr lang="en-IN" sz="1200" b="0" i="0" u="none" strike="noStrike" dirty="0">
                        <a:solidFill>
                          <a:srgbClr val="000000"/>
                        </a:solidFill>
                        <a:effectLst/>
                        <a:latin typeface="Garamond" pitchFamily="18" charset="0"/>
                      </a:endParaRPr>
                    </a:p>
                  </a:txBody>
                  <a:tcPr marL="9324" marR="9324" marT="9324" marB="0" anchor="ctr"/>
                </a:tc>
                <a:tc>
                  <a:txBody>
                    <a:bodyPr/>
                    <a:lstStyle/>
                    <a:p>
                      <a:pPr algn="ctr" fontAlgn="ctr"/>
                      <a:r>
                        <a:rPr lang="en-IN" sz="1200" b="1" i="0" u="none" strike="noStrike" dirty="0" smtClean="0">
                          <a:solidFill>
                            <a:schemeClr val="dk1"/>
                          </a:solidFill>
                          <a:effectLst/>
                          <a:latin typeface="Garamond" pitchFamily="18" charset="0"/>
                        </a:rPr>
                        <a:t>Y</a:t>
                      </a:r>
                      <a:endParaRPr lang="en-IN" sz="1200" b="1" i="0" u="none" strike="noStrike" dirty="0">
                        <a:solidFill>
                          <a:srgbClr val="000000"/>
                        </a:solidFill>
                        <a:effectLst/>
                        <a:latin typeface="Garamond" pitchFamily="18" charset="0"/>
                      </a:endParaRPr>
                    </a:p>
                  </a:txBody>
                  <a:tcPr marL="9324" marR="9324" marT="9324" marB="0" anchor="ctr"/>
                </a:tc>
              </a:tr>
              <a:tr h="308874">
                <a:tc>
                  <a:txBody>
                    <a:bodyPr/>
                    <a:lstStyle/>
                    <a:p>
                      <a:pPr algn="l" fontAlgn="ctr"/>
                      <a:r>
                        <a:rPr lang="en-IN" sz="1200" u="none" strike="noStrike" dirty="0">
                          <a:effectLst/>
                          <a:latin typeface="Garamond" pitchFamily="18" charset="0"/>
                        </a:rPr>
                        <a:t>What is the Per Capita Capital Expenditure of the ULB</a:t>
                      </a:r>
                      <a:r>
                        <a:rPr lang="en-IN" sz="1200" u="none" strike="noStrike" dirty="0" smtClean="0">
                          <a:effectLst/>
                          <a:latin typeface="Garamond" pitchFamily="18" charset="0"/>
                        </a:rPr>
                        <a:t>? Taking</a:t>
                      </a:r>
                      <a:r>
                        <a:rPr lang="en-IN" sz="1200" u="none" strike="noStrike" baseline="0" dirty="0" smtClean="0">
                          <a:effectLst/>
                          <a:latin typeface="Garamond" pitchFamily="18" charset="0"/>
                        </a:rPr>
                        <a:t> Mumbai as 10.</a:t>
                      </a:r>
                      <a:endParaRPr lang="en-IN" sz="1200" b="0" i="0" u="none" strike="noStrike" dirty="0">
                        <a:solidFill>
                          <a:srgbClr val="000000"/>
                        </a:solidFill>
                        <a:effectLst/>
                        <a:latin typeface="Garamond" pitchFamily="18" charset="0"/>
                      </a:endParaRPr>
                    </a:p>
                  </a:txBody>
                  <a:tcPr marL="9324" marR="9324" marT="9324" marB="0" anchor="ctr"/>
                </a:tc>
                <a:tc>
                  <a:txBody>
                    <a:bodyPr/>
                    <a:lstStyle/>
                    <a:p>
                      <a:pPr algn="ctr" fontAlgn="ctr"/>
                      <a:r>
                        <a:rPr lang="en-IN" sz="1200" b="1" u="none" strike="noStrike" dirty="0" smtClean="0">
                          <a:effectLst/>
                          <a:latin typeface="Garamond" pitchFamily="18" charset="0"/>
                        </a:rPr>
                        <a:t>4,010</a:t>
                      </a:r>
                      <a:endParaRPr lang="en-IN" sz="1200" b="1" i="0" u="none" strike="noStrike" dirty="0">
                        <a:solidFill>
                          <a:srgbClr val="000000"/>
                        </a:solidFill>
                        <a:effectLst/>
                        <a:latin typeface="Garamond" pitchFamily="18" charset="0"/>
                      </a:endParaRPr>
                    </a:p>
                  </a:txBody>
                  <a:tcPr marL="9324" marR="9324" marT="9324" marB="0" anchor="ctr"/>
                </a:tc>
              </a:tr>
              <a:tr h="259923">
                <a:tc>
                  <a:txBody>
                    <a:bodyPr/>
                    <a:lstStyle/>
                    <a:p>
                      <a:pPr algn="l" fontAlgn="ctr"/>
                      <a:r>
                        <a:rPr lang="en-IN" sz="1200" b="1" u="none" strike="noStrike" dirty="0">
                          <a:solidFill>
                            <a:srgbClr val="FF0000"/>
                          </a:solidFill>
                          <a:effectLst/>
                          <a:latin typeface="Garamond" pitchFamily="18" charset="0"/>
                        </a:rPr>
                        <a:t>Is the budget of the ULB realistic</a:t>
                      </a:r>
                      <a:r>
                        <a:rPr lang="en-IN" sz="1200" b="1" u="none" strike="noStrike" dirty="0" smtClean="0">
                          <a:solidFill>
                            <a:srgbClr val="FF0000"/>
                          </a:solidFill>
                          <a:effectLst/>
                          <a:latin typeface="Garamond" pitchFamily="18" charset="0"/>
                        </a:rPr>
                        <a:t>?</a:t>
                      </a:r>
                      <a:r>
                        <a:rPr lang="en-IN" sz="1200" b="1" u="none" strike="noStrike" baseline="0" dirty="0" smtClean="0">
                          <a:solidFill>
                            <a:srgbClr val="FF0000"/>
                          </a:solidFill>
                          <a:effectLst/>
                          <a:latin typeface="Garamond" pitchFamily="18" charset="0"/>
                        </a:rPr>
                        <a:t> Is difference between Budget and Actual &lt;15%?</a:t>
                      </a:r>
                      <a:endParaRPr lang="en-IN" sz="1200" b="1" i="0" u="none" strike="noStrike" dirty="0">
                        <a:solidFill>
                          <a:srgbClr val="FF0000"/>
                        </a:solidFill>
                        <a:effectLst/>
                        <a:latin typeface="Garamond" pitchFamily="18" charset="0"/>
                      </a:endParaRPr>
                    </a:p>
                  </a:txBody>
                  <a:tcPr marL="9324" marR="9324" marT="9324" marB="0" anchor="ctr"/>
                </a:tc>
                <a:tc>
                  <a:txBody>
                    <a:bodyPr/>
                    <a:lstStyle/>
                    <a:p>
                      <a:pPr algn="ctr" fontAlgn="ctr"/>
                      <a:r>
                        <a:rPr lang="en-IN" sz="1200" b="1" i="0" u="none" strike="noStrike" dirty="0" smtClean="0">
                          <a:solidFill>
                            <a:srgbClr val="FF0000"/>
                          </a:solidFill>
                          <a:effectLst/>
                          <a:latin typeface="Garamond" pitchFamily="18" charset="0"/>
                        </a:rPr>
                        <a:t>N</a:t>
                      </a:r>
                      <a:endParaRPr lang="en-IN" sz="1200" b="1" i="0" u="none" strike="noStrike" dirty="0">
                        <a:solidFill>
                          <a:srgbClr val="FF0000"/>
                        </a:solidFill>
                        <a:effectLst/>
                        <a:latin typeface="Garamond" pitchFamily="18" charset="0"/>
                      </a:endParaRPr>
                    </a:p>
                  </a:txBody>
                  <a:tcPr marL="9324" marR="9324" marT="9324" marB="0" anchor="ctr"/>
                </a:tc>
              </a:tr>
              <a:tr h="308823">
                <a:tc>
                  <a:txBody>
                    <a:bodyPr/>
                    <a:lstStyle/>
                    <a:p>
                      <a:pPr algn="l" fontAlgn="ctr"/>
                      <a:r>
                        <a:rPr lang="en-IN" sz="1200" u="none" strike="noStrike" dirty="0">
                          <a:effectLst/>
                          <a:latin typeface="Garamond" pitchFamily="18" charset="0"/>
                        </a:rPr>
                        <a:t>Is the ULB required by law to have a Long-Term and/or Medium-Term Fiscal Plan ?</a:t>
                      </a:r>
                      <a:endParaRPr lang="en-IN" sz="1200" b="0" i="0" u="none" strike="noStrike" dirty="0">
                        <a:solidFill>
                          <a:srgbClr val="000000"/>
                        </a:solidFill>
                        <a:effectLst/>
                        <a:latin typeface="Garamond" pitchFamily="18" charset="0"/>
                      </a:endParaRPr>
                    </a:p>
                  </a:txBody>
                  <a:tcPr marL="9324" marR="9324" marT="9324" marB="0" anchor="ctr"/>
                </a:tc>
                <a:tc>
                  <a:txBody>
                    <a:bodyPr/>
                    <a:lstStyle/>
                    <a:p>
                      <a:pPr algn="ctr" fontAlgn="ctr"/>
                      <a:r>
                        <a:rPr lang="en-IN" sz="1200" b="1" i="0" u="none" strike="noStrike" dirty="0" smtClean="0">
                          <a:solidFill>
                            <a:schemeClr val="dk1"/>
                          </a:solidFill>
                          <a:effectLst/>
                          <a:latin typeface="Garamond" pitchFamily="18" charset="0"/>
                        </a:rPr>
                        <a:t>N</a:t>
                      </a:r>
                      <a:endParaRPr lang="en-IN" sz="1200" b="1" i="0" u="none" strike="noStrike" dirty="0">
                        <a:solidFill>
                          <a:srgbClr val="000000"/>
                        </a:solidFill>
                        <a:effectLst/>
                        <a:latin typeface="Garamond" pitchFamily="18" charset="0"/>
                      </a:endParaRPr>
                    </a:p>
                  </a:txBody>
                  <a:tcPr marL="9324" marR="9324" marT="9324" marB="0" anchor="ctr"/>
                </a:tc>
              </a:tr>
            </a:tbl>
          </a:graphicData>
        </a:graphic>
      </p:graphicFrame>
      <p:sp>
        <p:nvSpPr>
          <p:cNvPr id="9" name="Rectangle 8"/>
          <p:cNvSpPr/>
          <p:nvPr/>
        </p:nvSpPr>
        <p:spPr>
          <a:xfrm>
            <a:off x="6630537" y="1600200"/>
            <a:ext cx="468000" cy="1447800"/>
          </a:xfrm>
          <a:prstGeom prst="rect">
            <a:avLst/>
          </a:prstGeom>
          <a:noFill/>
          <a:ln>
            <a:solidFill>
              <a:schemeClr val="tx1">
                <a:lumMod val="50000"/>
                <a:lumOff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IN">
              <a:solidFill>
                <a:prstClr val="black"/>
              </a:solidFill>
            </a:endParaRPr>
          </a:p>
        </p:txBody>
      </p:sp>
      <p:sp>
        <p:nvSpPr>
          <p:cNvPr id="12" name="Down Arrow 11"/>
          <p:cNvSpPr/>
          <p:nvPr/>
        </p:nvSpPr>
        <p:spPr>
          <a:xfrm>
            <a:off x="6858000" y="3124200"/>
            <a:ext cx="303663"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4" name="TextBox 3"/>
          <p:cNvSpPr txBox="1"/>
          <p:nvPr/>
        </p:nvSpPr>
        <p:spPr>
          <a:xfrm>
            <a:off x="3352800" y="4038600"/>
            <a:ext cx="2743200" cy="738664"/>
          </a:xfrm>
          <a:prstGeom prst="rect">
            <a:avLst/>
          </a:prstGeom>
          <a:solidFill>
            <a:schemeClr val="accent1">
              <a:lumMod val="50000"/>
            </a:schemeClr>
          </a:solidFill>
        </p:spPr>
        <p:txBody>
          <a:bodyPr wrap="square" rtlCol="0">
            <a:spAutoFit/>
          </a:bodyPr>
          <a:lstStyle/>
          <a:p>
            <a:r>
              <a:rPr lang="en-IN" sz="1400" b="1" dirty="0" smtClean="0">
                <a:solidFill>
                  <a:prstClr val="white"/>
                </a:solidFill>
                <a:latin typeface="Garamond" pitchFamily="18" charset="0"/>
              </a:rPr>
              <a:t>14</a:t>
            </a:r>
            <a:r>
              <a:rPr lang="en-IN" sz="1400" b="1" baseline="30000" dirty="0" smtClean="0">
                <a:solidFill>
                  <a:prstClr val="white"/>
                </a:solidFill>
                <a:latin typeface="Garamond" pitchFamily="18" charset="0"/>
              </a:rPr>
              <a:t>th</a:t>
            </a:r>
            <a:r>
              <a:rPr lang="en-IN" sz="1400" b="1" dirty="0" smtClean="0">
                <a:solidFill>
                  <a:prstClr val="white"/>
                </a:solidFill>
                <a:latin typeface="Garamond" pitchFamily="18" charset="0"/>
              </a:rPr>
              <a:t> FC recommends States to help ULBs enhance the scope of these 4 revenue sources</a:t>
            </a:r>
            <a:endParaRPr lang="en-IN" sz="1400" b="1" dirty="0">
              <a:solidFill>
                <a:prstClr val="white"/>
              </a:solidFill>
              <a:latin typeface="Garamond" pitchFamily="18" charset="0"/>
            </a:endParaRPr>
          </a:p>
        </p:txBody>
      </p:sp>
      <p:sp>
        <p:nvSpPr>
          <p:cNvPr id="5" name="Right Arrow 4"/>
          <p:cNvSpPr/>
          <p:nvPr/>
        </p:nvSpPr>
        <p:spPr>
          <a:xfrm rot="10800000">
            <a:off x="2590801" y="4191000"/>
            <a:ext cx="685800" cy="381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Tree>
    <p:extLst>
      <p:ext uri="{BB962C8B-B14F-4D97-AF65-F5344CB8AC3E}">
        <p14:creationId xmlns:p14="http://schemas.microsoft.com/office/powerpoint/2010/main" xmlns="" val="3573857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534400" cy="609600"/>
          </a:xfrm>
        </p:spPr>
        <p:txBody>
          <a:bodyPr/>
          <a:lstStyle/>
          <a:p>
            <a:pPr algn="ctr"/>
            <a:r>
              <a:rPr lang="en-IN" sz="2400" b="1" cap="none" dirty="0" smtClean="0">
                <a:solidFill>
                  <a:prstClr val="black"/>
                </a:solidFill>
                <a:latin typeface="Garamond" pitchFamily="18" charset="0"/>
              </a:rPr>
              <a:t>Transparency, Accountability and Participation</a:t>
            </a:r>
            <a:endParaRPr lang="en-IN" sz="2400" b="1" dirty="0">
              <a:latin typeface="Garamond" pitchFamily="18" charset="0"/>
            </a:endParaRPr>
          </a:p>
        </p:txBody>
      </p:sp>
      <p:graphicFrame>
        <p:nvGraphicFramePr>
          <p:cNvPr id="8" name="Chart 7"/>
          <p:cNvGraphicFramePr>
            <a:graphicFrameLocks/>
          </p:cNvGraphicFramePr>
          <p:nvPr>
            <p:extLst>
              <p:ext uri="{D42A27DB-BD31-4B8C-83A1-F6EECF244321}">
                <p14:modId xmlns:p14="http://schemas.microsoft.com/office/powerpoint/2010/main" xmlns="" val="704830481"/>
              </p:ext>
            </p:extLst>
          </p:nvPr>
        </p:nvGraphicFramePr>
        <p:xfrm>
          <a:off x="152400" y="914400"/>
          <a:ext cx="8534400" cy="1447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2329424685"/>
              </p:ext>
            </p:extLst>
          </p:nvPr>
        </p:nvGraphicFramePr>
        <p:xfrm>
          <a:off x="381000" y="2464004"/>
          <a:ext cx="8113582" cy="4241596"/>
        </p:xfrm>
        <a:graphic>
          <a:graphicData uri="http://schemas.openxmlformats.org/drawingml/2006/table">
            <a:tbl>
              <a:tblPr>
                <a:tableStyleId>{5C22544A-7EE6-4342-B048-85BDC9FD1C3A}</a:tableStyleId>
              </a:tblPr>
              <a:tblGrid>
                <a:gridCol w="6596103"/>
                <a:gridCol w="1517479"/>
              </a:tblGrid>
              <a:tr h="227463">
                <a:tc>
                  <a:txBody>
                    <a:bodyPr/>
                    <a:lstStyle/>
                    <a:p>
                      <a:pPr marL="0" marR="0" indent="0" algn="ctr" defTabSz="979574" rtl="0" eaLnBrk="1" fontAlgn="b" latinLnBrk="0" hangingPunct="1">
                        <a:lnSpc>
                          <a:spcPct val="100000"/>
                        </a:lnSpc>
                        <a:spcBef>
                          <a:spcPts val="0"/>
                        </a:spcBef>
                        <a:spcAft>
                          <a:spcPts val="0"/>
                        </a:spcAft>
                        <a:buClrTx/>
                        <a:buSzTx/>
                        <a:buFontTx/>
                        <a:buNone/>
                        <a:tabLst/>
                        <a:defRPr/>
                      </a:pPr>
                      <a:r>
                        <a:rPr lang="en-IN" sz="1400" b="1" u="none" strike="noStrike" dirty="0" smtClean="0">
                          <a:effectLst/>
                          <a:latin typeface="Garamond" pitchFamily="18" charset="0"/>
                        </a:rPr>
                        <a:t>ASICS TAP –</a:t>
                      </a:r>
                      <a:r>
                        <a:rPr lang="en-IN" sz="1400" b="1" u="none" strike="noStrike" baseline="0" dirty="0" smtClean="0">
                          <a:effectLst/>
                          <a:latin typeface="Garamond" pitchFamily="18" charset="0"/>
                        </a:rPr>
                        <a:t> Financial </a:t>
                      </a:r>
                      <a:r>
                        <a:rPr lang="en-IN" sz="1400" b="1" u="none" strike="noStrike" dirty="0" smtClean="0">
                          <a:effectLst/>
                          <a:latin typeface="Garamond" pitchFamily="18" charset="0"/>
                        </a:rPr>
                        <a:t>Parameters</a:t>
                      </a:r>
                      <a:endParaRPr lang="en-IN" sz="1400" b="1" i="0" u="none" strike="noStrike" dirty="0">
                        <a:solidFill>
                          <a:srgbClr val="000000"/>
                        </a:solidFill>
                        <a:effectLst/>
                        <a:latin typeface="Garamond" pitchFamily="18" charset="0"/>
                      </a:endParaRPr>
                    </a:p>
                  </a:txBody>
                  <a:tcPr marL="4492" marR="4492" marT="4492" marB="0" anchor="b"/>
                </a:tc>
                <a:tc>
                  <a:txBody>
                    <a:bodyPr/>
                    <a:lstStyle/>
                    <a:p>
                      <a:pPr algn="ctr" fontAlgn="ctr"/>
                      <a:r>
                        <a:rPr lang="en-IN" sz="1200" b="1" i="0" u="none" strike="noStrike" dirty="0" smtClean="0">
                          <a:solidFill>
                            <a:schemeClr val="dk1"/>
                          </a:solidFill>
                          <a:effectLst/>
                          <a:latin typeface="Garamond" pitchFamily="18" charset="0"/>
                        </a:rPr>
                        <a:t>Pune’s</a:t>
                      </a:r>
                      <a:r>
                        <a:rPr lang="en-IN" sz="1200" b="1" i="0" u="none" strike="noStrike" baseline="0" dirty="0" smtClean="0">
                          <a:solidFill>
                            <a:schemeClr val="dk1"/>
                          </a:solidFill>
                          <a:effectLst/>
                          <a:latin typeface="Garamond" pitchFamily="18" charset="0"/>
                        </a:rPr>
                        <a:t> </a:t>
                      </a:r>
                      <a:r>
                        <a:rPr lang="en-IN" sz="1200" b="1" i="0" u="none" strike="noStrike" kern="1200" dirty="0" smtClean="0">
                          <a:solidFill>
                            <a:schemeClr val="dk1"/>
                          </a:solidFill>
                          <a:effectLst/>
                          <a:latin typeface="Garamond" pitchFamily="18" charset="0"/>
                          <a:ea typeface="+mn-ea"/>
                          <a:cs typeface="+mn-cs"/>
                        </a:rPr>
                        <a:t>Performance</a:t>
                      </a:r>
                      <a:endParaRPr lang="en-IN" sz="1200" b="1" i="0" u="none" strike="noStrike" kern="1200" dirty="0">
                        <a:solidFill>
                          <a:schemeClr val="dk1"/>
                        </a:solidFill>
                        <a:effectLst/>
                        <a:latin typeface="Garamond" pitchFamily="18" charset="0"/>
                        <a:ea typeface="+mn-ea"/>
                        <a:cs typeface="+mn-cs"/>
                      </a:endParaRPr>
                    </a:p>
                  </a:txBody>
                  <a:tcPr marL="4492" marR="4492" marT="4492" marB="0" anchor="b"/>
                </a:tc>
              </a:tr>
              <a:tr h="361875">
                <a:tc>
                  <a:txBody>
                    <a:bodyPr/>
                    <a:lstStyle/>
                    <a:p>
                      <a:pPr marL="0" marR="0" indent="0" algn="l" defTabSz="979574" rtl="0" eaLnBrk="1" fontAlgn="ctr" latinLnBrk="0" hangingPunct="1">
                        <a:lnSpc>
                          <a:spcPct val="100000"/>
                        </a:lnSpc>
                        <a:spcBef>
                          <a:spcPts val="0"/>
                        </a:spcBef>
                        <a:spcAft>
                          <a:spcPts val="0"/>
                        </a:spcAft>
                        <a:buClrTx/>
                        <a:buSzTx/>
                        <a:buFontTx/>
                        <a:buNone/>
                        <a:tabLst/>
                        <a:defRPr/>
                      </a:pPr>
                      <a:r>
                        <a:rPr lang="en-IN" sz="1200" u="none" strike="noStrike" dirty="0" smtClean="0">
                          <a:effectLst/>
                          <a:latin typeface="Garamond" pitchFamily="18" charset="0"/>
                        </a:rPr>
                        <a:t>Is the State PDL compliant with the Model PDL with</a:t>
                      </a:r>
                      <a:r>
                        <a:rPr lang="en-IN" sz="1200" u="none" strike="noStrike" baseline="0" dirty="0" smtClean="0">
                          <a:effectLst/>
                          <a:latin typeface="Garamond" pitchFamily="18" charset="0"/>
                        </a:rPr>
                        <a:t> respect to:</a:t>
                      </a:r>
                    </a:p>
                  </a:txBody>
                  <a:tcPr marL="4492" marR="4492" marT="4492" marB="0" anchor="ctr"/>
                </a:tc>
                <a:tc>
                  <a:txBody>
                    <a:bodyPr/>
                    <a:lstStyle/>
                    <a:p>
                      <a:pPr algn="ctr" fontAlgn="b"/>
                      <a:endParaRPr lang="en-IN" sz="2400" b="0" i="0" u="none" strike="noStrike" dirty="0">
                        <a:solidFill>
                          <a:srgbClr val="000000"/>
                        </a:solidFill>
                        <a:effectLst/>
                        <a:latin typeface="Garamond" pitchFamily="18" charset="0"/>
                      </a:endParaRPr>
                    </a:p>
                  </a:txBody>
                  <a:tcPr marL="4492" marR="4492" marT="4492" marB="0" anchor="b"/>
                </a:tc>
              </a:tr>
              <a:tr h="361875">
                <a:tc>
                  <a:txBody>
                    <a:bodyPr/>
                    <a:lstStyle/>
                    <a:p>
                      <a:pPr marL="661236" lvl="1" indent="-171450" algn="l" fontAlgn="ctr">
                        <a:buFont typeface="Arial" panose="020B0604020202020204" pitchFamily="34" charset="0"/>
                        <a:buChar char="•"/>
                      </a:pPr>
                      <a:r>
                        <a:rPr lang="en-IN" sz="1200" u="none" strike="noStrike" dirty="0" smtClean="0">
                          <a:effectLst/>
                          <a:latin typeface="Garamond" pitchFamily="18" charset="0"/>
                        </a:rPr>
                        <a:t>Audited </a:t>
                      </a:r>
                      <a:r>
                        <a:rPr lang="en-IN" sz="1200" u="none" strike="noStrike" dirty="0">
                          <a:effectLst/>
                          <a:latin typeface="Garamond" pitchFamily="18" charset="0"/>
                        </a:rPr>
                        <a:t>financial statement on </a:t>
                      </a:r>
                      <a:r>
                        <a:rPr lang="en-IN" sz="1200" u="none" strike="noStrike" dirty="0" smtClean="0">
                          <a:effectLst/>
                          <a:latin typeface="Garamond" pitchFamily="18" charset="0"/>
                        </a:rPr>
                        <a:t>quarterly/annual basis?</a:t>
                      </a:r>
                      <a:endParaRPr lang="en-IN" sz="1200" b="0" i="0" u="none" strike="noStrike" dirty="0">
                        <a:solidFill>
                          <a:srgbClr val="000000"/>
                        </a:solidFill>
                        <a:effectLst/>
                        <a:latin typeface="Garamond" pitchFamily="18" charset="0"/>
                      </a:endParaRPr>
                    </a:p>
                  </a:txBody>
                  <a:tcPr marL="4492" marR="4492" marT="4492" marB="0" anchor="ctr"/>
                </a:tc>
                <a:tc>
                  <a:txBody>
                    <a:bodyPr/>
                    <a:lstStyle/>
                    <a:p>
                      <a:pPr algn="ctr" fontAlgn="b"/>
                      <a:r>
                        <a:rPr lang="en-IN" sz="1200" b="0" i="0" u="none" strike="noStrike" dirty="0">
                          <a:solidFill>
                            <a:schemeClr val="dk1"/>
                          </a:solidFill>
                          <a:effectLst/>
                          <a:latin typeface="Garamond" pitchFamily="18" charset="0"/>
                        </a:rPr>
                        <a:t>Y</a:t>
                      </a:r>
                      <a:endParaRPr lang="en-IN" sz="1200" b="0" i="0" u="none" strike="noStrike" dirty="0">
                        <a:solidFill>
                          <a:srgbClr val="000000"/>
                        </a:solidFill>
                        <a:effectLst/>
                        <a:latin typeface="Garamond" pitchFamily="18" charset="0"/>
                      </a:endParaRPr>
                    </a:p>
                  </a:txBody>
                  <a:tcPr marL="4492" marR="4492" marT="4492" marB="0" anchor="b"/>
                </a:tc>
              </a:tr>
              <a:tr h="361875">
                <a:tc>
                  <a:txBody>
                    <a:bodyPr/>
                    <a:lstStyle/>
                    <a:p>
                      <a:pPr marL="661236" lvl="1" indent="-171450" algn="l" fontAlgn="ctr">
                        <a:buFont typeface="Arial" panose="020B0604020202020204" pitchFamily="34" charset="0"/>
                        <a:buChar char="•"/>
                      </a:pPr>
                      <a:r>
                        <a:rPr lang="en-IN" sz="1200" u="none" strike="noStrike" dirty="0">
                          <a:effectLst/>
                          <a:latin typeface="Garamond" pitchFamily="18" charset="0"/>
                        </a:rPr>
                        <a:t>Details of plans, income and budget</a:t>
                      </a:r>
                      <a:endParaRPr lang="en-IN" sz="1200" b="0" i="0" u="none" strike="noStrike" dirty="0">
                        <a:solidFill>
                          <a:srgbClr val="000000"/>
                        </a:solidFill>
                        <a:effectLst/>
                        <a:latin typeface="Garamond" pitchFamily="18" charset="0"/>
                      </a:endParaRPr>
                    </a:p>
                  </a:txBody>
                  <a:tcPr marL="4492" marR="4492" marT="4492" marB="0" anchor="ctr"/>
                </a:tc>
                <a:tc>
                  <a:txBody>
                    <a:bodyPr/>
                    <a:lstStyle/>
                    <a:p>
                      <a:pPr algn="ctr" fontAlgn="b"/>
                      <a:r>
                        <a:rPr lang="en-IN" sz="1200" b="0" i="0" u="none" strike="noStrike" dirty="0">
                          <a:solidFill>
                            <a:schemeClr val="dk1"/>
                          </a:solidFill>
                          <a:effectLst/>
                          <a:latin typeface="Garamond" pitchFamily="18" charset="0"/>
                        </a:rPr>
                        <a:t>Y</a:t>
                      </a:r>
                      <a:endParaRPr lang="en-IN" sz="1200" b="0" i="0" u="none" strike="noStrike" dirty="0">
                        <a:solidFill>
                          <a:srgbClr val="000000"/>
                        </a:solidFill>
                        <a:effectLst/>
                        <a:latin typeface="Garamond" pitchFamily="18" charset="0"/>
                      </a:endParaRPr>
                    </a:p>
                  </a:txBody>
                  <a:tcPr marL="4492" marR="4492" marT="4492" marB="0" anchor="b"/>
                </a:tc>
              </a:tr>
              <a:tr h="361875">
                <a:tc>
                  <a:txBody>
                    <a:bodyPr/>
                    <a:lstStyle/>
                    <a:p>
                      <a:pPr algn="l" fontAlgn="ctr"/>
                      <a:r>
                        <a:rPr lang="en-IN" sz="1200" b="0" i="0" u="none" strike="noStrike" dirty="0" smtClean="0">
                          <a:solidFill>
                            <a:srgbClr val="000000"/>
                          </a:solidFill>
                          <a:effectLst/>
                          <a:latin typeface="Garamond" pitchFamily="18" charset="0"/>
                        </a:rPr>
                        <a:t>Has</a:t>
                      </a:r>
                      <a:r>
                        <a:rPr lang="en-IN" sz="1200" b="0" i="0" u="none" strike="noStrike" baseline="0" dirty="0" smtClean="0">
                          <a:solidFill>
                            <a:srgbClr val="000000"/>
                          </a:solidFill>
                          <a:effectLst/>
                          <a:latin typeface="Garamond" pitchFamily="18" charset="0"/>
                        </a:rPr>
                        <a:t> the ULB adopted open data standards and principles in respect of:</a:t>
                      </a:r>
                      <a:endParaRPr lang="en-IN" sz="1200" b="0" i="0" u="none" strike="noStrike" dirty="0">
                        <a:solidFill>
                          <a:srgbClr val="000000"/>
                        </a:solidFill>
                        <a:effectLst/>
                        <a:latin typeface="Garamond" pitchFamily="18" charset="0"/>
                      </a:endParaRPr>
                    </a:p>
                  </a:txBody>
                  <a:tcPr marL="4492" marR="4492" marT="4492" marB="0" anchor="ctr"/>
                </a:tc>
                <a:tc>
                  <a:txBody>
                    <a:bodyPr/>
                    <a:lstStyle/>
                    <a:p>
                      <a:pPr algn="ctr" fontAlgn="b"/>
                      <a:endParaRPr lang="en-IN" sz="1200" b="0" i="0" u="none" strike="noStrike" dirty="0">
                        <a:solidFill>
                          <a:srgbClr val="000000"/>
                        </a:solidFill>
                        <a:effectLst/>
                        <a:latin typeface="Garamond" pitchFamily="18" charset="0"/>
                      </a:endParaRPr>
                    </a:p>
                  </a:txBody>
                  <a:tcPr marL="4492" marR="4492" marT="4492" marB="0" anchor="b"/>
                </a:tc>
              </a:tr>
              <a:tr h="361875">
                <a:tc>
                  <a:txBody>
                    <a:bodyPr/>
                    <a:lstStyle/>
                    <a:p>
                      <a:pPr marL="661236" lvl="1" indent="-171450" algn="l" fontAlgn="ctr">
                        <a:buFont typeface="Arial" panose="020B0604020202020204" pitchFamily="34" charset="0"/>
                        <a:buChar char="•"/>
                      </a:pPr>
                      <a:r>
                        <a:rPr lang="en-IN" sz="1200" b="1" u="none" strike="noStrike" dirty="0">
                          <a:solidFill>
                            <a:srgbClr val="FF0000"/>
                          </a:solidFill>
                          <a:effectLst/>
                          <a:latin typeface="Garamond" pitchFamily="18" charset="0"/>
                        </a:rPr>
                        <a:t>Financial information (budgets) of the corporation and of respective wards. </a:t>
                      </a:r>
                      <a:endParaRPr lang="en-IN" sz="1200" b="1" i="0" u="none" strike="noStrike" dirty="0">
                        <a:solidFill>
                          <a:srgbClr val="FF0000"/>
                        </a:solidFill>
                        <a:effectLst/>
                        <a:latin typeface="Garamond" pitchFamily="18" charset="0"/>
                      </a:endParaRPr>
                    </a:p>
                  </a:txBody>
                  <a:tcPr marL="4492" marR="4492" marT="4492" marB="0" anchor="ctr"/>
                </a:tc>
                <a:tc>
                  <a:txBody>
                    <a:bodyPr/>
                    <a:lstStyle/>
                    <a:p>
                      <a:pPr algn="ctr" fontAlgn="b"/>
                      <a:r>
                        <a:rPr lang="en-IN" sz="1200" b="1" u="none" strike="noStrike" dirty="0" smtClean="0">
                          <a:solidFill>
                            <a:srgbClr val="FF0000"/>
                          </a:solidFill>
                          <a:effectLst/>
                          <a:latin typeface="Garamond" pitchFamily="18" charset="0"/>
                        </a:rPr>
                        <a:t>N</a:t>
                      </a:r>
                      <a:endParaRPr lang="en-IN" sz="1200" b="1" i="0" u="none" strike="noStrike" dirty="0">
                        <a:solidFill>
                          <a:srgbClr val="FF0000"/>
                        </a:solidFill>
                        <a:effectLst/>
                        <a:latin typeface="Garamond" pitchFamily="18" charset="0"/>
                      </a:endParaRPr>
                    </a:p>
                  </a:txBody>
                  <a:tcPr marL="4492" marR="4492" marT="4492" marB="0" anchor="b"/>
                </a:tc>
              </a:tr>
              <a:tr h="361875">
                <a:tc>
                  <a:txBody>
                    <a:bodyPr/>
                    <a:lstStyle/>
                    <a:p>
                      <a:pPr marL="661236" lvl="1" indent="-171450" algn="l" fontAlgn="ctr">
                        <a:buFont typeface="Arial" panose="020B0604020202020204" pitchFamily="34" charset="0"/>
                        <a:buChar char="•"/>
                      </a:pPr>
                      <a:r>
                        <a:rPr lang="en-IN" sz="1200" b="1" u="none" strike="noStrike" dirty="0">
                          <a:solidFill>
                            <a:srgbClr val="FF0000"/>
                          </a:solidFill>
                          <a:effectLst/>
                          <a:latin typeface="Garamond" pitchFamily="18" charset="0"/>
                        </a:rPr>
                        <a:t>Quarterly audited financial reports</a:t>
                      </a:r>
                      <a:endParaRPr lang="en-IN" sz="1200" b="1" i="0" u="none" strike="noStrike" dirty="0">
                        <a:solidFill>
                          <a:srgbClr val="FF0000"/>
                        </a:solidFill>
                        <a:effectLst/>
                        <a:latin typeface="Garamond" pitchFamily="18" charset="0"/>
                      </a:endParaRPr>
                    </a:p>
                  </a:txBody>
                  <a:tcPr marL="4492" marR="4492" marT="4492" marB="0" anchor="ctr"/>
                </a:tc>
                <a:tc>
                  <a:txBody>
                    <a:bodyPr/>
                    <a:lstStyle/>
                    <a:p>
                      <a:pPr algn="ctr" fontAlgn="b"/>
                      <a:r>
                        <a:rPr lang="en-IN" sz="1200" b="1" u="none" strike="noStrike" dirty="0" smtClean="0">
                          <a:solidFill>
                            <a:srgbClr val="FF0000"/>
                          </a:solidFill>
                          <a:effectLst/>
                          <a:latin typeface="Garamond" pitchFamily="18" charset="0"/>
                        </a:rPr>
                        <a:t>N</a:t>
                      </a:r>
                      <a:endParaRPr lang="en-IN" sz="1200" b="1" i="0" u="none" strike="noStrike" dirty="0">
                        <a:solidFill>
                          <a:srgbClr val="FF0000"/>
                        </a:solidFill>
                        <a:effectLst/>
                        <a:latin typeface="Garamond" pitchFamily="18" charset="0"/>
                      </a:endParaRPr>
                    </a:p>
                  </a:txBody>
                  <a:tcPr marL="4492" marR="4492" marT="4492" marB="0" anchor="b"/>
                </a:tc>
              </a:tr>
              <a:tr h="361875">
                <a:tc>
                  <a:txBody>
                    <a:bodyPr/>
                    <a:lstStyle/>
                    <a:p>
                      <a:pPr algn="l" fontAlgn="ctr"/>
                      <a:r>
                        <a:rPr lang="en-IN" sz="1200" u="none" strike="noStrike" dirty="0">
                          <a:effectLst/>
                          <a:latin typeface="Garamond" pitchFamily="18" charset="0"/>
                        </a:rPr>
                        <a:t>Is the ULB required by its Municipal Act to carry out an Internal Audit within a predetermined frequency, at least annual?</a:t>
                      </a:r>
                      <a:endParaRPr lang="en-IN" sz="1200" b="0" i="0" u="none" strike="noStrike" dirty="0">
                        <a:solidFill>
                          <a:srgbClr val="000000"/>
                        </a:solidFill>
                        <a:effectLst/>
                        <a:latin typeface="Garamond" pitchFamily="18" charset="0"/>
                      </a:endParaRPr>
                    </a:p>
                  </a:txBody>
                  <a:tcPr marL="4492" marR="4492" marT="4492" marB="0" anchor="ctr"/>
                </a:tc>
                <a:tc>
                  <a:txBody>
                    <a:bodyPr/>
                    <a:lstStyle/>
                    <a:p>
                      <a:pPr algn="ctr" fontAlgn="b"/>
                      <a:r>
                        <a:rPr lang="en-IN" sz="1200" u="none" strike="noStrike" dirty="0" smtClean="0">
                          <a:effectLst/>
                          <a:latin typeface="Garamond" pitchFamily="18" charset="0"/>
                        </a:rPr>
                        <a:t>Y</a:t>
                      </a:r>
                      <a:endParaRPr lang="en-IN" sz="1200" b="0" i="0" u="none" strike="noStrike" dirty="0">
                        <a:solidFill>
                          <a:srgbClr val="000000"/>
                        </a:solidFill>
                        <a:effectLst/>
                        <a:latin typeface="Garamond" pitchFamily="18" charset="0"/>
                      </a:endParaRPr>
                    </a:p>
                  </a:txBody>
                  <a:tcPr marL="4492" marR="4492" marT="4492" marB="0" anchor="b"/>
                </a:tc>
              </a:tr>
              <a:tr h="361875">
                <a:tc>
                  <a:txBody>
                    <a:bodyPr/>
                    <a:lstStyle/>
                    <a:p>
                      <a:pPr algn="l" fontAlgn="ctr"/>
                      <a:r>
                        <a:rPr lang="en-IN" sz="1200" b="1" u="none" strike="noStrike" dirty="0">
                          <a:solidFill>
                            <a:srgbClr val="FF0000"/>
                          </a:solidFill>
                          <a:effectLst/>
                          <a:latin typeface="Garamond" pitchFamily="18" charset="0"/>
                        </a:rPr>
                        <a:t>Are the annual accounts of the ULB mandated to be audited by an independent/external agency?</a:t>
                      </a:r>
                      <a:endParaRPr lang="en-IN" sz="1200" b="1" i="0" u="none" strike="noStrike" dirty="0">
                        <a:solidFill>
                          <a:srgbClr val="FF0000"/>
                        </a:solidFill>
                        <a:effectLst/>
                        <a:latin typeface="Garamond" pitchFamily="18" charset="0"/>
                      </a:endParaRPr>
                    </a:p>
                  </a:txBody>
                  <a:tcPr marL="4492" marR="4492" marT="4492" marB="0" anchor="ctr"/>
                </a:tc>
                <a:tc>
                  <a:txBody>
                    <a:bodyPr/>
                    <a:lstStyle/>
                    <a:p>
                      <a:pPr algn="ctr" fontAlgn="b"/>
                      <a:r>
                        <a:rPr lang="en-IN" sz="1200" b="1" u="none" strike="noStrike" dirty="0" smtClean="0">
                          <a:solidFill>
                            <a:srgbClr val="FF0000"/>
                          </a:solidFill>
                          <a:effectLst/>
                          <a:latin typeface="Garamond" pitchFamily="18" charset="0"/>
                        </a:rPr>
                        <a:t>N</a:t>
                      </a:r>
                      <a:endParaRPr lang="en-IN" sz="1200" b="1" i="0" u="none" strike="noStrike" dirty="0">
                        <a:solidFill>
                          <a:srgbClr val="FF0000"/>
                        </a:solidFill>
                        <a:effectLst/>
                        <a:latin typeface="Garamond" pitchFamily="18" charset="0"/>
                      </a:endParaRPr>
                    </a:p>
                  </a:txBody>
                  <a:tcPr marL="4492" marR="4492" marT="4492" marB="0" anchor="b"/>
                </a:tc>
              </a:tr>
              <a:tr h="361875">
                <a:tc>
                  <a:txBody>
                    <a:bodyPr/>
                    <a:lstStyle/>
                    <a:p>
                      <a:pPr algn="l" fontAlgn="ctr"/>
                      <a:r>
                        <a:rPr lang="en-IN" sz="1200" b="1" u="none" strike="noStrike" dirty="0">
                          <a:solidFill>
                            <a:srgbClr val="FF0000"/>
                          </a:solidFill>
                          <a:effectLst/>
                          <a:latin typeface="Garamond" pitchFamily="18" charset="0"/>
                        </a:rPr>
                        <a:t>Are the </a:t>
                      </a:r>
                      <a:r>
                        <a:rPr lang="en-IN" sz="1200" b="1" u="none" strike="noStrike" dirty="0" smtClean="0">
                          <a:solidFill>
                            <a:srgbClr val="FF0000"/>
                          </a:solidFill>
                          <a:effectLst/>
                          <a:latin typeface="Garamond" pitchFamily="18" charset="0"/>
                        </a:rPr>
                        <a:t>internal audits</a:t>
                      </a:r>
                      <a:r>
                        <a:rPr lang="en-IN" sz="1200" b="1" u="none" strike="noStrike" baseline="0" dirty="0" smtClean="0">
                          <a:solidFill>
                            <a:srgbClr val="FF0000"/>
                          </a:solidFill>
                          <a:effectLst/>
                          <a:latin typeface="Garamond" pitchFamily="18" charset="0"/>
                        </a:rPr>
                        <a:t> and </a:t>
                      </a:r>
                      <a:r>
                        <a:rPr lang="en-IN" sz="1200" b="1" u="none" strike="noStrike" dirty="0" smtClean="0">
                          <a:solidFill>
                            <a:srgbClr val="FF0000"/>
                          </a:solidFill>
                          <a:effectLst/>
                          <a:latin typeface="Garamond" pitchFamily="18" charset="0"/>
                        </a:rPr>
                        <a:t>audited </a:t>
                      </a:r>
                      <a:r>
                        <a:rPr lang="en-IN" sz="1200" b="1" u="none" strike="noStrike" dirty="0">
                          <a:solidFill>
                            <a:srgbClr val="FF0000"/>
                          </a:solidFill>
                          <a:effectLst/>
                          <a:latin typeface="Garamond" pitchFamily="18" charset="0"/>
                        </a:rPr>
                        <a:t>annual financial </a:t>
                      </a:r>
                      <a:r>
                        <a:rPr lang="en-IN" sz="1200" b="1" u="none" strike="noStrike" dirty="0" smtClean="0">
                          <a:solidFill>
                            <a:srgbClr val="FF0000"/>
                          </a:solidFill>
                          <a:effectLst/>
                          <a:latin typeface="Garamond" pitchFamily="18" charset="0"/>
                        </a:rPr>
                        <a:t>statements </a:t>
                      </a:r>
                      <a:r>
                        <a:rPr lang="en-IN" sz="1200" b="1" u="none" strike="noStrike" dirty="0">
                          <a:solidFill>
                            <a:srgbClr val="FF0000"/>
                          </a:solidFill>
                          <a:effectLst/>
                          <a:latin typeface="Garamond" pitchFamily="18" charset="0"/>
                        </a:rPr>
                        <a:t>of the ULB available in the public domain?</a:t>
                      </a:r>
                      <a:endParaRPr lang="en-IN" sz="1200" b="1" i="0" u="none" strike="noStrike" dirty="0">
                        <a:solidFill>
                          <a:srgbClr val="FF0000"/>
                        </a:solidFill>
                        <a:effectLst/>
                        <a:latin typeface="Garamond" pitchFamily="18" charset="0"/>
                      </a:endParaRPr>
                    </a:p>
                  </a:txBody>
                  <a:tcPr marL="4492" marR="4492" marT="4492" marB="0" anchor="ctr"/>
                </a:tc>
                <a:tc>
                  <a:txBody>
                    <a:bodyPr/>
                    <a:lstStyle/>
                    <a:p>
                      <a:pPr algn="ctr" fontAlgn="b"/>
                      <a:r>
                        <a:rPr lang="en-IN" sz="1200" b="1" u="none" strike="noStrike" dirty="0" smtClean="0">
                          <a:solidFill>
                            <a:srgbClr val="FF0000"/>
                          </a:solidFill>
                          <a:effectLst/>
                          <a:latin typeface="Garamond" pitchFamily="18" charset="0"/>
                        </a:rPr>
                        <a:t>N</a:t>
                      </a:r>
                      <a:endParaRPr lang="en-IN" sz="1200" b="1" i="0" u="none" strike="noStrike" dirty="0">
                        <a:solidFill>
                          <a:srgbClr val="FF0000"/>
                        </a:solidFill>
                        <a:effectLst/>
                        <a:latin typeface="Garamond" pitchFamily="18" charset="0"/>
                      </a:endParaRPr>
                    </a:p>
                  </a:txBody>
                  <a:tcPr marL="4492" marR="4492" marT="4492" marB="0" anchor="b"/>
                </a:tc>
              </a:tr>
              <a:tr h="361875">
                <a:tc>
                  <a:txBody>
                    <a:bodyPr/>
                    <a:lstStyle/>
                    <a:p>
                      <a:pPr algn="l" fontAlgn="ctr"/>
                      <a:r>
                        <a:rPr lang="en-IN" sz="1200" u="none" strike="noStrike" dirty="0">
                          <a:effectLst/>
                          <a:latin typeface="Garamond" pitchFamily="18" charset="0"/>
                        </a:rPr>
                        <a:t>Does the governing legislation of the ULB require the auditor to submit its report to the Council and/or the State Legislature?</a:t>
                      </a:r>
                      <a:endParaRPr lang="en-IN" sz="1200" b="0" i="0" u="none" strike="noStrike" dirty="0">
                        <a:solidFill>
                          <a:srgbClr val="000000"/>
                        </a:solidFill>
                        <a:effectLst/>
                        <a:latin typeface="Garamond" pitchFamily="18" charset="0"/>
                      </a:endParaRPr>
                    </a:p>
                  </a:txBody>
                  <a:tcPr marL="4492" marR="4492" marT="4492" marB="0" anchor="ctr"/>
                </a:tc>
                <a:tc>
                  <a:txBody>
                    <a:bodyPr/>
                    <a:lstStyle/>
                    <a:p>
                      <a:pPr algn="ctr" fontAlgn="b"/>
                      <a:r>
                        <a:rPr lang="en-IN" sz="1200" u="none" strike="noStrike" dirty="0" smtClean="0">
                          <a:effectLst/>
                          <a:latin typeface="Garamond" pitchFamily="18" charset="0"/>
                        </a:rPr>
                        <a:t>Y</a:t>
                      </a:r>
                      <a:endParaRPr lang="en-IN" sz="1200" b="0" i="0" u="none" strike="noStrike" dirty="0">
                        <a:solidFill>
                          <a:srgbClr val="000000"/>
                        </a:solidFill>
                        <a:effectLst/>
                        <a:latin typeface="Garamond" pitchFamily="18" charset="0"/>
                      </a:endParaRPr>
                    </a:p>
                  </a:txBody>
                  <a:tcPr marL="4492" marR="4492" marT="4492" marB="0" anchor="b"/>
                </a:tc>
              </a:tr>
              <a:tr h="361875">
                <a:tc>
                  <a:txBody>
                    <a:bodyPr/>
                    <a:lstStyle/>
                    <a:p>
                      <a:pPr algn="l" fontAlgn="ctr"/>
                      <a:r>
                        <a:rPr lang="en-IN" sz="1200" b="1" u="none" strike="noStrike" dirty="0">
                          <a:solidFill>
                            <a:srgbClr val="00B050"/>
                          </a:solidFill>
                          <a:effectLst/>
                          <a:latin typeface="Garamond" pitchFamily="18" charset="0"/>
                        </a:rPr>
                        <a:t>Does the ULB have a participatory budgeting process in place</a:t>
                      </a:r>
                      <a:r>
                        <a:rPr lang="en-IN" sz="1200" b="1" u="none" strike="noStrike" dirty="0" smtClean="0">
                          <a:solidFill>
                            <a:srgbClr val="00B050"/>
                          </a:solidFill>
                          <a:effectLst/>
                          <a:latin typeface="Garamond" pitchFamily="18" charset="0"/>
                        </a:rPr>
                        <a:t>?</a:t>
                      </a:r>
                      <a:endParaRPr lang="en-IN" sz="1200" b="0" i="0" u="none" strike="noStrike" dirty="0">
                        <a:solidFill>
                          <a:srgbClr val="000000"/>
                        </a:solidFill>
                        <a:effectLst/>
                        <a:latin typeface="Garamond" pitchFamily="18" charset="0"/>
                      </a:endParaRPr>
                    </a:p>
                  </a:txBody>
                  <a:tcPr marL="4492" marR="4492" marT="4492" marB="0" anchor="ctr"/>
                </a:tc>
                <a:tc>
                  <a:txBody>
                    <a:bodyPr/>
                    <a:lstStyle/>
                    <a:p>
                      <a:pPr algn="ctr" fontAlgn="b"/>
                      <a:r>
                        <a:rPr lang="en-IN" sz="1200" b="1" u="none" strike="noStrike" dirty="0" smtClean="0">
                          <a:solidFill>
                            <a:srgbClr val="00B050"/>
                          </a:solidFill>
                          <a:effectLst/>
                          <a:latin typeface="Garamond" pitchFamily="18" charset="0"/>
                        </a:rPr>
                        <a:t>Y</a:t>
                      </a:r>
                      <a:endParaRPr lang="en-IN" sz="1200" b="1" i="0" u="none" strike="noStrike" dirty="0">
                        <a:solidFill>
                          <a:srgbClr val="00B050"/>
                        </a:solidFill>
                        <a:effectLst/>
                        <a:latin typeface="Garamond" pitchFamily="18" charset="0"/>
                      </a:endParaRPr>
                    </a:p>
                  </a:txBody>
                  <a:tcPr marL="4492" marR="4492" marT="4492" marB="0" anchor="b"/>
                </a:tc>
              </a:tr>
            </a:tbl>
          </a:graphicData>
        </a:graphic>
      </p:graphicFrame>
      <p:sp>
        <p:nvSpPr>
          <p:cNvPr id="11" name="Rectangle 10"/>
          <p:cNvSpPr/>
          <p:nvPr/>
        </p:nvSpPr>
        <p:spPr>
          <a:xfrm>
            <a:off x="6587886" y="990600"/>
            <a:ext cx="381000" cy="838200"/>
          </a:xfrm>
          <a:prstGeom prst="rect">
            <a:avLst/>
          </a:prstGeom>
          <a:noFill/>
          <a:ln>
            <a:solidFill>
              <a:schemeClr val="tx1">
                <a:lumMod val="50000"/>
                <a:lumOff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IN">
              <a:solidFill>
                <a:prstClr val="black"/>
              </a:solidFill>
            </a:endParaRPr>
          </a:p>
        </p:txBody>
      </p:sp>
      <p:sp>
        <p:nvSpPr>
          <p:cNvPr id="13" name="Down Arrow 12"/>
          <p:cNvSpPr/>
          <p:nvPr/>
        </p:nvSpPr>
        <p:spPr>
          <a:xfrm>
            <a:off x="7032577" y="1981200"/>
            <a:ext cx="303663"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Tree>
    <p:extLst>
      <p:ext uri="{BB962C8B-B14F-4D97-AF65-F5344CB8AC3E}">
        <p14:creationId xmlns:p14="http://schemas.microsoft.com/office/powerpoint/2010/main" xmlns="" val="20837380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219200" y="1905000"/>
            <a:ext cx="7010400" cy="193899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Discussion and Q&amp;A</a:t>
            </a:r>
            <a:endPar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xmlns="" val="20539956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ANNEXURES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8962030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5" y="152403"/>
            <a:ext cx="7520941" cy="548640"/>
          </a:xfrm>
        </p:spPr>
        <p:txBody>
          <a:bodyPr/>
          <a:lstStyle/>
          <a:p>
            <a:pPr algn="ctr"/>
            <a:r>
              <a:rPr lang="en-US" b="1" dirty="0" smtClean="0">
                <a:latin typeface="Garamond" pitchFamily="18" charset="0"/>
              </a:rPr>
              <a:t>SALARY TRENDS- Functional wise</a:t>
            </a:r>
            <a:endParaRPr lang="en-US" b="1" dirty="0">
              <a:latin typeface="Garamond" pitchFamily="18" charset="0"/>
            </a:endParaRPr>
          </a:p>
        </p:txBody>
      </p:sp>
      <p:graphicFrame>
        <p:nvGraphicFramePr>
          <p:cNvPr id="6" name="Chart 5"/>
          <p:cNvGraphicFramePr>
            <a:graphicFrameLocks/>
          </p:cNvGraphicFramePr>
          <p:nvPr>
            <p:extLst>
              <p:ext uri="{D42A27DB-BD31-4B8C-83A1-F6EECF244321}">
                <p14:modId xmlns:p14="http://schemas.microsoft.com/office/powerpoint/2010/main" xmlns="" val="3557939062"/>
              </p:ext>
            </p:extLst>
          </p:nvPr>
        </p:nvGraphicFramePr>
        <p:xfrm>
          <a:off x="228600" y="935340"/>
          <a:ext cx="8763000" cy="579120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28600" y="935340"/>
            <a:ext cx="3200400" cy="1822461"/>
          </a:xfrm>
          <a:prstGeom prst="rect">
            <a:avLst/>
          </a:prstGeom>
        </p:spPr>
        <p:style>
          <a:lnRef idx="2">
            <a:schemeClr val="accent1"/>
          </a:lnRef>
          <a:fillRef idx="1">
            <a:schemeClr val="lt1"/>
          </a:fillRef>
          <a:effectRef idx="0">
            <a:schemeClr val="accent1"/>
          </a:effectRef>
          <a:fontRef idx="minor">
            <a:schemeClr val="dk1"/>
          </a:fontRef>
        </p:style>
        <p:txBody>
          <a:bodyPr wrap="square" lIns="97957" tIns="48978" rIns="97957" bIns="48978" rtlCol="0">
            <a:spAutoFit/>
          </a:bodyPr>
          <a:lstStyle/>
          <a:p>
            <a:pPr marL="285750" indent="-285750">
              <a:buFont typeface="Wingdings" pitchFamily="2" charset="2"/>
              <a:buChar char="v"/>
            </a:pPr>
            <a:r>
              <a:rPr lang="en-US" sz="1600" dirty="0" smtClean="0">
                <a:latin typeface="Garamond" pitchFamily="18" charset="0"/>
              </a:rPr>
              <a:t>Salary expenses are most for </a:t>
            </a:r>
            <a:r>
              <a:rPr lang="en-US" sz="1600" b="1" dirty="0" smtClean="0">
                <a:solidFill>
                  <a:schemeClr val="accent5">
                    <a:lumMod val="75000"/>
                  </a:schemeClr>
                </a:solidFill>
                <a:latin typeface="Garamond" pitchFamily="18" charset="0"/>
              </a:rPr>
              <a:t>Sanitation and Solid Waste Management</a:t>
            </a:r>
            <a:r>
              <a:rPr lang="en-US" sz="1600" dirty="0" smtClean="0">
                <a:latin typeface="Garamond" pitchFamily="18" charset="0"/>
              </a:rPr>
              <a:t>, which includes, road cleaning, sewage and waste transportation.</a:t>
            </a:r>
            <a:endParaRPr lang="en-US" sz="1600" dirty="0">
              <a:latin typeface="Garamond" pitchFamily="18" charset="0"/>
            </a:endParaRPr>
          </a:p>
          <a:p>
            <a:pPr marL="285750" indent="-285750">
              <a:buFont typeface="Wingdings" pitchFamily="2" charset="2"/>
              <a:buChar char="v"/>
            </a:pPr>
            <a:r>
              <a:rPr lang="en-US" sz="1600" dirty="0" smtClean="0">
                <a:latin typeface="Garamond" pitchFamily="18" charset="0"/>
              </a:rPr>
              <a:t>The second highest expenditure is on </a:t>
            </a:r>
            <a:r>
              <a:rPr lang="en-US" sz="1600" b="1" dirty="0" smtClean="0">
                <a:solidFill>
                  <a:schemeClr val="accent5">
                    <a:lumMod val="75000"/>
                  </a:schemeClr>
                </a:solidFill>
                <a:latin typeface="Garamond" pitchFamily="18" charset="0"/>
              </a:rPr>
              <a:t>general administration</a:t>
            </a:r>
            <a:endParaRPr lang="en-US" sz="1600" b="1" dirty="0">
              <a:solidFill>
                <a:schemeClr val="accent5">
                  <a:lumMod val="75000"/>
                </a:schemeClr>
              </a:solidFill>
              <a:latin typeface="Garamond" pitchFamily="18" charset="0"/>
            </a:endParaRPr>
          </a:p>
        </p:txBody>
      </p:sp>
    </p:spTree>
    <p:extLst>
      <p:ext uri="{BB962C8B-B14F-4D97-AF65-F5344CB8AC3E}">
        <p14:creationId xmlns:p14="http://schemas.microsoft.com/office/powerpoint/2010/main" xmlns="" val="13079380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609601" y="228600"/>
            <a:ext cx="8001000" cy="391300"/>
          </a:xfrm>
          <a:prstGeom prst="rect">
            <a:avLst/>
          </a:prstGeom>
        </p:spPr>
        <p:txBody>
          <a:bodyPr wrap="square" lIns="97957" tIns="48978" rIns="97957" bIns="48978">
            <a:spAutoFit/>
          </a:bodyPr>
          <a:lstStyle/>
          <a:p>
            <a:pPr algn="ctr"/>
            <a:r>
              <a:rPr lang="en-US" b="1" dirty="0" smtClean="0">
                <a:effectLst>
                  <a:outerShdw blurRad="38100" dist="38100" dir="2700000" algn="tl">
                    <a:srgbClr val="000000">
                      <a:alpha val="43137"/>
                    </a:srgbClr>
                  </a:outerShdw>
                </a:effectLst>
                <a:latin typeface="Garamond" pitchFamily="18" charset="0"/>
              </a:rPr>
              <a:t>SECONDARY EDUCATION</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7319" y="4812545"/>
            <a:ext cx="1742671" cy="1283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7" name="Straight Connector 6"/>
          <p:cNvCxnSpPr/>
          <p:nvPr/>
        </p:nvCxnSpPr>
        <p:spPr>
          <a:xfrm>
            <a:off x="0" y="24384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133599" y="4935456"/>
            <a:ext cx="5410201" cy="991465"/>
          </a:xfrm>
          <a:prstGeom prst="rect">
            <a:avLst/>
          </a:prstGeom>
          <a:solidFill>
            <a:schemeClr val="accent1">
              <a:lumMod val="40000"/>
              <a:lumOff val="60000"/>
            </a:schemeClr>
          </a:solidFill>
        </p:spPr>
        <p:txBody>
          <a:bodyPr wrap="square" lIns="97957" tIns="48978" rIns="97957" bIns="48978" rtlCol="0">
            <a:spAutoFit/>
          </a:bodyPr>
          <a:lstStyle/>
          <a:p>
            <a:r>
              <a:rPr lang="en-US" sz="1800" dirty="0" smtClean="0">
                <a:latin typeface="Garamond" pitchFamily="18" charset="0"/>
              </a:rPr>
              <a:t>Total </a:t>
            </a:r>
            <a:r>
              <a:rPr lang="en-US" sz="1800" dirty="0">
                <a:latin typeface="Garamond" pitchFamily="18" charset="0"/>
              </a:rPr>
              <a:t>expenditure on </a:t>
            </a:r>
            <a:r>
              <a:rPr lang="en-US" sz="1800" dirty="0" smtClean="0">
                <a:latin typeface="Garamond" pitchFamily="18" charset="0"/>
              </a:rPr>
              <a:t>Secondary Education = </a:t>
            </a:r>
            <a:r>
              <a:rPr lang="en-US" sz="2000" b="1" dirty="0" err="1">
                <a:solidFill>
                  <a:schemeClr val="accent6">
                    <a:lumMod val="75000"/>
                  </a:schemeClr>
                </a:solidFill>
                <a:latin typeface="Garamond" pitchFamily="18" charset="0"/>
              </a:rPr>
              <a:t>Rs</a:t>
            </a:r>
            <a:r>
              <a:rPr lang="en-US" sz="2000" b="1" dirty="0">
                <a:solidFill>
                  <a:schemeClr val="accent6">
                    <a:lumMod val="75000"/>
                  </a:schemeClr>
                </a:solidFill>
                <a:latin typeface="Garamond" pitchFamily="18" charset="0"/>
              </a:rPr>
              <a:t>. 54 </a:t>
            </a:r>
            <a:r>
              <a:rPr lang="en-US" sz="2000" b="1" dirty="0" err="1">
                <a:solidFill>
                  <a:schemeClr val="accent6">
                    <a:lumMod val="75000"/>
                  </a:schemeClr>
                </a:solidFill>
                <a:latin typeface="Garamond" pitchFamily="18" charset="0"/>
              </a:rPr>
              <a:t>cr</a:t>
            </a:r>
            <a:endParaRPr lang="en-US" sz="2000" b="1" dirty="0">
              <a:solidFill>
                <a:schemeClr val="accent6">
                  <a:lumMod val="75000"/>
                </a:schemeClr>
              </a:solidFill>
              <a:latin typeface="Garamond" pitchFamily="18" charset="0"/>
            </a:endParaRPr>
          </a:p>
          <a:p>
            <a:r>
              <a:rPr lang="en-US" sz="1800" dirty="0" smtClean="0">
                <a:latin typeface="Garamond" pitchFamily="18" charset="0"/>
              </a:rPr>
              <a:t>Number of Secondary Schools = 16</a:t>
            </a:r>
          </a:p>
          <a:p>
            <a:r>
              <a:rPr lang="en-US" sz="1800" dirty="0" smtClean="0">
                <a:latin typeface="Garamond" pitchFamily="18" charset="0"/>
              </a:rPr>
              <a:t>Expenditure per school = </a:t>
            </a:r>
            <a:r>
              <a:rPr lang="en-US" sz="2000" b="1" dirty="0" err="1">
                <a:solidFill>
                  <a:schemeClr val="accent6">
                    <a:lumMod val="75000"/>
                  </a:schemeClr>
                </a:solidFill>
                <a:latin typeface="Garamond" pitchFamily="18" charset="0"/>
              </a:rPr>
              <a:t>Rs</a:t>
            </a:r>
            <a:r>
              <a:rPr lang="en-US" sz="2000" b="1" dirty="0">
                <a:solidFill>
                  <a:schemeClr val="accent6">
                    <a:lumMod val="75000"/>
                  </a:schemeClr>
                </a:solidFill>
                <a:latin typeface="Garamond" pitchFamily="18" charset="0"/>
              </a:rPr>
              <a:t>. 3.4 </a:t>
            </a:r>
            <a:r>
              <a:rPr lang="en-US" sz="2000" b="1" dirty="0" err="1">
                <a:solidFill>
                  <a:schemeClr val="accent6">
                    <a:lumMod val="75000"/>
                  </a:schemeClr>
                </a:solidFill>
                <a:latin typeface="Garamond" pitchFamily="18" charset="0"/>
              </a:rPr>
              <a:t>cr</a:t>
            </a:r>
            <a:endParaRPr lang="en-US" sz="2000" b="1" dirty="0">
              <a:solidFill>
                <a:schemeClr val="accent6">
                  <a:lumMod val="75000"/>
                </a:schemeClr>
              </a:solidFill>
              <a:latin typeface="Garamond"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968905589"/>
              </p:ext>
            </p:extLst>
          </p:nvPr>
        </p:nvGraphicFramePr>
        <p:xfrm>
          <a:off x="225386" y="685800"/>
          <a:ext cx="8762992" cy="1087699"/>
        </p:xfrm>
        <a:graphic>
          <a:graphicData uri="http://schemas.openxmlformats.org/drawingml/2006/table">
            <a:tbl>
              <a:tblPr>
                <a:tableStyleId>{00A15C55-8517-42AA-B614-E9B94910E393}</a:tableStyleId>
              </a:tblPr>
              <a:tblGrid>
                <a:gridCol w="1523993"/>
                <a:gridCol w="1204105"/>
                <a:gridCol w="1157376"/>
                <a:gridCol w="1240046"/>
                <a:gridCol w="1322715"/>
                <a:gridCol w="1299008"/>
                <a:gridCol w="1015749"/>
              </a:tblGrid>
              <a:tr h="470950">
                <a:tc>
                  <a:txBody>
                    <a:bodyPr/>
                    <a:lstStyle/>
                    <a:p>
                      <a:pPr algn="ctr" fontAlgn="b"/>
                      <a:r>
                        <a:rPr lang="en-US" sz="1500" b="1" u="none" strike="noStrike" dirty="0" smtClean="0">
                          <a:effectLst/>
                          <a:latin typeface="Garamond" pitchFamily="18" charset="0"/>
                        </a:rPr>
                        <a:t>REVENUE INCOME (Rs.cr)</a:t>
                      </a:r>
                      <a:endParaRPr lang="en-US" sz="1500" b="1" i="0" u="none" strike="noStrike" dirty="0">
                        <a:solidFill>
                          <a:srgbClr val="000000"/>
                        </a:solidFill>
                        <a:effectLst/>
                        <a:latin typeface="Garamond" pitchFamily="18" charset="0"/>
                      </a:endParaRPr>
                    </a:p>
                  </a:txBody>
                  <a:tcPr marL="9525" marR="9525" marT="9525" marB="0" anchor="ctr"/>
                </a:tc>
                <a:tc>
                  <a:txBody>
                    <a:bodyPr/>
                    <a:lstStyle/>
                    <a:p>
                      <a:pPr algn="ctr" fontAlgn="b"/>
                      <a:r>
                        <a:rPr lang="en-US" sz="1500" b="1" u="none" strike="noStrike" dirty="0" smtClean="0">
                          <a:effectLst/>
                          <a:latin typeface="Garamond" pitchFamily="18" charset="0"/>
                        </a:rPr>
                        <a:t>2010-11</a:t>
                      </a:r>
                    </a:p>
                    <a:p>
                      <a:pPr algn="ctr" fontAlgn="b"/>
                      <a:r>
                        <a:rPr lang="en-US" sz="1500" b="1" u="none" strike="noStrike" dirty="0" smtClean="0">
                          <a:effectLst/>
                          <a:latin typeface="Garamond" pitchFamily="18" charset="0"/>
                        </a:rPr>
                        <a:t>Actuals</a:t>
                      </a:r>
                      <a:endParaRPr lang="en-US" sz="1500" b="1" i="0" u="none" strike="noStrike" dirty="0">
                        <a:solidFill>
                          <a:srgbClr val="000000"/>
                        </a:solidFill>
                        <a:effectLst/>
                        <a:latin typeface="Garamond" pitchFamily="18" charset="0"/>
                      </a:endParaRPr>
                    </a:p>
                  </a:txBody>
                  <a:tcPr marL="9525" marR="9525" marT="9525" marB="0" anchor="ctr"/>
                </a:tc>
                <a:tc>
                  <a:txBody>
                    <a:bodyPr/>
                    <a:lstStyle/>
                    <a:p>
                      <a:pPr algn="ctr" fontAlgn="b"/>
                      <a:r>
                        <a:rPr lang="en-US" sz="1500" b="1" u="none" strike="noStrike" dirty="0" smtClean="0">
                          <a:effectLst/>
                          <a:latin typeface="Garamond" pitchFamily="18" charset="0"/>
                        </a:rPr>
                        <a:t>2011-12</a:t>
                      </a:r>
                    </a:p>
                    <a:p>
                      <a:pPr marL="0" marR="0" indent="0" algn="ctr" defTabSz="914400" rtl="0" eaLnBrk="1" fontAlgn="b" latinLnBrk="0" hangingPunct="1">
                        <a:lnSpc>
                          <a:spcPct val="100000"/>
                        </a:lnSpc>
                        <a:spcBef>
                          <a:spcPts val="0"/>
                        </a:spcBef>
                        <a:spcAft>
                          <a:spcPts val="0"/>
                        </a:spcAft>
                        <a:buClrTx/>
                        <a:buSzTx/>
                        <a:buFontTx/>
                        <a:buNone/>
                        <a:tabLst/>
                        <a:defRPr/>
                      </a:pPr>
                      <a:r>
                        <a:rPr lang="en-US" sz="1500" b="1" u="none" strike="noStrike" dirty="0" smtClean="0">
                          <a:effectLst/>
                          <a:latin typeface="Garamond" pitchFamily="18" charset="0"/>
                        </a:rPr>
                        <a:t>Actuals</a:t>
                      </a:r>
                      <a:endParaRPr lang="en-US" sz="1500" b="1" i="0" u="none" strike="noStrike" dirty="0" smtClean="0">
                        <a:solidFill>
                          <a:srgbClr val="000000"/>
                        </a:solidFill>
                        <a:effectLst/>
                        <a:latin typeface="Garamond" pitchFamily="18" charset="0"/>
                      </a:endParaRPr>
                    </a:p>
                  </a:txBody>
                  <a:tcPr marL="9525" marR="9525" marT="9525" marB="0" anchor="ctr"/>
                </a:tc>
                <a:tc>
                  <a:txBody>
                    <a:bodyPr/>
                    <a:lstStyle/>
                    <a:p>
                      <a:pPr algn="ctr" fontAlgn="b"/>
                      <a:r>
                        <a:rPr lang="en-US" sz="1500" b="1" u="none" strike="noStrike" dirty="0" smtClean="0">
                          <a:effectLst/>
                          <a:latin typeface="Garamond" pitchFamily="18" charset="0"/>
                        </a:rPr>
                        <a:t>2012-13</a:t>
                      </a:r>
                    </a:p>
                    <a:p>
                      <a:pPr marL="0" marR="0" indent="0" algn="ctr" defTabSz="914400" rtl="0" eaLnBrk="1" fontAlgn="b" latinLnBrk="0" hangingPunct="1">
                        <a:lnSpc>
                          <a:spcPct val="100000"/>
                        </a:lnSpc>
                        <a:spcBef>
                          <a:spcPts val="0"/>
                        </a:spcBef>
                        <a:spcAft>
                          <a:spcPts val="0"/>
                        </a:spcAft>
                        <a:buClrTx/>
                        <a:buSzTx/>
                        <a:buFontTx/>
                        <a:buNone/>
                        <a:tabLst/>
                        <a:defRPr/>
                      </a:pPr>
                      <a:r>
                        <a:rPr lang="en-US" sz="1500" b="1" u="none" strike="noStrike" dirty="0" smtClean="0">
                          <a:effectLst/>
                          <a:latin typeface="Garamond" pitchFamily="18" charset="0"/>
                        </a:rPr>
                        <a:t>Actuals</a:t>
                      </a:r>
                      <a:endParaRPr lang="en-US" sz="1500" b="1" i="0" u="none" strike="noStrike" dirty="0" smtClean="0">
                        <a:solidFill>
                          <a:srgbClr val="000000"/>
                        </a:solidFill>
                        <a:effectLst/>
                        <a:latin typeface="Garamond" pitchFamily="18" charset="0"/>
                      </a:endParaRPr>
                    </a:p>
                  </a:txBody>
                  <a:tcPr marL="9525" marR="9525" marT="9525" marB="0" anchor="ctr"/>
                </a:tc>
                <a:tc>
                  <a:txBody>
                    <a:bodyPr/>
                    <a:lstStyle/>
                    <a:p>
                      <a:pPr algn="ctr" fontAlgn="b"/>
                      <a:r>
                        <a:rPr lang="en-US" sz="1500" b="1" u="none" strike="noStrike" dirty="0" smtClean="0">
                          <a:effectLst/>
                          <a:latin typeface="Garamond" pitchFamily="18" charset="0"/>
                        </a:rPr>
                        <a:t>2013-14</a:t>
                      </a:r>
                    </a:p>
                    <a:p>
                      <a:pPr marL="0" marR="0" indent="0" algn="ctr" defTabSz="914400" rtl="0" eaLnBrk="1" fontAlgn="b" latinLnBrk="0" hangingPunct="1">
                        <a:lnSpc>
                          <a:spcPct val="100000"/>
                        </a:lnSpc>
                        <a:spcBef>
                          <a:spcPts val="0"/>
                        </a:spcBef>
                        <a:spcAft>
                          <a:spcPts val="0"/>
                        </a:spcAft>
                        <a:buClrTx/>
                        <a:buSzTx/>
                        <a:buFontTx/>
                        <a:buNone/>
                        <a:tabLst/>
                        <a:defRPr/>
                      </a:pPr>
                      <a:r>
                        <a:rPr lang="en-US" sz="1500" b="1" u="none" strike="noStrike" dirty="0" smtClean="0">
                          <a:effectLst/>
                          <a:latin typeface="Garamond" pitchFamily="18" charset="0"/>
                        </a:rPr>
                        <a:t>Actuals</a:t>
                      </a:r>
                      <a:endParaRPr lang="en-US" sz="1500" b="1" i="0" u="none" strike="noStrike" dirty="0" smtClean="0">
                        <a:solidFill>
                          <a:srgbClr val="000000"/>
                        </a:solidFill>
                        <a:effectLst/>
                        <a:latin typeface="Garamond" pitchFamily="18" charset="0"/>
                      </a:endParaRPr>
                    </a:p>
                  </a:txBody>
                  <a:tcPr marL="9525" marR="9525" marT="9525" marB="0" anchor="ctr"/>
                </a:tc>
                <a:tc>
                  <a:txBody>
                    <a:bodyPr/>
                    <a:lstStyle/>
                    <a:p>
                      <a:pPr algn="ctr" fontAlgn="b"/>
                      <a:r>
                        <a:rPr lang="en-US" sz="1500" b="1" u="none" strike="noStrike" dirty="0" smtClean="0">
                          <a:effectLst/>
                          <a:latin typeface="Garamond" pitchFamily="18" charset="0"/>
                        </a:rPr>
                        <a:t>2014-15</a:t>
                      </a:r>
                    </a:p>
                    <a:p>
                      <a:pPr algn="ctr" fontAlgn="b"/>
                      <a:r>
                        <a:rPr lang="en-US" sz="1500" b="1" u="none" strike="noStrike" dirty="0" smtClean="0">
                          <a:effectLst/>
                          <a:latin typeface="Garamond" pitchFamily="18" charset="0"/>
                        </a:rPr>
                        <a:t>RE</a:t>
                      </a:r>
                      <a:endParaRPr lang="en-US" sz="1500" b="1" i="0" u="none" strike="noStrike" dirty="0">
                        <a:solidFill>
                          <a:srgbClr val="000000"/>
                        </a:solidFill>
                        <a:effectLst/>
                        <a:latin typeface="Garamond" pitchFamily="18" charset="0"/>
                      </a:endParaRPr>
                    </a:p>
                  </a:txBody>
                  <a:tcPr marL="9525" marR="9525" marT="9525" marB="0" anchor="ctr"/>
                </a:tc>
                <a:tc>
                  <a:txBody>
                    <a:bodyPr/>
                    <a:lstStyle/>
                    <a:p>
                      <a:pPr algn="ctr" fontAlgn="b"/>
                      <a:r>
                        <a:rPr lang="en-US" sz="1500" b="1" u="none" strike="noStrike" dirty="0" smtClean="0">
                          <a:effectLst/>
                          <a:latin typeface="Garamond" pitchFamily="18" charset="0"/>
                        </a:rPr>
                        <a:t>2015-16</a:t>
                      </a:r>
                    </a:p>
                    <a:p>
                      <a:pPr algn="ctr" fontAlgn="b"/>
                      <a:r>
                        <a:rPr lang="en-US" sz="1500" b="1" u="none" strike="noStrike" dirty="0" smtClean="0">
                          <a:effectLst/>
                          <a:latin typeface="Garamond" pitchFamily="18" charset="0"/>
                        </a:rPr>
                        <a:t>BE</a:t>
                      </a:r>
                      <a:endParaRPr lang="en-US" sz="1500" b="1" i="0" u="none" strike="noStrike" dirty="0">
                        <a:solidFill>
                          <a:srgbClr val="000000"/>
                        </a:solidFill>
                        <a:effectLst/>
                        <a:latin typeface="Garamond" pitchFamily="18" charset="0"/>
                      </a:endParaRPr>
                    </a:p>
                  </a:txBody>
                  <a:tcPr marL="9525" marR="9525" marT="9525" marB="0" anchor="ctr"/>
                </a:tc>
              </a:tr>
              <a:tr h="380190">
                <a:tc>
                  <a:txBody>
                    <a:bodyPr/>
                    <a:lstStyle/>
                    <a:p>
                      <a:pPr algn="r" fontAlgn="b"/>
                      <a:r>
                        <a:rPr lang="en-US" sz="1500" u="none" strike="noStrike" kern="1200" dirty="0">
                          <a:effectLst/>
                          <a:latin typeface="Garamond" pitchFamily="18" charset="0"/>
                        </a:rPr>
                        <a:t>Fees</a:t>
                      </a:r>
                      <a:r>
                        <a:rPr lang="en-US" sz="1500" u="none" strike="noStrike" dirty="0">
                          <a:effectLst/>
                          <a:latin typeface="Garamond" pitchFamily="18" charset="0"/>
                        </a:rPr>
                        <a:t> and Charges</a:t>
                      </a:r>
                      <a:endParaRPr lang="en-US" sz="1500" b="0" i="0" u="none" strike="noStrike" dirty="0">
                        <a:solidFill>
                          <a:srgbClr val="000000"/>
                        </a:solidFill>
                        <a:effectLst/>
                        <a:latin typeface="Garamond" pitchFamily="18" charset="0"/>
                      </a:endParaRPr>
                    </a:p>
                  </a:txBody>
                  <a:tcPr marL="7958" marR="7958" marT="7959" marB="0" anchor="ctr"/>
                </a:tc>
                <a:tc>
                  <a:txBody>
                    <a:bodyPr/>
                    <a:lstStyle/>
                    <a:p>
                      <a:pPr algn="ctr" fontAlgn="b"/>
                      <a:r>
                        <a:rPr lang="en-US" sz="1500" u="none" strike="noStrike" dirty="0">
                          <a:effectLst/>
                          <a:latin typeface="Garamond" pitchFamily="18" charset="0"/>
                        </a:rPr>
                        <a:t>0.0</a:t>
                      </a:r>
                      <a:endParaRPr lang="en-US" sz="1500" b="0" i="0" u="none" strike="noStrike" dirty="0">
                        <a:solidFill>
                          <a:srgbClr val="000000"/>
                        </a:solidFill>
                        <a:effectLst/>
                        <a:latin typeface="Garamond" pitchFamily="18" charset="0"/>
                      </a:endParaRPr>
                    </a:p>
                  </a:txBody>
                  <a:tcPr marL="7958" marR="7958" marT="7959" marB="0" anchor="ctr"/>
                </a:tc>
                <a:tc>
                  <a:txBody>
                    <a:bodyPr/>
                    <a:lstStyle/>
                    <a:p>
                      <a:pPr algn="ctr" fontAlgn="b"/>
                      <a:r>
                        <a:rPr lang="en-US" sz="1500" u="none" strike="noStrike" dirty="0">
                          <a:effectLst/>
                          <a:latin typeface="Garamond" pitchFamily="18" charset="0"/>
                        </a:rPr>
                        <a:t>0.0</a:t>
                      </a:r>
                      <a:endParaRPr lang="en-US" sz="1500" b="0" i="0" u="none" strike="noStrike" dirty="0">
                        <a:solidFill>
                          <a:srgbClr val="000000"/>
                        </a:solidFill>
                        <a:effectLst/>
                        <a:latin typeface="Garamond" pitchFamily="18" charset="0"/>
                      </a:endParaRPr>
                    </a:p>
                  </a:txBody>
                  <a:tcPr marL="7958" marR="7958" marT="7959" marB="0" anchor="ctr"/>
                </a:tc>
                <a:tc>
                  <a:txBody>
                    <a:bodyPr/>
                    <a:lstStyle/>
                    <a:p>
                      <a:pPr algn="ctr" fontAlgn="b"/>
                      <a:r>
                        <a:rPr lang="en-US" sz="1500" u="none" strike="noStrike" dirty="0">
                          <a:effectLst/>
                          <a:latin typeface="Garamond" pitchFamily="18" charset="0"/>
                        </a:rPr>
                        <a:t>0.0</a:t>
                      </a:r>
                      <a:endParaRPr lang="en-US" sz="1500" b="0" i="0" u="none" strike="noStrike" dirty="0">
                        <a:solidFill>
                          <a:srgbClr val="000000"/>
                        </a:solidFill>
                        <a:effectLst/>
                        <a:latin typeface="Garamond" pitchFamily="18" charset="0"/>
                      </a:endParaRPr>
                    </a:p>
                  </a:txBody>
                  <a:tcPr marL="7958" marR="7958" marT="7959" marB="0" anchor="ctr"/>
                </a:tc>
                <a:tc>
                  <a:txBody>
                    <a:bodyPr/>
                    <a:lstStyle/>
                    <a:p>
                      <a:pPr algn="ctr" fontAlgn="b"/>
                      <a:r>
                        <a:rPr lang="en-US" sz="1500" u="none" strike="noStrike" dirty="0">
                          <a:effectLst/>
                          <a:latin typeface="Garamond" pitchFamily="18" charset="0"/>
                        </a:rPr>
                        <a:t>0.0</a:t>
                      </a:r>
                      <a:endParaRPr lang="en-US" sz="1500" b="0" i="0" u="none" strike="noStrike" dirty="0">
                        <a:solidFill>
                          <a:srgbClr val="000000"/>
                        </a:solidFill>
                        <a:effectLst/>
                        <a:latin typeface="Garamond" pitchFamily="18" charset="0"/>
                      </a:endParaRPr>
                    </a:p>
                  </a:txBody>
                  <a:tcPr marL="7958" marR="7958" marT="7959" marB="0" anchor="ctr"/>
                </a:tc>
                <a:tc>
                  <a:txBody>
                    <a:bodyPr/>
                    <a:lstStyle/>
                    <a:p>
                      <a:pPr algn="ctr" fontAlgn="b"/>
                      <a:r>
                        <a:rPr lang="en-US" sz="1500" u="none" strike="noStrike" dirty="0">
                          <a:effectLst/>
                          <a:latin typeface="Garamond" pitchFamily="18" charset="0"/>
                        </a:rPr>
                        <a:t>0.0</a:t>
                      </a:r>
                      <a:endParaRPr lang="en-US" sz="1500" b="0" i="0" u="none" strike="noStrike" dirty="0">
                        <a:solidFill>
                          <a:srgbClr val="000000"/>
                        </a:solidFill>
                        <a:effectLst/>
                        <a:latin typeface="Garamond" pitchFamily="18" charset="0"/>
                      </a:endParaRPr>
                    </a:p>
                  </a:txBody>
                  <a:tcPr marL="7958" marR="7958" marT="7959" marB="0" anchor="ctr"/>
                </a:tc>
                <a:tc>
                  <a:txBody>
                    <a:bodyPr/>
                    <a:lstStyle/>
                    <a:p>
                      <a:pPr algn="ctr" fontAlgn="b"/>
                      <a:r>
                        <a:rPr lang="en-US" sz="1500" u="none" strike="noStrike" dirty="0">
                          <a:effectLst/>
                          <a:latin typeface="Garamond" pitchFamily="18" charset="0"/>
                        </a:rPr>
                        <a:t>25.0</a:t>
                      </a:r>
                      <a:endParaRPr lang="en-US" sz="1500" b="0" i="0" u="none" strike="noStrike" dirty="0">
                        <a:solidFill>
                          <a:srgbClr val="000000"/>
                        </a:solidFill>
                        <a:effectLst/>
                        <a:latin typeface="Garamond" pitchFamily="18" charset="0"/>
                      </a:endParaRPr>
                    </a:p>
                  </a:txBody>
                  <a:tcPr marL="7958" marR="7958" marT="7959" marB="0" anchor="ctr"/>
                </a:tc>
              </a:tr>
              <a:tr h="228860">
                <a:tc>
                  <a:txBody>
                    <a:bodyPr/>
                    <a:lstStyle/>
                    <a:p>
                      <a:pPr algn="r" fontAlgn="b"/>
                      <a:r>
                        <a:rPr lang="en-US" sz="1500" u="none" strike="noStrike">
                          <a:effectLst/>
                          <a:latin typeface="Garamond" pitchFamily="18" charset="0"/>
                        </a:rPr>
                        <a:t>Grants</a:t>
                      </a:r>
                      <a:endParaRPr lang="en-US" sz="1500" b="0" i="0" u="none" strike="noStrike">
                        <a:solidFill>
                          <a:srgbClr val="000000"/>
                        </a:solidFill>
                        <a:effectLst/>
                        <a:latin typeface="Garamond" pitchFamily="18" charset="0"/>
                      </a:endParaRPr>
                    </a:p>
                  </a:txBody>
                  <a:tcPr marL="7958" marR="7958" marT="7959" marB="0" anchor="ctr"/>
                </a:tc>
                <a:tc>
                  <a:txBody>
                    <a:bodyPr/>
                    <a:lstStyle/>
                    <a:p>
                      <a:pPr algn="ctr" fontAlgn="b"/>
                      <a:r>
                        <a:rPr lang="en-US" sz="1500" u="none" strike="noStrike" dirty="0">
                          <a:effectLst/>
                          <a:latin typeface="Garamond" pitchFamily="18" charset="0"/>
                        </a:rPr>
                        <a:t>13.8</a:t>
                      </a:r>
                      <a:endParaRPr lang="en-US" sz="1500" b="0" i="0" u="none" strike="noStrike" dirty="0">
                        <a:solidFill>
                          <a:srgbClr val="000000"/>
                        </a:solidFill>
                        <a:effectLst/>
                        <a:latin typeface="Garamond" pitchFamily="18" charset="0"/>
                      </a:endParaRPr>
                    </a:p>
                  </a:txBody>
                  <a:tcPr marL="7958" marR="7958" marT="7959" marB="0" anchor="ctr"/>
                </a:tc>
                <a:tc>
                  <a:txBody>
                    <a:bodyPr/>
                    <a:lstStyle/>
                    <a:p>
                      <a:pPr algn="ctr" fontAlgn="b"/>
                      <a:r>
                        <a:rPr lang="en-US" sz="1500" u="none" strike="noStrike" dirty="0">
                          <a:effectLst/>
                          <a:latin typeface="Garamond" pitchFamily="18" charset="0"/>
                        </a:rPr>
                        <a:t>12.6</a:t>
                      </a:r>
                      <a:endParaRPr lang="en-US" sz="1500" b="0" i="0" u="none" strike="noStrike" dirty="0">
                        <a:solidFill>
                          <a:srgbClr val="000000"/>
                        </a:solidFill>
                        <a:effectLst/>
                        <a:latin typeface="Garamond" pitchFamily="18" charset="0"/>
                      </a:endParaRPr>
                    </a:p>
                  </a:txBody>
                  <a:tcPr marL="7958" marR="7958" marT="7959" marB="0" anchor="ctr"/>
                </a:tc>
                <a:tc>
                  <a:txBody>
                    <a:bodyPr/>
                    <a:lstStyle/>
                    <a:p>
                      <a:pPr algn="ctr" fontAlgn="b"/>
                      <a:r>
                        <a:rPr lang="en-US" sz="1500" u="none" strike="noStrike" dirty="0">
                          <a:effectLst/>
                          <a:latin typeface="Garamond" pitchFamily="18" charset="0"/>
                        </a:rPr>
                        <a:t>21.8</a:t>
                      </a:r>
                      <a:endParaRPr lang="en-US" sz="1500" b="0" i="0" u="none" strike="noStrike" dirty="0">
                        <a:solidFill>
                          <a:srgbClr val="000000"/>
                        </a:solidFill>
                        <a:effectLst/>
                        <a:latin typeface="Garamond" pitchFamily="18" charset="0"/>
                      </a:endParaRPr>
                    </a:p>
                  </a:txBody>
                  <a:tcPr marL="7958" marR="7958" marT="7959" marB="0" anchor="ctr"/>
                </a:tc>
                <a:tc>
                  <a:txBody>
                    <a:bodyPr/>
                    <a:lstStyle/>
                    <a:p>
                      <a:pPr algn="ctr" fontAlgn="b"/>
                      <a:r>
                        <a:rPr lang="en-US" sz="1500" u="none" strike="noStrike" dirty="0" smtClean="0">
                          <a:effectLst/>
                          <a:latin typeface="Garamond" pitchFamily="18" charset="0"/>
                        </a:rPr>
                        <a:t>15.8</a:t>
                      </a:r>
                      <a:endParaRPr lang="en-US" sz="1500" b="0" i="0" u="none" strike="noStrike" dirty="0">
                        <a:solidFill>
                          <a:srgbClr val="000000"/>
                        </a:solidFill>
                        <a:effectLst/>
                        <a:latin typeface="Garamond" pitchFamily="18" charset="0"/>
                      </a:endParaRPr>
                    </a:p>
                  </a:txBody>
                  <a:tcPr marL="7958" marR="7958" marT="7959" marB="0" anchor="ctr"/>
                </a:tc>
                <a:tc>
                  <a:txBody>
                    <a:bodyPr/>
                    <a:lstStyle/>
                    <a:p>
                      <a:pPr algn="ctr" fontAlgn="b"/>
                      <a:r>
                        <a:rPr lang="en-US" sz="1500" u="none" strike="noStrike" dirty="0">
                          <a:effectLst/>
                          <a:latin typeface="Garamond" pitchFamily="18" charset="0"/>
                        </a:rPr>
                        <a:t>25.0</a:t>
                      </a:r>
                      <a:endParaRPr lang="en-US" sz="1500" b="0" i="0" u="none" strike="noStrike" dirty="0">
                        <a:solidFill>
                          <a:srgbClr val="000000"/>
                        </a:solidFill>
                        <a:effectLst/>
                        <a:latin typeface="Garamond" pitchFamily="18" charset="0"/>
                      </a:endParaRPr>
                    </a:p>
                  </a:txBody>
                  <a:tcPr marL="7958" marR="7958" marT="7959" marB="0" anchor="ctr"/>
                </a:tc>
                <a:tc>
                  <a:txBody>
                    <a:bodyPr/>
                    <a:lstStyle/>
                    <a:p>
                      <a:pPr algn="ctr" fontAlgn="b"/>
                      <a:r>
                        <a:rPr lang="en-US" sz="1500" u="none" strike="noStrike" dirty="0">
                          <a:effectLst/>
                          <a:latin typeface="Garamond" pitchFamily="18" charset="0"/>
                        </a:rPr>
                        <a:t>25.0</a:t>
                      </a:r>
                      <a:endParaRPr lang="en-US" sz="1500" b="0" i="0" u="none" strike="noStrike" dirty="0">
                        <a:solidFill>
                          <a:srgbClr val="000000"/>
                        </a:solidFill>
                        <a:effectLst/>
                        <a:latin typeface="Garamond" pitchFamily="18" charset="0"/>
                      </a:endParaRPr>
                    </a:p>
                  </a:txBody>
                  <a:tcPr marL="7958" marR="7958" marT="7959" marB="0" anchor="ctr"/>
                </a:tc>
              </a:tr>
            </a:tbl>
          </a:graphicData>
        </a:graphic>
      </p:graphicFrame>
      <p:sp>
        <p:nvSpPr>
          <p:cNvPr id="2" name="Rectangle 1"/>
          <p:cNvSpPr/>
          <p:nvPr/>
        </p:nvSpPr>
        <p:spPr>
          <a:xfrm>
            <a:off x="304800" y="2561613"/>
            <a:ext cx="8610599" cy="2431435"/>
          </a:xfrm>
          <a:prstGeom prst="rect">
            <a:avLst/>
          </a:prstGeom>
        </p:spPr>
        <p:txBody>
          <a:bodyPr wrap="square">
            <a:spAutoFit/>
          </a:bodyPr>
          <a:lstStyle/>
          <a:p>
            <a:r>
              <a:rPr lang="en-US" dirty="0">
                <a:latin typeface="Garamond" pitchFamily="18" charset="0"/>
              </a:rPr>
              <a:t>The major </a:t>
            </a:r>
            <a:r>
              <a:rPr lang="en-US" b="1" dirty="0">
                <a:latin typeface="Garamond" pitchFamily="18" charset="0"/>
              </a:rPr>
              <a:t>revenue expenditures </a:t>
            </a:r>
            <a:r>
              <a:rPr lang="en-US" b="1" dirty="0" smtClean="0">
                <a:latin typeface="Garamond" pitchFamily="18" charset="0"/>
              </a:rPr>
              <a:t>(2015-16) </a:t>
            </a:r>
            <a:r>
              <a:rPr lang="en-US" dirty="0" smtClean="0">
                <a:latin typeface="Garamond" pitchFamily="18" charset="0"/>
              </a:rPr>
              <a:t>are on:</a:t>
            </a:r>
          </a:p>
          <a:p>
            <a:endParaRPr lang="en-US" dirty="0">
              <a:latin typeface="Garamond" pitchFamily="18" charset="0"/>
            </a:endParaRPr>
          </a:p>
          <a:p>
            <a:endParaRPr lang="en-US" dirty="0" smtClean="0">
              <a:latin typeface="Garamond" pitchFamily="18" charset="0"/>
            </a:endParaRPr>
          </a:p>
          <a:p>
            <a:r>
              <a:rPr lang="en-US" dirty="0" smtClean="0">
                <a:latin typeface="Garamond" pitchFamily="18" charset="0"/>
              </a:rPr>
              <a:t> </a:t>
            </a:r>
            <a:endParaRPr lang="en-US" dirty="0">
              <a:latin typeface="Garamond" pitchFamily="18" charset="0"/>
            </a:endParaRPr>
          </a:p>
          <a:p>
            <a:endParaRPr lang="en-US" dirty="0" smtClean="0">
              <a:latin typeface="Garamond" pitchFamily="18" charset="0"/>
            </a:endParaRPr>
          </a:p>
          <a:p>
            <a:r>
              <a:rPr lang="en-US" dirty="0">
                <a:latin typeface="Garamond" pitchFamily="18" charset="0"/>
              </a:rPr>
              <a:t>T</a:t>
            </a:r>
            <a:r>
              <a:rPr lang="en-US" dirty="0" smtClean="0">
                <a:latin typeface="Garamond" pitchFamily="18" charset="0"/>
              </a:rPr>
              <a:t>he </a:t>
            </a:r>
            <a:r>
              <a:rPr lang="en-US" b="1" dirty="0" smtClean="0">
                <a:latin typeface="Garamond" pitchFamily="18" charset="0"/>
              </a:rPr>
              <a:t>capital expenditure (2015-16) </a:t>
            </a:r>
            <a:r>
              <a:rPr lang="en-US" dirty="0">
                <a:latin typeface="Garamond" pitchFamily="18" charset="0"/>
              </a:rPr>
              <a:t>is for construction of toilets- </a:t>
            </a:r>
            <a:r>
              <a:rPr lang="en-US" b="1" dirty="0">
                <a:latin typeface="Garamond" pitchFamily="18" charset="0"/>
              </a:rPr>
              <a:t>Amount is 3 lakhs</a:t>
            </a:r>
            <a:r>
              <a:rPr lang="en-US" b="1" dirty="0" smtClean="0">
                <a:latin typeface="Garamond" pitchFamily="18" charset="0"/>
              </a:rPr>
              <a:t>. (only one head) </a:t>
            </a:r>
            <a:endParaRPr lang="en-US" b="1" dirty="0">
              <a:latin typeface="Garamond" pitchFamily="18" charset="0"/>
            </a:endParaRPr>
          </a:p>
          <a:p>
            <a:endParaRPr lang="en-US" b="1" dirty="0">
              <a:latin typeface="Garamond" pitchFamily="18" charset="0"/>
            </a:endParaRPr>
          </a:p>
        </p:txBody>
      </p:sp>
      <p:sp>
        <p:nvSpPr>
          <p:cNvPr id="4" name="Rectangle 3"/>
          <p:cNvSpPr/>
          <p:nvPr/>
        </p:nvSpPr>
        <p:spPr>
          <a:xfrm>
            <a:off x="354709" y="1905506"/>
            <a:ext cx="8358384" cy="369332"/>
          </a:xfrm>
          <a:prstGeom prst="rect">
            <a:avLst/>
          </a:prstGeom>
        </p:spPr>
        <p:txBody>
          <a:bodyPr wrap="square">
            <a:spAutoFit/>
          </a:bodyPr>
          <a:lstStyle/>
          <a:p>
            <a:pPr marL="285750" indent="-285750">
              <a:buFont typeface="Wingdings" pitchFamily="2" charset="2"/>
              <a:buChar char="v"/>
            </a:pPr>
            <a:r>
              <a:rPr lang="en-US" sz="1800" b="1" dirty="0">
                <a:solidFill>
                  <a:srgbClr val="002060"/>
                </a:solidFill>
                <a:latin typeface="Garamond" pitchFamily="18" charset="0"/>
              </a:rPr>
              <a:t>Income</a:t>
            </a:r>
            <a:r>
              <a:rPr lang="en-US" sz="1800" dirty="0">
                <a:solidFill>
                  <a:srgbClr val="002060"/>
                </a:solidFill>
                <a:latin typeface="Garamond" pitchFamily="18" charset="0"/>
              </a:rPr>
              <a:t> for </a:t>
            </a:r>
            <a:r>
              <a:rPr lang="en-US" sz="1800" dirty="0" smtClean="0">
                <a:solidFill>
                  <a:srgbClr val="002060"/>
                </a:solidFill>
                <a:latin typeface="Garamond" pitchFamily="18" charset="0"/>
              </a:rPr>
              <a:t>Secondary Education </a:t>
            </a:r>
            <a:r>
              <a:rPr lang="en-US" sz="1800" dirty="0">
                <a:solidFill>
                  <a:srgbClr val="002060"/>
                </a:solidFill>
                <a:latin typeface="Garamond" pitchFamily="18" charset="0"/>
              </a:rPr>
              <a:t>department is through </a:t>
            </a:r>
            <a:r>
              <a:rPr lang="en-US" sz="1800" b="1" dirty="0">
                <a:solidFill>
                  <a:srgbClr val="002060"/>
                </a:solidFill>
                <a:latin typeface="Garamond" pitchFamily="18" charset="0"/>
              </a:rPr>
              <a:t>government grants</a:t>
            </a:r>
          </a:p>
        </p:txBody>
      </p:sp>
      <p:graphicFrame>
        <p:nvGraphicFramePr>
          <p:cNvPr id="10" name="Table 9"/>
          <p:cNvGraphicFramePr>
            <a:graphicFrameLocks noGrp="1"/>
          </p:cNvGraphicFramePr>
          <p:nvPr>
            <p:extLst>
              <p:ext uri="{D42A27DB-BD31-4B8C-83A1-F6EECF244321}">
                <p14:modId xmlns:p14="http://schemas.microsoft.com/office/powerpoint/2010/main" xmlns="" val="106181120"/>
              </p:ext>
            </p:extLst>
          </p:nvPr>
        </p:nvGraphicFramePr>
        <p:xfrm>
          <a:off x="334317" y="3035650"/>
          <a:ext cx="7324320" cy="741680"/>
        </p:xfrm>
        <a:graphic>
          <a:graphicData uri="http://schemas.openxmlformats.org/drawingml/2006/table">
            <a:tbl>
              <a:tblPr firstRow="1" bandRow="1">
                <a:tableStyleId>{5C22544A-7EE6-4342-B048-85BDC9FD1C3A}</a:tableStyleId>
              </a:tblPr>
              <a:tblGrid>
                <a:gridCol w="3662160"/>
                <a:gridCol w="3662160"/>
              </a:tblGrid>
              <a:tr h="370840">
                <a:tc>
                  <a:txBody>
                    <a:bodyPr/>
                    <a:lstStyle/>
                    <a:p>
                      <a:pPr algn="ctr"/>
                      <a:r>
                        <a:rPr lang="en-US" sz="1600" dirty="0" smtClean="0">
                          <a:latin typeface="Garamond" pitchFamily="18" charset="0"/>
                        </a:rPr>
                        <a:t>Salaries</a:t>
                      </a:r>
                      <a:endParaRPr lang="en-US" sz="1600" dirty="0">
                        <a:latin typeface="Garamond" pitchFamily="18" charset="0"/>
                      </a:endParaRPr>
                    </a:p>
                  </a:txBody>
                  <a:tcPr/>
                </a:tc>
                <a:tc>
                  <a:txBody>
                    <a:bodyPr/>
                    <a:lstStyle/>
                    <a:p>
                      <a:pPr algn="ctr"/>
                      <a:r>
                        <a:rPr lang="en-US" sz="1600" dirty="0" smtClean="0">
                          <a:latin typeface="Garamond" pitchFamily="18" charset="0"/>
                        </a:rPr>
                        <a:t>PMPML bus service</a:t>
                      </a:r>
                      <a:endParaRPr lang="en-US" sz="1600" dirty="0">
                        <a:latin typeface="Garamond" pitchFamily="18" charset="0"/>
                      </a:endParaRPr>
                    </a:p>
                  </a:txBody>
                  <a:tcPr/>
                </a:tc>
              </a:tr>
              <a:tr h="370840">
                <a:tc>
                  <a:txBody>
                    <a:bodyPr/>
                    <a:lstStyle/>
                    <a:p>
                      <a:pPr algn="ctr"/>
                      <a:r>
                        <a:rPr lang="en-US" sz="1600" dirty="0" smtClean="0">
                          <a:latin typeface="Garamond" pitchFamily="18" charset="0"/>
                        </a:rPr>
                        <a:t>50%</a:t>
                      </a:r>
                      <a:endParaRPr lang="en-US" sz="1600" dirty="0">
                        <a:latin typeface="Garamond" pitchFamily="18" charset="0"/>
                      </a:endParaRPr>
                    </a:p>
                  </a:txBody>
                  <a:tcPr/>
                </a:tc>
                <a:tc>
                  <a:txBody>
                    <a:bodyPr/>
                    <a:lstStyle/>
                    <a:p>
                      <a:pPr algn="ctr"/>
                      <a:r>
                        <a:rPr lang="en-US" sz="1600" dirty="0" smtClean="0">
                          <a:latin typeface="Garamond" pitchFamily="18" charset="0"/>
                        </a:rPr>
                        <a:t>27%</a:t>
                      </a:r>
                      <a:endParaRPr lang="en-US" sz="1600" dirty="0">
                        <a:latin typeface="Garamond" pitchFamily="18" charset="0"/>
                      </a:endParaRPr>
                    </a:p>
                  </a:txBody>
                  <a:tcPr/>
                </a:tc>
              </a:tr>
            </a:tbl>
          </a:graphicData>
        </a:graphic>
      </p:graphicFrame>
    </p:spTree>
    <p:extLst>
      <p:ext uri="{BB962C8B-B14F-4D97-AF65-F5344CB8AC3E}">
        <p14:creationId xmlns:p14="http://schemas.microsoft.com/office/powerpoint/2010/main" xmlns="" val="14558708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520941" cy="548640"/>
          </a:xfrm>
        </p:spPr>
        <p:txBody>
          <a:bodyPr/>
          <a:lstStyle/>
          <a:p>
            <a:pPr algn="ctr"/>
            <a:r>
              <a:rPr lang="en-US" b="1" dirty="0" smtClean="0">
                <a:latin typeface="Garamond" pitchFamily="18" charset="0"/>
              </a:rPr>
              <a:t>PUBLIC HEALTH</a:t>
            </a:r>
            <a:endParaRPr lang="en-US" b="1" dirty="0">
              <a:latin typeface="Garamond" pitchFamily="18" charset="0"/>
            </a:endParaRPr>
          </a:p>
        </p:txBody>
      </p:sp>
      <p:sp>
        <p:nvSpPr>
          <p:cNvPr id="4" name="TextBox 3"/>
          <p:cNvSpPr txBox="1"/>
          <p:nvPr/>
        </p:nvSpPr>
        <p:spPr>
          <a:xfrm>
            <a:off x="304800" y="5410200"/>
            <a:ext cx="8458200" cy="1206908"/>
          </a:xfrm>
          <a:prstGeom prst="rect">
            <a:avLst/>
          </a:prstGeom>
          <a:noFill/>
        </p:spPr>
        <p:txBody>
          <a:bodyPr wrap="square" lIns="97957" tIns="48978" rIns="97957" bIns="48978" rtlCol="0">
            <a:spAutoFit/>
          </a:bodyPr>
          <a:lstStyle/>
          <a:p>
            <a:pPr marL="285750" indent="-285750" algn="ctr">
              <a:buFont typeface="Wingdings" pitchFamily="2" charset="2"/>
              <a:buChar char="v"/>
            </a:pPr>
            <a:r>
              <a:rPr lang="en-US" sz="1800" dirty="0" smtClean="0">
                <a:latin typeface="Garamond" pitchFamily="18" charset="0"/>
              </a:rPr>
              <a:t>Major income is from funds received for </a:t>
            </a:r>
            <a:r>
              <a:rPr lang="en-US" sz="1800" b="1" dirty="0" smtClean="0">
                <a:latin typeface="Garamond" pitchFamily="18" charset="0"/>
              </a:rPr>
              <a:t>health assistance to employees and members</a:t>
            </a:r>
            <a:endParaRPr lang="en-US" sz="1800" b="1" dirty="0">
              <a:latin typeface="Garamond" pitchFamily="18" charset="0"/>
            </a:endParaRPr>
          </a:p>
          <a:p>
            <a:pPr marL="285750" indent="-285750" algn="ctr">
              <a:buFont typeface="Wingdings" pitchFamily="2" charset="2"/>
              <a:buChar char="v"/>
            </a:pPr>
            <a:r>
              <a:rPr lang="en-US" sz="1800" dirty="0" smtClean="0">
                <a:latin typeface="Garamond" pitchFamily="18" charset="0"/>
              </a:rPr>
              <a:t>Fees and charges seem to be a consistent source of revenue (no fluctuations)</a:t>
            </a:r>
          </a:p>
          <a:p>
            <a:pPr marL="285750" indent="-285750" algn="ctr">
              <a:buFont typeface="Wingdings" pitchFamily="2" charset="2"/>
              <a:buChar char="v"/>
            </a:pPr>
            <a:r>
              <a:rPr lang="en-US" sz="1800" dirty="0" smtClean="0">
                <a:latin typeface="Garamond" pitchFamily="18" charset="0"/>
              </a:rPr>
              <a:t>Other grants show a decreasing trend.</a:t>
            </a:r>
            <a:endParaRPr lang="en-US" sz="1800" dirty="0">
              <a:latin typeface="Garamond" pitchFamily="18" charset="0"/>
            </a:endParaRPr>
          </a:p>
        </p:txBody>
      </p:sp>
      <p:pic>
        <p:nvPicPr>
          <p:cNvPr id="2050"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828800" y="-229"/>
            <a:ext cx="914401" cy="9737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6" name="Chart 5"/>
          <p:cNvGraphicFramePr>
            <a:graphicFrameLocks/>
          </p:cNvGraphicFramePr>
          <p:nvPr>
            <p:extLst>
              <p:ext uri="{D42A27DB-BD31-4B8C-83A1-F6EECF244321}">
                <p14:modId xmlns:p14="http://schemas.microsoft.com/office/powerpoint/2010/main" xmlns="" val="640413008"/>
              </p:ext>
            </p:extLst>
          </p:nvPr>
        </p:nvGraphicFramePr>
        <p:xfrm>
          <a:off x="228600" y="838200"/>
          <a:ext cx="8686800" cy="40719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62000" y="4866909"/>
            <a:ext cx="6019800" cy="307777"/>
          </a:xfrm>
          <a:prstGeom prst="rect">
            <a:avLst/>
          </a:prstGeom>
          <a:noFill/>
        </p:spPr>
        <p:txBody>
          <a:bodyPr wrap="square" rtlCol="0">
            <a:spAutoFit/>
          </a:bodyPr>
          <a:lstStyle/>
          <a:p>
            <a:r>
              <a:rPr lang="en-US" sz="1400" dirty="0" smtClean="0">
                <a:latin typeface="Garamond" pitchFamily="18" charset="0"/>
              </a:rPr>
              <a:t>     Actuals	   Actuals	Actuals</a:t>
            </a:r>
            <a:r>
              <a:rPr lang="en-US" sz="1400" dirty="0">
                <a:latin typeface="Garamond" pitchFamily="18" charset="0"/>
              </a:rPr>
              <a:t> </a:t>
            </a:r>
            <a:r>
              <a:rPr lang="en-US" sz="1400" dirty="0" smtClean="0">
                <a:latin typeface="Garamond" pitchFamily="18" charset="0"/>
              </a:rPr>
              <a:t>        </a:t>
            </a:r>
            <a:r>
              <a:rPr lang="en-US" sz="1400" dirty="0" err="1" smtClean="0">
                <a:latin typeface="Garamond" pitchFamily="18" charset="0"/>
              </a:rPr>
              <a:t>Actuals</a:t>
            </a:r>
            <a:r>
              <a:rPr lang="en-US" sz="1400" dirty="0" smtClean="0">
                <a:latin typeface="Garamond" pitchFamily="18" charset="0"/>
              </a:rPr>
              <a:t>          Revised          Budgeted</a:t>
            </a:r>
            <a:endParaRPr lang="en-US" sz="1400" dirty="0">
              <a:latin typeface="Garamond" pitchFamily="18" charset="0"/>
            </a:endParaRPr>
          </a:p>
        </p:txBody>
      </p:sp>
      <p:sp>
        <p:nvSpPr>
          <p:cNvPr id="5" name="TextBox 4"/>
          <p:cNvSpPr txBox="1"/>
          <p:nvPr/>
        </p:nvSpPr>
        <p:spPr>
          <a:xfrm>
            <a:off x="3429000" y="814581"/>
            <a:ext cx="2133600" cy="384721"/>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latin typeface="Garamond" pitchFamily="18" charset="0"/>
              </a:rPr>
              <a:t>Revenue Income</a:t>
            </a:r>
            <a:endParaRPr lang="en-US" b="1" dirty="0">
              <a:effectLst>
                <a:outerShdw blurRad="38100" dist="38100" dir="2700000" algn="tl">
                  <a:srgbClr val="000000">
                    <a:alpha val="43137"/>
                  </a:srgbClr>
                </a:outerShdw>
              </a:effectLst>
              <a:latin typeface="Garamond" pitchFamily="18" charset="0"/>
            </a:endParaRPr>
          </a:p>
        </p:txBody>
      </p:sp>
    </p:spTree>
    <p:extLst>
      <p:ext uri="{BB962C8B-B14F-4D97-AF65-F5344CB8AC3E}">
        <p14:creationId xmlns:p14="http://schemas.microsoft.com/office/powerpoint/2010/main" xmlns="" val="5082730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Garamond" pitchFamily="18" charset="0"/>
              </a:rPr>
              <a:t>Slum improvement</a:t>
            </a:r>
            <a:endParaRPr lang="en-US" b="1" dirty="0">
              <a:latin typeface="Garamond" pitchFamily="18" charset="0"/>
            </a:endParaRPr>
          </a:p>
        </p:txBody>
      </p:sp>
      <p:graphicFrame>
        <p:nvGraphicFramePr>
          <p:cNvPr id="3" name="Chart 2"/>
          <p:cNvGraphicFramePr>
            <a:graphicFrameLocks/>
          </p:cNvGraphicFramePr>
          <p:nvPr>
            <p:extLst>
              <p:ext uri="{D42A27DB-BD31-4B8C-83A1-F6EECF244321}">
                <p14:modId xmlns:p14="http://schemas.microsoft.com/office/powerpoint/2010/main" xmlns="" val="61911618"/>
              </p:ext>
            </p:extLst>
          </p:nvPr>
        </p:nvGraphicFramePr>
        <p:xfrm>
          <a:off x="0" y="1066800"/>
          <a:ext cx="7848600" cy="5791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505200" y="990600"/>
            <a:ext cx="2514600" cy="384721"/>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Garamond" pitchFamily="18" charset="0"/>
              </a:rPr>
              <a:t>Revenue Income</a:t>
            </a:r>
            <a:endParaRPr lang="en-US" b="1" dirty="0">
              <a:effectLst>
                <a:outerShdw blurRad="38100" dist="38100" dir="2700000" algn="tl">
                  <a:srgbClr val="000000">
                    <a:alpha val="43137"/>
                  </a:srgbClr>
                </a:outerShdw>
              </a:effectLst>
              <a:latin typeface="Garamond" pitchFamily="18" charset="0"/>
            </a:endParaRPr>
          </a:p>
        </p:txBody>
      </p:sp>
      <p:sp>
        <p:nvSpPr>
          <p:cNvPr id="5" name="TextBox 4"/>
          <p:cNvSpPr txBox="1"/>
          <p:nvPr/>
        </p:nvSpPr>
        <p:spPr>
          <a:xfrm>
            <a:off x="6019800" y="4495800"/>
            <a:ext cx="2971800" cy="206210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marL="342900" indent="-342900">
              <a:buFont typeface="Wingdings" pitchFamily="2" charset="2"/>
              <a:buChar char="v"/>
            </a:pPr>
            <a:r>
              <a:rPr lang="en-US" sz="1600" dirty="0" smtClean="0">
                <a:latin typeface="Garamond" pitchFamily="18" charset="0"/>
              </a:rPr>
              <a:t>2015-16 Budget has estimated </a:t>
            </a:r>
            <a:r>
              <a:rPr lang="en-US" sz="1600" b="1" dirty="0" smtClean="0">
                <a:solidFill>
                  <a:schemeClr val="accent6">
                    <a:lumMod val="50000"/>
                  </a:schemeClr>
                </a:solidFill>
                <a:latin typeface="Garamond" pitchFamily="18" charset="0"/>
              </a:rPr>
              <a:t>78% of income from service charges</a:t>
            </a:r>
            <a:r>
              <a:rPr lang="en-US" sz="1600" dirty="0" smtClean="0">
                <a:latin typeface="Garamond" pitchFamily="18" charset="0"/>
              </a:rPr>
              <a:t>. (480 % rise)</a:t>
            </a:r>
          </a:p>
          <a:p>
            <a:pPr marL="342900" indent="-342900">
              <a:buFont typeface="Wingdings" pitchFamily="2" charset="2"/>
              <a:buChar char="v"/>
            </a:pPr>
            <a:r>
              <a:rPr lang="en-US" sz="1600" dirty="0" smtClean="0">
                <a:latin typeface="Garamond" pitchFamily="18" charset="0"/>
              </a:rPr>
              <a:t>Post 2011-12, there has been no expense on housing scheme for the SC/STs.</a:t>
            </a:r>
          </a:p>
          <a:p>
            <a:pPr marL="342900" indent="-342900">
              <a:buFont typeface="Wingdings" pitchFamily="2" charset="2"/>
              <a:buChar char="v"/>
            </a:pPr>
            <a:r>
              <a:rPr lang="en-US" sz="1600" dirty="0" smtClean="0">
                <a:latin typeface="Garamond" pitchFamily="18" charset="0"/>
              </a:rPr>
              <a:t>SRA Grants constitute ~20% of total</a:t>
            </a:r>
            <a:endParaRPr lang="en-US" sz="1600" dirty="0">
              <a:latin typeface="Garamond" pitchFamily="18" charset="0"/>
            </a:endParaRPr>
          </a:p>
        </p:txBody>
      </p:sp>
    </p:spTree>
    <p:extLst>
      <p:ext uri="{BB962C8B-B14F-4D97-AF65-F5344CB8AC3E}">
        <p14:creationId xmlns:p14="http://schemas.microsoft.com/office/powerpoint/2010/main" xmlns="" val="39912025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727931" y="1597361"/>
            <a:ext cx="5650993" cy="847471"/>
          </a:xfrm>
        </p:spPr>
        <p:txBody>
          <a:bodyPr/>
          <a:lstStyle/>
          <a:p>
            <a:r>
              <a:rPr lang="en-US" dirty="0" smtClean="0"/>
              <a:t>Social development funds</a:t>
            </a:r>
            <a:endParaRPr lang="en-US" dirty="0"/>
          </a:p>
        </p:txBody>
      </p:sp>
      <p:sp>
        <p:nvSpPr>
          <p:cNvPr id="3" name="Text Placeholder 2"/>
          <p:cNvSpPr>
            <a:spLocks noGrp="1"/>
          </p:cNvSpPr>
          <p:nvPr>
            <p:ph type="body" idx="1"/>
          </p:nvPr>
        </p:nvSpPr>
        <p:spPr>
          <a:xfrm rot="19140000">
            <a:off x="985903" y="2323886"/>
            <a:ext cx="6510527" cy="329183"/>
          </a:xfrm>
        </p:spPr>
        <p:txBody>
          <a:bodyPr>
            <a:noAutofit/>
          </a:bodyPr>
          <a:lstStyle/>
          <a:p>
            <a:pPr algn="ctr"/>
            <a:r>
              <a:rPr sz="1700"/>
              <a:t>Women and child development fund, backward class funds</a:t>
            </a:r>
          </a:p>
        </p:txBody>
      </p:sp>
    </p:spTree>
    <p:extLst>
      <p:ext uri="{BB962C8B-B14F-4D97-AF65-F5344CB8AC3E}">
        <p14:creationId xmlns:p14="http://schemas.microsoft.com/office/powerpoint/2010/main" xmlns="" val="30263455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799" cy="548640"/>
          </a:xfrm>
        </p:spPr>
        <p:txBody>
          <a:bodyPr/>
          <a:lstStyle/>
          <a:p>
            <a:pPr algn="ctr"/>
            <a:r>
              <a:rPr lang="en-US" sz="2400" b="1" dirty="0" smtClean="0">
                <a:latin typeface="Garamond" pitchFamily="18" charset="0"/>
              </a:rPr>
              <a:t>Women and child development fund- L budget</a:t>
            </a:r>
            <a:endParaRPr lang="en-US" sz="2400" b="1" dirty="0">
              <a:latin typeface="Garamond" pitchFamily="18" charset="0"/>
            </a:endParaRPr>
          </a:p>
        </p:txBody>
      </p:sp>
      <p:sp>
        <p:nvSpPr>
          <p:cNvPr id="4" name="TextBox 3"/>
          <p:cNvSpPr txBox="1"/>
          <p:nvPr/>
        </p:nvSpPr>
        <p:spPr>
          <a:xfrm>
            <a:off x="3200400" y="5410200"/>
            <a:ext cx="5806442" cy="976076"/>
          </a:xfrm>
          <a:prstGeom prst="rect">
            <a:avLst/>
          </a:prstGeom>
          <a:noFill/>
        </p:spPr>
        <p:txBody>
          <a:bodyPr wrap="square" lIns="97957" tIns="48978" rIns="97957" bIns="48978" rtlCol="0">
            <a:spAutoFit/>
          </a:bodyPr>
          <a:lstStyle/>
          <a:p>
            <a:pPr algn="ctr"/>
            <a:r>
              <a:rPr lang="en-US" dirty="0" smtClean="0">
                <a:latin typeface="Garamond" pitchFamily="18" charset="0"/>
              </a:rPr>
              <a:t>5 percent of expenditures, after deduction of committed </a:t>
            </a:r>
          </a:p>
          <a:p>
            <a:pPr algn="ctr"/>
            <a:r>
              <a:rPr lang="en-US" dirty="0" smtClean="0">
                <a:latin typeface="Garamond" pitchFamily="18" charset="0"/>
              </a:rPr>
              <a:t>expenditures, should be towards women and child development fund</a:t>
            </a:r>
            <a:endParaRPr lang="en-US" dirty="0">
              <a:latin typeface="Garamond" pitchFamily="18" charset="0"/>
            </a:endParaRPr>
          </a:p>
        </p:txBody>
      </p:sp>
      <p:sp>
        <p:nvSpPr>
          <p:cNvPr id="5" name="TextBox 4"/>
          <p:cNvSpPr txBox="1"/>
          <p:nvPr/>
        </p:nvSpPr>
        <p:spPr>
          <a:xfrm>
            <a:off x="201769" y="4267200"/>
            <a:ext cx="8805073" cy="65291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97957" tIns="48978" rIns="97957" bIns="48978" rtlCol="0">
            <a:spAutoFit/>
          </a:bodyPr>
          <a:lstStyle/>
          <a:p>
            <a:pPr algn="ctr"/>
            <a:r>
              <a:rPr lang="en-US" sz="1800" dirty="0" smtClean="0">
                <a:solidFill>
                  <a:schemeClr val="tx1"/>
                </a:solidFill>
                <a:latin typeface="Garamond" pitchFamily="18" charset="0"/>
              </a:rPr>
              <a:t>Major expenditures are towards </a:t>
            </a:r>
            <a:r>
              <a:rPr lang="en-US" sz="1800" b="1" dirty="0" smtClean="0">
                <a:solidFill>
                  <a:schemeClr val="tx1"/>
                </a:solidFill>
                <a:latin typeface="Garamond" pitchFamily="18" charset="0"/>
              </a:rPr>
              <a:t>education </a:t>
            </a:r>
            <a:r>
              <a:rPr lang="en-US" sz="1800" dirty="0" smtClean="0">
                <a:solidFill>
                  <a:schemeClr val="tx1"/>
                </a:solidFill>
                <a:latin typeface="Garamond" pitchFamily="18" charset="0"/>
              </a:rPr>
              <a:t>of children followed by </a:t>
            </a:r>
            <a:r>
              <a:rPr lang="en-US" sz="1800" b="1" dirty="0" smtClean="0">
                <a:solidFill>
                  <a:schemeClr val="tx1"/>
                </a:solidFill>
                <a:latin typeface="Garamond" pitchFamily="18" charset="0"/>
              </a:rPr>
              <a:t>slum improvement </a:t>
            </a:r>
            <a:r>
              <a:rPr lang="en-US" sz="1800" dirty="0" smtClean="0">
                <a:solidFill>
                  <a:schemeClr val="tx1"/>
                </a:solidFill>
                <a:latin typeface="Garamond" pitchFamily="18" charset="0"/>
              </a:rPr>
              <a:t>till 2014-15. In 2015-16,major expenditure is towards </a:t>
            </a:r>
            <a:r>
              <a:rPr lang="en-US" sz="1800" b="1" dirty="0" smtClean="0">
                <a:solidFill>
                  <a:schemeClr val="tx1"/>
                </a:solidFill>
                <a:latin typeface="Garamond" pitchFamily="18" charset="0"/>
              </a:rPr>
              <a:t>PMPML (55%)</a:t>
            </a:r>
            <a:endParaRPr lang="en-US" sz="1800" b="1" dirty="0">
              <a:solidFill>
                <a:schemeClr val="tx1"/>
              </a:solidFill>
              <a:latin typeface="Garamond" pitchFamily="18" charset="0"/>
            </a:endParaRPr>
          </a:p>
        </p:txBody>
      </p:sp>
      <p:graphicFrame>
        <p:nvGraphicFramePr>
          <p:cNvPr id="6" name="Chart 5"/>
          <p:cNvGraphicFramePr/>
          <p:nvPr>
            <p:extLst>
              <p:ext uri="{D42A27DB-BD31-4B8C-83A1-F6EECF244321}">
                <p14:modId xmlns:p14="http://schemas.microsoft.com/office/powerpoint/2010/main" xmlns="" val="2381051766"/>
              </p:ext>
            </p:extLst>
          </p:nvPr>
        </p:nvGraphicFramePr>
        <p:xfrm>
          <a:off x="304800" y="914400"/>
          <a:ext cx="5334000" cy="32766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791200" y="914400"/>
            <a:ext cx="2819400" cy="2677656"/>
          </a:xfrm>
          <a:prstGeom prst="rect">
            <a:avLst/>
          </a:prstGeom>
          <a:noFill/>
        </p:spPr>
        <p:txBody>
          <a:bodyPr wrap="square" rtlCol="0">
            <a:spAutoFit/>
          </a:bodyPr>
          <a:lstStyle/>
          <a:p>
            <a:pPr marL="342900" indent="-342900">
              <a:buFont typeface="Wingdings" pitchFamily="2" charset="2"/>
              <a:buChar char="v"/>
            </a:pPr>
            <a:r>
              <a:rPr lang="en-US" dirty="0" smtClean="0">
                <a:latin typeface="Garamond" pitchFamily="18" charset="0"/>
              </a:rPr>
              <a:t>Falling trend in L Budget allocations.</a:t>
            </a:r>
          </a:p>
          <a:p>
            <a:pPr marL="342900" indent="-342900">
              <a:buFont typeface="Wingdings" pitchFamily="2" charset="2"/>
              <a:buChar char="v"/>
            </a:pPr>
            <a:r>
              <a:rPr lang="en-US" b="1" dirty="0" smtClean="0">
                <a:latin typeface="Garamond" pitchFamily="18" charset="0"/>
              </a:rPr>
              <a:t>~80-90%</a:t>
            </a:r>
            <a:r>
              <a:rPr lang="en-US" dirty="0" smtClean="0">
                <a:latin typeface="Garamond" pitchFamily="18" charset="0"/>
              </a:rPr>
              <a:t> is in the form of </a:t>
            </a:r>
            <a:r>
              <a:rPr lang="en-US" b="1" dirty="0" smtClean="0">
                <a:latin typeface="Garamond" pitchFamily="18" charset="0"/>
              </a:rPr>
              <a:t>revenue expenditures.</a:t>
            </a:r>
          </a:p>
          <a:p>
            <a:pPr marL="342900" indent="-342900">
              <a:buFont typeface="Wingdings" pitchFamily="2" charset="2"/>
              <a:buChar char="v"/>
            </a:pPr>
            <a:r>
              <a:rPr lang="en-US" b="1" dirty="0" smtClean="0">
                <a:latin typeface="Garamond" pitchFamily="18" charset="0"/>
              </a:rPr>
              <a:t>Year on year growth is (-) 1%</a:t>
            </a:r>
          </a:p>
          <a:p>
            <a:pPr marL="342900" indent="-342900">
              <a:buFont typeface="Wingdings" pitchFamily="2" charset="2"/>
              <a:buChar char="v"/>
            </a:pPr>
            <a:endParaRPr lang="en-US" b="1" dirty="0">
              <a:latin typeface="Garamond" pitchFamily="18" charset="0"/>
            </a:endParaRPr>
          </a:p>
          <a:p>
            <a:r>
              <a:rPr lang="en-US" sz="1600" b="1" i="1" dirty="0" smtClean="0">
                <a:latin typeface="Garamond" pitchFamily="18" charset="0"/>
              </a:rPr>
              <a:t>Note: Actuals are not available</a:t>
            </a:r>
            <a:endParaRPr lang="en-US" sz="1600" b="1" i="1" dirty="0">
              <a:latin typeface="Garamond" pitchFamily="18" charset="0"/>
            </a:endParaRPr>
          </a:p>
        </p:txBody>
      </p:sp>
    </p:spTree>
    <p:extLst>
      <p:ext uri="{BB962C8B-B14F-4D97-AF65-F5344CB8AC3E}">
        <p14:creationId xmlns:p14="http://schemas.microsoft.com/office/powerpoint/2010/main" xmlns="" val="3049560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xmlns="" val="539706604"/>
              </p:ext>
            </p:extLst>
          </p:nvPr>
        </p:nvGraphicFramePr>
        <p:xfrm>
          <a:off x="533400" y="914400"/>
          <a:ext cx="7985766"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822963" y="152403"/>
            <a:ext cx="7520941" cy="548640"/>
          </a:xfrm>
        </p:spPr>
        <p:txBody>
          <a:bodyPr/>
          <a:lstStyle/>
          <a:p>
            <a:pPr algn="ctr"/>
            <a:r>
              <a:rPr lang="en-US" b="1" dirty="0" smtClean="0">
                <a:latin typeface="Garamond" pitchFamily="18" charset="0"/>
              </a:rPr>
              <a:t>Trends in PMC BUDGET</a:t>
            </a:r>
            <a:endParaRPr lang="en-US" b="1" dirty="0">
              <a:latin typeface="Garamond" pitchFamily="18" charset="0"/>
            </a:endParaRPr>
          </a:p>
        </p:txBody>
      </p:sp>
      <p:sp>
        <p:nvSpPr>
          <p:cNvPr id="3" name="TextBox 2"/>
          <p:cNvSpPr txBox="1"/>
          <p:nvPr/>
        </p:nvSpPr>
        <p:spPr>
          <a:xfrm>
            <a:off x="1600200" y="2895600"/>
            <a:ext cx="617947" cy="360523"/>
          </a:xfrm>
          <a:prstGeom prst="rect">
            <a:avLst/>
          </a:prstGeom>
          <a:noFill/>
        </p:spPr>
        <p:txBody>
          <a:bodyPr wrap="square" lIns="97957" tIns="48978" rIns="97957" bIns="48978" rtlCol="0">
            <a:spAutoFit/>
          </a:bodyPr>
          <a:lstStyle/>
          <a:p>
            <a:r>
              <a:rPr lang="en-US" sz="1700" dirty="0" smtClean="0">
                <a:latin typeface="Garamond" pitchFamily="18" charset="0"/>
              </a:rPr>
              <a:t>2</a:t>
            </a:r>
            <a:r>
              <a:rPr lang="en-US" sz="1700" dirty="0">
                <a:latin typeface="Garamond" pitchFamily="18" charset="0"/>
              </a:rPr>
              <a:t>5</a:t>
            </a:r>
            <a:r>
              <a:rPr lang="en-US" sz="1700" dirty="0" smtClean="0">
                <a:latin typeface="Garamond" pitchFamily="18" charset="0"/>
              </a:rPr>
              <a:t>%</a:t>
            </a:r>
            <a:endParaRPr lang="en-US" sz="1700" dirty="0">
              <a:latin typeface="Garamond" pitchFamily="18" charset="0"/>
            </a:endParaRPr>
          </a:p>
        </p:txBody>
      </p:sp>
      <p:sp>
        <p:nvSpPr>
          <p:cNvPr id="5" name="TextBox 4"/>
          <p:cNvSpPr txBox="1"/>
          <p:nvPr/>
        </p:nvSpPr>
        <p:spPr>
          <a:xfrm>
            <a:off x="2819400" y="2667000"/>
            <a:ext cx="914401" cy="360523"/>
          </a:xfrm>
          <a:prstGeom prst="rect">
            <a:avLst/>
          </a:prstGeom>
          <a:noFill/>
        </p:spPr>
        <p:txBody>
          <a:bodyPr wrap="square" lIns="97957" tIns="48978" rIns="97957" bIns="48978" rtlCol="0">
            <a:spAutoFit/>
          </a:bodyPr>
          <a:lstStyle/>
          <a:p>
            <a:r>
              <a:rPr lang="en-US" sz="1700" dirty="0" smtClean="0">
                <a:latin typeface="Garamond" pitchFamily="18" charset="0"/>
              </a:rPr>
              <a:t>15%</a:t>
            </a:r>
            <a:endParaRPr lang="en-US" sz="1700" dirty="0">
              <a:latin typeface="Garamond" pitchFamily="18" charset="0"/>
            </a:endParaRPr>
          </a:p>
        </p:txBody>
      </p:sp>
      <p:sp>
        <p:nvSpPr>
          <p:cNvPr id="6" name="TextBox 5"/>
          <p:cNvSpPr txBox="1"/>
          <p:nvPr/>
        </p:nvSpPr>
        <p:spPr>
          <a:xfrm>
            <a:off x="4191000" y="2458877"/>
            <a:ext cx="773723" cy="360523"/>
          </a:xfrm>
          <a:prstGeom prst="rect">
            <a:avLst/>
          </a:prstGeom>
          <a:noFill/>
        </p:spPr>
        <p:txBody>
          <a:bodyPr wrap="square" lIns="97957" tIns="48978" rIns="97957" bIns="48978" rtlCol="0">
            <a:spAutoFit/>
          </a:bodyPr>
          <a:lstStyle/>
          <a:p>
            <a:r>
              <a:rPr lang="en-US" sz="1700" dirty="0" smtClean="0">
                <a:latin typeface="Garamond" pitchFamily="18" charset="0"/>
              </a:rPr>
              <a:t>20%</a:t>
            </a:r>
            <a:endParaRPr lang="en-US" sz="1700" dirty="0">
              <a:latin typeface="Garamond" pitchFamily="18" charset="0"/>
            </a:endParaRPr>
          </a:p>
        </p:txBody>
      </p:sp>
      <p:sp>
        <p:nvSpPr>
          <p:cNvPr id="9" name="TextBox 8"/>
          <p:cNvSpPr txBox="1"/>
          <p:nvPr/>
        </p:nvSpPr>
        <p:spPr>
          <a:xfrm>
            <a:off x="304800" y="5638800"/>
            <a:ext cx="8610600" cy="714466"/>
          </a:xfrm>
          <a:prstGeom prst="rect">
            <a:avLst/>
          </a:prstGeom>
          <a:noFill/>
        </p:spPr>
        <p:txBody>
          <a:bodyPr wrap="square" lIns="97957" tIns="48978" rIns="97957" bIns="48978" rtlCol="0">
            <a:spAutoFit/>
          </a:bodyPr>
          <a:lstStyle/>
          <a:p>
            <a:pPr>
              <a:buFont typeface="Wingdings" pitchFamily="2" charset="2"/>
              <a:buChar char="v"/>
            </a:pPr>
            <a:r>
              <a:rPr lang="en-US" sz="2000" b="1" dirty="0">
                <a:latin typeface="Garamond" pitchFamily="18" charset="0"/>
              </a:rPr>
              <a:t> </a:t>
            </a:r>
            <a:r>
              <a:rPr lang="en-US" sz="2000" b="1" dirty="0" smtClean="0">
                <a:latin typeface="Garamond" pitchFamily="18" charset="0"/>
              </a:rPr>
              <a:t>Average annual increase of 6% in both Budget and Actuals </a:t>
            </a:r>
          </a:p>
          <a:p>
            <a:pPr>
              <a:buFont typeface="Wingdings" pitchFamily="2" charset="2"/>
              <a:buChar char="v"/>
            </a:pPr>
            <a:r>
              <a:rPr lang="en-US" sz="2000" b="1" dirty="0" smtClean="0">
                <a:latin typeface="Garamond" pitchFamily="18" charset="0"/>
              </a:rPr>
              <a:t>Actuals </a:t>
            </a:r>
            <a:r>
              <a:rPr lang="en-US" sz="2000" b="1" dirty="0">
                <a:latin typeface="Garamond" pitchFamily="18" charset="0"/>
              </a:rPr>
              <a:t>have been 70-75% of the </a:t>
            </a:r>
            <a:r>
              <a:rPr lang="en-US" sz="2000" b="1" dirty="0" smtClean="0">
                <a:latin typeface="Garamond" pitchFamily="18" charset="0"/>
              </a:rPr>
              <a:t>Budget</a:t>
            </a:r>
            <a:endParaRPr lang="en-US" sz="2000" b="1" dirty="0">
              <a:latin typeface="Garamond" pitchFamily="18" charset="0"/>
            </a:endParaRPr>
          </a:p>
        </p:txBody>
      </p:sp>
      <p:sp>
        <p:nvSpPr>
          <p:cNvPr id="10" name="Right Brace 9"/>
          <p:cNvSpPr/>
          <p:nvPr/>
        </p:nvSpPr>
        <p:spPr>
          <a:xfrm>
            <a:off x="3962400" y="2438400"/>
            <a:ext cx="211015" cy="4572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Right Brace 10"/>
          <p:cNvSpPr/>
          <p:nvPr/>
        </p:nvSpPr>
        <p:spPr>
          <a:xfrm>
            <a:off x="5181600" y="2133600"/>
            <a:ext cx="304800" cy="71650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Right Brace 12"/>
          <p:cNvSpPr/>
          <p:nvPr/>
        </p:nvSpPr>
        <p:spPr>
          <a:xfrm>
            <a:off x="2667000" y="2669842"/>
            <a:ext cx="167633" cy="35768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Right Brace 13"/>
          <p:cNvSpPr/>
          <p:nvPr/>
        </p:nvSpPr>
        <p:spPr>
          <a:xfrm>
            <a:off x="1295400" y="2819400"/>
            <a:ext cx="304800" cy="5334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TextBox 14"/>
          <p:cNvSpPr txBox="1"/>
          <p:nvPr/>
        </p:nvSpPr>
        <p:spPr>
          <a:xfrm>
            <a:off x="5562600" y="2286000"/>
            <a:ext cx="609600" cy="338554"/>
          </a:xfrm>
          <a:prstGeom prst="rect">
            <a:avLst/>
          </a:prstGeom>
          <a:noFill/>
        </p:spPr>
        <p:txBody>
          <a:bodyPr wrap="square" rtlCol="0">
            <a:spAutoFit/>
          </a:bodyPr>
          <a:lstStyle/>
          <a:p>
            <a:r>
              <a:rPr lang="en-US" sz="1600" dirty="0" smtClean="0">
                <a:latin typeface="Garamond" pitchFamily="18" charset="0"/>
              </a:rPr>
              <a:t>40%</a:t>
            </a:r>
            <a:endParaRPr lang="en-US" sz="1600" dirty="0">
              <a:latin typeface="Garamond" pitchFamily="18" charset="0"/>
            </a:endParaRPr>
          </a:p>
        </p:txBody>
      </p:sp>
    </p:spTree>
    <p:extLst>
      <p:ext uri="{BB962C8B-B14F-4D97-AF65-F5344CB8AC3E}">
        <p14:creationId xmlns:p14="http://schemas.microsoft.com/office/powerpoint/2010/main" xmlns="" val="38511395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Backward class fund – ‘b’ budget</a:t>
            </a:r>
            <a:endParaRPr lang="en-US" b="1" dirty="0">
              <a:latin typeface="Garamond" pitchFamily="18" charset="0"/>
            </a:endParaRPr>
          </a:p>
        </p:txBody>
      </p:sp>
      <p:sp>
        <p:nvSpPr>
          <p:cNvPr id="4" name="Rectangle 3"/>
          <p:cNvSpPr/>
          <p:nvPr/>
        </p:nvSpPr>
        <p:spPr>
          <a:xfrm>
            <a:off x="3505200" y="5206470"/>
            <a:ext cx="5562599" cy="1406963"/>
          </a:xfrm>
          <a:prstGeom prst="rect">
            <a:avLst/>
          </a:prstGeom>
        </p:spPr>
        <p:txBody>
          <a:bodyPr wrap="square" lIns="97957" tIns="48978" rIns="97957" bIns="48978">
            <a:spAutoFit/>
          </a:bodyPr>
          <a:lstStyle/>
          <a:p>
            <a:r>
              <a:rPr lang="en-US" dirty="0" smtClean="0">
                <a:latin typeface="Garamond" pitchFamily="18" charset="0"/>
              </a:rPr>
              <a:t>Dalit </a:t>
            </a:r>
            <a:r>
              <a:rPr lang="en-US" dirty="0">
                <a:latin typeface="Garamond" pitchFamily="18" charset="0"/>
              </a:rPr>
              <a:t>population (Census 2011</a:t>
            </a:r>
            <a:r>
              <a:rPr lang="en-US" dirty="0" smtClean="0">
                <a:latin typeface="Garamond" pitchFamily="18" charset="0"/>
              </a:rPr>
              <a:t>) - </a:t>
            </a:r>
            <a:r>
              <a:rPr lang="en-US" dirty="0">
                <a:latin typeface="Garamond" pitchFamily="18" charset="0"/>
              </a:rPr>
              <a:t>4,53,421 </a:t>
            </a:r>
            <a:r>
              <a:rPr lang="en-US" dirty="0" smtClean="0">
                <a:latin typeface="Garamond" pitchFamily="18" charset="0"/>
              </a:rPr>
              <a:t>(</a:t>
            </a:r>
            <a:r>
              <a:rPr lang="en-US" b="1" dirty="0" smtClean="0">
                <a:solidFill>
                  <a:srgbClr val="002060"/>
                </a:solidFill>
                <a:latin typeface="Garamond" pitchFamily="18" charset="0"/>
              </a:rPr>
              <a:t>14 % </a:t>
            </a:r>
            <a:r>
              <a:rPr lang="en-US" b="1" dirty="0">
                <a:solidFill>
                  <a:srgbClr val="002060"/>
                </a:solidFill>
                <a:latin typeface="Garamond" pitchFamily="18" charset="0"/>
              </a:rPr>
              <a:t>o</a:t>
            </a:r>
            <a:r>
              <a:rPr lang="en-US" b="1" dirty="0" smtClean="0">
                <a:solidFill>
                  <a:srgbClr val="002060"/>
                </a:solidFill>
                <a:latin typeface="Garamond" pitchFamily="18" charset="0"/>
              </a:rPr>
              <a:t>f total population</a:t>
            </a:r>
            <a:r>
              <a:rPr lang="en-US" dirty="0" smtClean="0">
                <a:latin typeface="Garamond" pitchFamily="18" charset="0"/>
              </a:rPr>
              <a:t>)</a:t>
            </a:r>
          </a:p>
          <a:p>
            <a:r>
              <a:rPr lang="en-US" dirty="0" smtClean="0">
                <a:latin typeface="Garamond" pitchFamily="18" charset="0"/>
              </a:rPr>
              <a:t>Non Dalit Population </a:t>
            </a:r>
            <a:r>
              <a:rPr lang="en-US" dirty="0">
                <a:latin typeface="Garamond" pitchFamily="18" charset="0"/>
              </a:rPr>
              <a:t>(Census 2011</a:t>
            </a:r>
            <a:r>
              <a:rPr lang="en-US" dirty="0" smtClean="0">
                <a:latin typeface="Garamond" pitchFamily="18" charset="0"/>
              </a:rPr>
              <a:t>) - 26,71,037</a:t>
            </a:r>
          </a:p>
          <a:p>
            <a:r>
              <a:rPr lang="en-US" dirty="0" smtClean="0">
                <a:latin typeface="Garamond" pitchFamily="18" charset="0"/>
              </a:rPr>
              <a:t>Per capita allocation = </a:t>
            </a:r>
            <a:r>
              <a:rPr lang="en-US" dirty="0" err="1" smtClean="0">
                <a:latin typeface="Garamond" pitchFamily="18" charset="0"/>
              </a:rPr>
              <a:t>Rs</a:t>
            </a:r>
            <a:r>
              <a:rPr lang="en-US" dirty="0" smtClean="0">
                <a:latin typeface="Garamond" pitchFamily="18" charset="0"/>
              </a:rPr>
              <a:t> </a:t>
            </a:r>
            <a:r>
              <a:rPr lang="en-US" sz="2800" b="1" dirty="0" smtClean="0">
                <a:solidFill>
                  <a:srgbClr val="002060"/>
                </a:solidFill>
                <a:latin typeface="Garamond" pitchFamily="18" charset="0"/>
              </a:rPr>
              <a:t>5212 </a:t>
            </a:r>
            <a:r>
              <a:rPr lang="en-US" dirty="0" smtClean="0">
                <a:latin typeface="Garamond" pitchFamily="18" charset="0"/>
              </a:rPr>
              <a:t>per person</a:t>
            </a:r>
            <a:endParaRPr lang="en-US" dirty="0">
              <a:latin typeface="Garamond" pitchFamily="18" charset="0"/>
            </a:endParaRPr>
          </a:p>
        </p:txBody>
      </p:sp>
      <p:graphicFrame>
        <p:nvGraphicFramePr>
          <p:cNvPr id="5" name="Chart 4"/>
          <p:cNvGraphicFramePr/>
          <p:nvPr>
            <p:extLst>
              <p:ext uri="{D42A27DB-BD31-4B8C-83A1-F6EECF244321}">
                <p14:modId xmlns:p14="http://schemas.microsoft.com/office/powerpoint/2010/main" xmlns="" val="2487835490"/>
              </p:ext>
            </p:extLst>
          </p:nvPr>
        </p:nvGraphicFramePr>
        <p:xfrm>
          <a:off x="304800" y="1143000"/>
          <a:ext cx="5791200" cy="361442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286499" y="1303986"/>
            <a:ext cx="2666999" cy="2308324"/>
          </a:xfrm>
          <a:prstGeom prst="rect">
            <a:avLst/>
          </a:prstGeom>
          <a:noFill/>
        </p:spPr>
        <p:txBody>
          <a:bodyPr wrap="square" rtlCol="0">
            <a:spAutoFit/>
          </a:bodyPr>
          <a:lstStyle/>
          <a:p>
            <a:pPr marL="285750" indent="-285750">
              <a:buFont typeface="Wingdings" pitchFamily="2" charset="2"/>
              <a:buChar char="v"/>
            </a:pPr>
            <a:r>
              <a:rPr lang="en-US" sz="1800" b="1" dirty="0" smtClean="0">
                <a:latin typeface="Garamond" pitchFamily="18" charset="0"/>
              </a:rPr>
              <a:t>Rising</a:t>
            </a:r>
            <a:r>
              <a:rPr lang="en-US" sz="1800" dirty="0" smtClean="0">
                <a:latin typeface="Garamond" pitchFamily="18" charset="0"/>
              </a:rPr>
              <a:t> trend in allocations to B Budget.</a:t>
            </a:r>
          </a:p>
          <a:p>
            <a:pPr marL="285750" indent="-285750">
              <a:buFont typeface="Wingdings" pitchFamily="2" charset="2"/>
              <a:buChar char="v"/>
            </a:pPr>
            <a:r>
              <a:rPr lang="en-US" sz="1800" dirty="0">
                <a:latin typeface="Garamond" pitchFamily="18" charset="0"/>
              </a:rPr>
              <a:t>5 percent of the entire budget </a:t>
            </a:r>
            <a:r>
              <a:rPr lang="en-US" sz="1800" dirty="0" smtClean="0">
                <a:latin typeface="Garamond" pitchFamily="18" charset="0"/>
              </a:rPr>
              <a:t>shall be </a:t>
            </a:r>
            <a:r>
              <a:rPr lang="en-US" sz="1800" dirty="0">
                <a:latin typeface="Garamond" pitchFamily="18" charset="0"/>
              </a:rPr>
              <a:t>allocated for the backward class citizen’s </a:t>
            </a:r>
            <a:r>
              <a:rPr lang="en-US" sz="1800" dirty="0" smtClean="0">
                <a:latin typeface="Garamond" pitchFamily="18" charset="0"/>
              </a:rPr>
              <a:t>from 1992-93.</a:t>
            </a:r>
          </a:p>
          <a:p>
            <a:pPr marL="285750" indent="-285750">
              <a:buFont typeface="Wingdings" pitchFamily="2" charset="2"/>
              <a:buChar char="v"/>
            </a:pPr>
            <a:r>
              <a:rPr lang="en-US" sz="1800" dirty="0" smtClean="0">
                <a:latin typeface="Garamond" pitchFamily="18" charset="0"/>
              </a:rPr>
              <a:t>Year-on-year growth is </a:t>
            </a:r>
            <a:r>
              <a:rPr lang="en-US" sz="1800" b="1" dirty="0" smtClean="0">
                <a:latin typeface="Garamond" pitchFamily="18" charset="0"/>
              </a:rPr>
              <a:t>23%.</a:t>
            </a:r>
            <a:endParaRPr lang="en-US" sz="1800" b="1" dirty="0">
              <a:latin typeface="Garamond" pitchFamily="18" charset="0"/>
            </a:endParaRPr>
          </a:p>
        </p:txBody>
      </p:sp>
      <p:sp>
        <p:nvSpPr>
          <p:cNvPr id="7" name="Rectangle 6"/>
          <p:cNvSpPr/>
          <p:nvPr/>
        </p:nvSpPr>
        <p:spPr>
          <a:xfrm>
            <a:off x="6210302" y="4343400"/>
            <a:ext cx="2857497" cy="307777"/>
          </a:xfrm>
          <a:prstGeom prst="rect">
            <a:avLst/>
          </a:prstGeom>
        </p:spPr>
        <p:txBody>
          <a:bodyPr wrap="square">
            <a:spAutoFit/>
          </a:bodyPr>
          <a:lstStyle/>
          <a:p>
            <a:r>
              <a:rPr lang="en-US" sz="1400" b="1" i="1" dirty="0">
                <a:latin typeface="Garamond" pitchFamily="18" charset="0"/>
              </a:rPr>
              <a:t>Note: Actuals are not available</a:t>
            </a:r>
          </a:p>
        </p:txBody>
      </p:sp>
    </p:spTree>
    <p:extLst>
      <p:ext uri="{BB962C8B-B14F-4D97-AF65-F5344CB8AC3E}">
        <p14:creationId xmlns:p14="http://schemas.microsoft.com/office/powerpoint/2010/main" xmlns="" val="30630041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Garamond" pitchFamily="18" charset="0"/>
              </a:rPr>
              <a:t>URBAN POOR Budget – P Budget</a:t>
            </a:r>
            <a:endParaRPr lang="en-US" b="1" dirty="0">
              <a:latin typeface="Garamond" pitchFamily="18" charset="0"/>
            </a:endParaRPr>
          </a:p>
        </p:txBody>
      </p:sp>
      <p:graphicFrame>
        <p:nvGraphicFramePr>
          <p:cNvPr id="3" name="Chart 2"/>
          <p:cNvGraphicFramePr/>
          <p:nvPr>
            <p:extLst>
              <p:ext uri="{D42A27DB-BD31-4B8C-83A1-F6EECF244321}">
                <p14:modId xmlns:p14="http://schemas.microsoft.com/office/powerpoint/2010/main" xmlns="" val="3513738360"/>
              </p:ext>
            </p:extLst>
          </p:nvPr>
        </p:nvGraphicFramePr>
        <p:xfrm>
          <a:off x="381000" y="1066800"/>
          <a:ext cx="6050924"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3733800" y="5181600"/>
            <a:ext cx="5396248" cy="1477328"/>
          </a:xfrm>
          <a:prstGeom prst="rect">
            <a:avLst/>
          </a:prstGeom>
        </p:spPr>
        <p:txBody>
          <a:bodyPr wrap="square">
            <a:spAutoFit/>
          </a:bodyPr>
          <a:lstStyle/>
          <a:p>
            <a:r>
              <a:rPr lang="en-US" sz="1800" b="1" dirty="0" smtClean="0">
                <a:latin typeface="Garamond" pitchFamily="18" charset="0"/>
              </a:rPr>
              <a:t>A representative budget</a:t>
            </a:r>
            <a:r>
              <a:rPr lang="en-US" sz="1800" dirty="0" smtClean="0">
                <a:latin typeface="Garamond" pitchFamily="18" charset="0"/>
              </a:rPr>
              <a:t>: As the Pune City has 40% of the total population staying in slums, the PMC departments that have works that seemingly benefit the poor have been considered to spent 100 percent of their budget as urban poor budget. </a:t>
            </a:r>
            <a:endParaRPr lang="en-US" sz="1800" dirty="0">
              <a:latin typeface="Garamond" pitchFamily="18" charset="0"/>
            </a:endParaRPr>
          </a:p>
        </p:txBody>
      </p:sp>
      <p:sp>
        <p:nvSpPr>
          <p:cNvPr id="5" name="TextBox 4"/>
          <p:cNvSpPr txBox="1"/>
          <p:nvPr/>
        </p:nvSpPr>
        <p:spPr>
          <a:xfrm>
            <a:off x="6431924" y="1219200"/>
            <a:ext cx="2559676" cy="3416320"/>
          </a:xfrm>
          <a:prstGeom prst="rect">
            <a:avLst/>
          </a:prstGeom>
          <a:noFill/>
        </p:spPr>
        <p:txBody>
          <a:bodyPr wrap="square" rtlCol="0">
            <a:spAutoFit/>
          </a:bodyPr>
          <a:lstStyle/>
          <a:p>
            <a:pPr marL="342900" indent="-342900">
              <a:buFont typeface="Wingdings" pitchFamily="2" charset="2"/>
              <a:buChar char="v"/>
            </a:pPr>
            <a:r>
              <a:rPr lang="en-US" sz="1800" dirty="0" smtClean="0">
                <a:latin typeface="Garamond" pitchFamily="18" charset="0"/>
              </a:rPr>
              <a:t>~40 percent of the total budget is considered at urban poor budget.</a:t>
            </a:r>
          </a:p>
          <a:p>
            <a:pPr marL="342900" indent="-342900">
              <a:buFont typeface="Wingdings" pitchFamily="2" charset="2"/>
              <a:buChar char="v"/>
            </a:pPr>
            <a:r>
              <a:rPr lang="en-US" sz="1800" dirty="0" smtClean="0">
                <a:latin typeface="Garamond" pitchFamily="18" charset="0"/>
              </a:rPr>
              <a:t>Example, Slum improvement department’s entire budget is included in P Budget.</a:t>
            </a:r>
          </a:p>
          <a:p>
            <a:pPr marL="342900" indent="-342900">
              <a:buFont typeface="Wingdings" pitchFamily="2" charset="2"/>
              <a:buChar char="v"/>
            </a:pPr>
            <a:r>
              <a:rPr lang="en-US" sz="1800" dirty="0" smtClean="0">
                <a:latin typeface="Garamond" pitchFamily="18" charset="0"/>
              </a:rPr>
              <a:t>Road department’s 40% budget is included in P budget.</a:t>
            </a:r>
            <a:endParaRPr lang="en-US" sz="1800" dirty="0">
              <a:latin typeface="Garamond" pitchFamily="18" charset="0"/>
            </a:endParaRPr>
          </a:p>
        </p:txBody>
      </p:sp>
      <p:sp>
        <p:nvSpPr>
          <p:cNvPr id="6" name="Rectangle 5"/>
          <p:cNvSpPr/>
          <p:nvPr/>
        </p:nvSpPr>
        <p:spPr>
          <a:xfrm>
            <a:off x="6425485" y="4645223"/>
            <a:ext cx="2566115" cy="307777"/>
          </a:xfrm>
          <a:prstGeom prst="rect">
            <a:avLst/>
          </a:prstGeom>
        </p:spPr>
        <p:txBody>
          <a:bodyPr wrap="square">
            <a:spAutoFit/>
          </a:bodyPr>
          <a:lstStyle/>
          <a:p>
            <a:r>
              <a:rPr lang="en-US" sz="1400" b="1" i="1" dirty="0">
                <a:latin typeface="Garamond" pitchFamily="18" charset="0"/>
              </a:rPr>
              <a:t>Note: Actuals are not available</a:t>
            </a:r>
          </a:p>
        </p:txBody>
      </p:sp>
    </p:spTree>
    <p:extLst>
      <p:ext uri="{BB962C8B-B14F-4D97-AF65-F5344CB8AC3E}">
        <p14:creationId xmlns:p14="http://schemas.microsoft.com/office/powerpoint/2010/main" xmlns="" val="17499124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67200" y="4203688"/>
            <a:ext cx="4583371" cy="2407237"/>
          </a:xfrm>
          <a:prstGeom prst="rect">
            <a:avLst/>
          </a:prstGeom>
          <a:solidFill>
            <a:schemeClr val="accent1">
              <a:lumMod val="20000"/>
              <a:lumOff val="80000"/>
            </a:schemeClr>
          </a:solidFill>
        </p:spPr>
        <p:txBody>
          <a:bodyPr wrap="square" lIns="97957" tIns="48978" rIns="97957" bIns="48978" rtlCol="0">
            <a:spAutoFit/>
          </a:bodyPr>
          <a:lstStyle/>
          <a:p>
            <a:r>
              <a:rPr lang="en-US" sz="1800" b="1" dirty="0" smtClean="0">
                <a:latin typeface="Garamond" pitchFamily="18" charset="0"/>
              </a:rPr>
              <a:t>Budget 2015-16</a:t>
            </a:r>
            <a:endParaRPr lang="en-US" sz="1800" b="1" dirty="0">
              <a:latin typeface="Garamond" pitchFamily="18" charset="0"/>
            </a:endParaRPr>
          </a:p>
          <a:p>
            <a:r>
              <a:rPr lang="en-US" sz="1800" dirty="0" smtClean="0">
                <a:latin typeface="Garamond" pitchFamily="18" charset="0"/>
              </a:rPr>
              <a:t>Total Revenue Expenditure = </a:t>
            </a:r>
            <a:r>
              <a:rPr lang="en-US" sz="1800" dirty="0" err="1" smtClean="0">
                <a:latin typeface="Garamond" pitchFamily="18" charset="0"/>
              </a:rPr>
              <a:t>Rs</a:t>
            </a:r>
            <a:r>
              <a:rPr lang="en-US" sz="1800" dirty="0" smtClean="0">
                <a:latin typeface="Garamond" pitchFamily="18" charset="0"/>
              </a:rPr>
              <a:t>. 160 </a:t>
            </a:r>
            <a:r>
              <a:rPr lang="en-US" sz="1800" dirty="0" err="1" smtClean="0">
                <a:latin typeface="Garamond" pitchFamily="18" charset="0"/>
              </a:rPr>
              <a:t>cr</a:t>
            </a:r>
            <a:endParaRPr lang="en-US" sz="1800" dirty="0" smtClean="0">
              <a:latin typeface="Garamond" pitchFamily="18" charset="0"/>
            </a:endParaRPr>
          </a:p>
          <a:p>
            <a:r>
              <a:rPr lang="en-US" sz="1800" dirty="0" smtClean="0">
                <a:latin typeface="Garamond" pitchFamily="18" charset="0"/>
              </a:rPr>
              <a:t>Total Capital Expenditure = </a:t>
            </a:r>
            <a:r>
              <a:rPr lang="en-US" sz="1800" dirty="0" err="1" smtClean="0">
                <a:latin typeface="Garamond" pitchFamily="18" charset="0"/>
              </a:rPr>
              <a:t>Rs</a:t>
            </a:r>
            <a:r>
              <a:rPr lang="en-US" sz="1800" dirty="0" smtClean="0">
                <a:latin typeface="Garamond" pitchFamily="18" charset="0"/>
              </a:rPr>
              <a:t>. 40 </a:t>
            </a:r>
            <a:r>
              <a:rPr lang="en-US" sz="1800" dirty="0" err="1" smtClean="0">
                <a:latin typeface="Garamond" pitchFamily="18" charset="0"/>
              </a:rPr>
              <a:t>cr</a:t>
            </a:r>
            <a:r>
              <a:rPr lang="en-US" sz="1800" dirty="0" smtClean="0">
                <a:latin typeface="Garamond" pitchFamily="18" charset="0"/>
              </a:rPr>
              <a:t> </a:t>
            </a:r>
          </a:p>
          <a:p>
            <a:r>
              <a:rPr lang="en-US" sz="1800" dirty="0" smtClean="0">
                <a:latin typeface="Garamond" pitchFamily="18" charset="0"/>
              </a:rPr>
              <a:t>Total Expenditure = </a:t>
            </a:r>
            <a:r>
              <a:rPr lang="en-US" sz="1800" b="1" dirty="0" err="1" smtClean="0">
                <a:solidFill>
                  <a:schemeClr val="accent6">
                    <a:lumMod val="75000"/>
                  </a:schemeClr>
                </a:solidFill>
                <a:latin typeface="Garamond" pitchFamily="18" charset="0"/>
              </a:rPr>
              <a:t>Rs</a:t>
            </a:r>
            <a:r>
              <a:rPr lang="en-US" sz="1800" b="1" dirty="0" smtClean="0">
                <a:solidFill>
                  <a:schemeClr val="accent6">
                    <a:lumMod val="75000"/>
                  </a:schemeClr>
                </a:solidFill>
                <a:latin typeface="Garamond" pitchFamily="18" charset="0"/>
              </a:rPr>
              <a:t>. 200 </a:t>
            </a:r>
            <a:r>
              <a:rPr lang="en-US" sz="1800" b="1" dirty="0" err="1" smtClean="0">
                <a:solidFill>
                  <a:schemeClr val="accent6">
                    <a:lumMod val="75000"/>
                  </a:schemeClr>
                </a:solidFill>
                <a:latin typeface="Garamond" pitchFamily="18" charset="0"/>
              </a:rPr>
              <a:t>cr</a:t>
            </a:r>
            <a:endParaRPr lang="en-US" sz="1800" b="1" dirty="0" smtClean="0">
              <a:solidFill>
                <a:schemeClr val="accent6">
                  <a:lumMod val="75000"/>
                </a:schemeClr>
              </a:solidFill>
              <a:latin typeface="Garamond" pitchFamily="18" charset="0"/>
            </a:endParaRPr>
          </a:p>
          <a:p>
            <a:endParaRPr lang="en-US" sz="1800" dirty="0">
              <a:latin typeface="Garamond" pitchFamily="18" charset="0"/>
            </a:endParaRPr>
          </a:p>
          <a:p>
            <a:r>
              <a:rPr lang="en-US" sz="1800" dirty="0" smtClean="0">
                <a:latin typeface="Garamond" pitchFamily="18" charset="0"/>
              </a:rPr>
              <a:t>Total Number of Hospitals and Clinics = 87</a:t>
            </a:r>
          </a:p>
          <a:p>
            <a:endParaRPr lang="en-US" sz="1800" dirty="0">
              <a:latin typeface="Garamond" pitchFamily="18" charset="0"/>
            </a:endParaRPr>
          </a:p>
          <a:p>
            <a:r>
              <a:rPr lang="en-US" sz="1800" dirty="0" smtClean="0">
                <a:latin typeface="Garamond" pitchFamily="18" charset="0"/>
              </a:rPr>
              <a:t>Expenditure per clinic/hospital= </a:t>
            </a:r>
            <a:r>
              <a:rPr lang="en-US" sz="2400" b="1" dirty="0" err="1">
                <a:solidFill>
                  <a:schemeClr val="accent6">
                    <a:lumMod val="75000"/>
                  </a:schemeClr>
                </a:solidFill>
                <a:latin typeface="Garamond" pitchFamily="18" charset="0"/>
              </a:rPr>
              <a:t>Rs</a:t>
            </a:r>
            <a:r>
              <a:rPr lang="en-US" sz="2400" b="1" dirty="0">
                <a:solidFill>
                  <a:schemeClr val="accent6">
                    <a:lumMod val="75000"/>
                  </a:schemeClr>
                </a:solidFill>
                <a:latin typeface="Garamond" pitchFamily="18" charset="0"/>
              </a:rPr>
              <a:t>. 2.3 </a:t>
            </a:r>
            <a:r>
              <a:rPr lang="en-US" sz="2400" b="1" dirty="0" err="1">
                <a:solidFill>
                  <a:schemeClr val="accent6">
                    <a:lumMod val="75000"/>
                  </a:schemeClr>
                </a:solidFill>
                <a:latin typeface="Garamond" pitchFamily="18" charset="0"/>
              </a:rPr>
              <a:t>cr</a:t>
            </a:r>
            <a:endParaRPr lang="en-US" sz="2400" b="1" dirty="0">
              <a:solidFill>
                <a:schemeClr val="accent6">
                  <a:lumMod val="75000"/>
                </a:schemeClr>
              </a:solidFill>
              <a:latin typeface="Garamond"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0" y="4495800"/>
            <a:ext cx="1752600" cy="14102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304802" y="324118"/>
            <a:ext cx="8153400" cy="3607565"/>
          </a:xfrm>
          <a:prstGeom prst="rect">
            <a:avLst/>
          </a:prstGeom>
          <a:noFill/>
        </p:spPr>
        <p:txBody>
          <a:bodyPr wrap="square" lIns="97957" tIns="48978" rIns="97957" bIns="48978" rtlCol="0">
            <a:spAutoFit/>
          </a:bodyPr>
          <a:lstStyle/>
          <a:p>
            <a:endParaRPr lang="en-US" b="1" dirty="0" smtClean="0">
              <a:effectLst>
                <a:outerShdw blurRad="38100" dist="38100" dir="2700000" algn="tl">
                  <a:srgbClr val="000000">
                    <a:alpha val="43137"/>
                  </a:srgbClr>
                </a:outerShdw>
              </a:effectLst>
              <a:latin typeface="Garamond" pitchFamily="18" charset="0"/>
            </a:endParaRPr>
          </a:p>
          <a:p>
            <a:endParaRPr lang="en-US" b="1" dirty="0">
              <a:effectLst>
                <a:outerShdw blurRad="38100" dist="38100" dir="2700000" algn="tl">
                  <a:srgbClr val="000000">
                    <a:alpha val="43137"/>
                  </a:srgbClr>
                </a:outerShdw>
              </a:effectLst>
              <a:latin typeface="Garamond" pitchFamily="18" charset="0"/>
            </a:endParaRPr>
          </a:p>
          <a:p>
            <a:endParaRPr lang="en-US" b="1" dirty="0" smtClean="0">
              <a:effectLst>
                <a:outerShdw blurRad="38100" dist="38100" dir="2700000" algn="tl">
                  <a:srgbClr val="000000">
                    <a:alpha val="43137"/>
                  </a:srgbClr>
                </a:outerShdw>
              </a:effectLst>
              <a:latin typeface="Garamond" pitchFamily="18" charset="0"/>
            </a:endParaRPr>
          </a:p>
          <a:p>
            <a:r>
              <a:rPr lang="en-US" b="1" dirty="0" smtClean="0">
                <a:effectLst>
                  <a:outerShdw blurRad="38100" dist="38100" dir="2700000" algn="tl">
                    <a:srgbClr val="000000">
                      <a:alpha val="43137"/>
                    </a:srgbClr>
                  </a:outerShdw>
                </a:effectLst>
                <a:latin typeface="Garamond" pitchFamily="18" charset="0"/>
              </a:rPr>
              <a:t>Revenue Expenditure (2015-16)</a:t>
            </a:r>
            <a:endParaRPr lang="en-US" b="1" dirty="0">
              <a:effectLst>
                <a:outerShdw blurRad="38100" dist="38100" dir="2700000" algn="tl">
                  <a:srgbClr val="000000">
                    <a:alpha val="43137"/>
                  </a:srgbClr>
                </a:outerShdw>
              </a:effectLst>
              <a:latin typeface="Garamond"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r>
              <a:rPr lang="en-US" b="1" dirty="0" smtClean="0">
                <a:effectLst>
                  <a:outerShdw blurRad="38100" dist="38100" dir="2700000" algn="tl">
                    <a:srgbClr val="000000">
                      <a:alpha val="43137"/>
                    </a:srgbClr>
                  </a:outerShdw>
                </a:effectLst>
                <a:latin typeface="Garamond" pitchFamily="18" charset="0"/>
              </a:rPr>
              <a:t>Capital Expenditure </a:t>
            </a:r>
            <a:r>
              <a:rPr lang="en-US" b="1" dirty="0">
                <a:effectLst>
                  <a:outerShdw blurRad="38100" dist="38100" dir="2700000" algn="tl">
                    <a:srgbClr val="000000">
                      <a:alpha val="43137"/>
                    </a:srgbClr>
                  </a:outerShdw>
                </a:effectLst>
                <a:latin typeface="Garamond" pitchFamily="18" charset="0"/>
              </a:rPr>
              <a:t>(2015-16</a:t>
            </a:r>
            <a:r>
              <a:rPr lang="en-US" b="1" dirty="0" smtClean="0">
                <a:effectLst>
                  <a:outerShdw blurRad="38100" dist="38100" dir="2700000" algn="tl">
                    <a:srgbClr val="000000">
                      <a:alpha val="43137"/>
                    </a:srgbClr>
                  </a:outerShdw>
                </a:effectLst>
                <a:latin typeface="Garamond" pitchFamily="18" charset="0"/>
              </a:rPr>
              <a:t>)</a:t>
            </a:r>
            <a:endParaRPr lang="en-US" dirty="0" smtClean="0">
              <a:latin typeface="Garamond" pitchFamily="18" charset="0"/>
            </a:endParaRPr>
          </a:p>
          <a:p>
            <a:endParaRPr lang="en-US" dirty="0">
              <a:latin typeface="Garamond" pitchFamily="18" charset="0"/>
            </a:endParaRPr>
          </a:p>
          <a:p>
            <a:endParaRPr lang="en-US" dirty="0">
              <a:latin typeface="Garamond" pitchFamily="18" charset="0"/>
            </a:endParaRPr>
          </a:p>
          <a:p>
            <a:endParaRPr lang="en-US" dirty="0"/>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2097034827"/>
              </p:ext>
            </p:extLst>
          </p:nvPr>
        </p:nvGraphicFramePr>
        <p:xfrm>
          <a:off x="308214" y="1600200"/>
          <a:ext cx="8183451" cy="741680"/>
        </p:xfrm>
        <a:graphic>
          <a:graphicData uri="http://schemas.openxmlformats.org/drawingml/2006/table">
            <a:tbl>
              <a:tblPr firstRow="1" bandRow="1">
                <a:tableStyleId>{21E4AEA4-8DFA-4A89-87EB-49C32662AFE0}</a:tableStyleId>
              </a:tblPr>
              <a:tblGrid>
                <a:gridCol w="1684828"/>
                <a:gridCol w="2326667"/>
                <a:gridCol w="4171956"/>
              </a:tblGrid>
              <a:tr h="370840">
                <a:tc>
                  <a:txBody>
                    <a:bodyPr/>
                    <a:lstStyle/>
                    <a:p>
                      <a:pPr algn="ctr"/>
                      <a:r>
                        <a:rPr lang="en-US" sz="1800" dirty="0" smtClean="0">
                          <a:latin typeface="Garamond" pitchFamily="18" charset="0"/>
                        </a:rPr>
                        <a:t>Salaries</a:t>
                      </a:r>
                      <a:endParaRPr lang="en-US" sz="1800" dirty="0">
                        <a:latin typeface="Garamond" pitchFamily="18" charset="0"/>
                      </a:endParaRPr>
                    </a:p>
                  </a:txBody>
                  <a:tcPr/>
                </a:tc>
                <a:tc>
                  <a:txBody>
                    <a:bodyPr/>
                    <a:lstStyle/>
                    <a:p>
                      <a:pPr algn="ctr"/>
                      <a:r>
                        <a:rPr lang="en-US" sz="1800" dirty="0" smtClean="0">
                          <a:latin typeface="Garamond" pitchFamily="18" charset="0"/>
                        </a:rPr>
                        <a:t>Material purchase</a:t>
                      </a:r>
                      <a:endParaRPr lang="en-US" sz="1800" dirty="0">
                        <a:latin typeface="Garamond" pitchFamily="18" charset="0"/>
                      </a:endParaRPr>
                    </a:p>
                  </a:txBody>
                  <a:tcPr/>
                </a:tc>
                <a:tc>
                  <a:txBody>
                    <a:bodyPr/>
                    <a:lstStyle/>
                    <a:p>
                      <a:pPr algn="ctr"/>
                      <a:r>
                        <a:rPr lang="en-US" sz="1800" dirty="0" smtClean="0">
                          <a:latin typeface="Garamond" pitchFamily="18" charset="0"/>
                        </a:rPr>
                        <a:t>Grants/</a:t>
                      </a:r>
                      <a:r>
                        <a:rPr lang="en-US" sz="1800" baseline="0" dirty="0" smtClean="0">
                          <a:latin typeface="Garamond" pitchFamily="18" charset="0"/>
                        </a:rPr>
                        <a:t> assistance to weaker sections</a:t>
                      </a:r>
                      <a:endParaRPr lang="en-US" sz="1800" dirty="0">
                        <a:latin typeface="Garamond" pitchFamily="18" charset="0"/>
                      </a:endParaRPr>
                    </a:p>
                  </a:txBody>
                  <a:tcPr/>
                </a:tc>
              </a:tr>
              <a:tr h="370840">
                <a:tc>
                  <a:txBody>
                    <a:bodyPr/>
                    <a:lstStyle/>
                    <a:p>
                      <a:pPr algn="ctr"/>
                      <a:r>
                        <a:rPr lang="en-US" sz="1800" dirty="0" smtClean="0">
                          <a:latin typeface="Garamond" pitchFamily="18" charset="0"/>
                        </a:rPr>
                        <a:t>56.4%</a:t>
                      </a:r>
                      <a:endParaRPr lang="en-US" sz="1800" dirty="0">
                        <a:latin typeface="Garamond" pitchFamily="18" charset="0"/>
                      </a:endParaRPr>
                    </a:p>
                  </a:txBody>
                  <a:tcPr/>
                </a:tc>
                <a:tc>
                  <a:txBody>
                    <a:bodyPr/>
                    <a:lstStyle/>
                    <a:p>
                      <a:pPr algn="ctr"/>
                      <a:r>
                        <a:rPr lang="en-US" sz="1800" dirty="0" smtClean="0">
                          <a:latin typeface="Garamond" pitchFamily="18" charset="0"/>
                        </a:rPr>
                        <a:t>23%</a:t>
                      </a:r>
                      <a:endParaRPr lang="en-US" sz="1800" dirty="0">
                        <a:latin typeface="Garamond" pitchFamily="18" charset="0"/>
                      </a:endParaRPr>
                    </a:p>
                  </a:txBody>
                  <a:tcPr/>
                </a:tc>
                <a:tc>
                  <a:txBody>
                    <a:bodyPr/>
                    <a:lstStyle/>
                    <a:p>
                      <a:pPr algn="ctr"/>
                      <a:r>
                        <a:rPr lang="en-US" sz="1800" dirty="0" smtClean="0">
                          <a:latin typeface="Garamond" pitchFamily="18" charset="0"/>
                        </a:rPr>
                        <a:t>10%</a:t>
                      </a:r>
                      <a:endParaRPr lang="en-US" sz="1800" dirty="0">
                        <a:latin typeface="Garamond" pitchFamily="18" charset="0"/>
                      </a:endParaRP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3003170805"/>
              </p:ext>
            </p:extLst>
          </p:nvPr>
        </p:nvGraphicFramePr>
        <p:xfrm>
          <a:off x="326266" y="2743200"/>
          <a:ext cx="8131935" cy="1010920"/>
        </p:xfrm>
        <a:graphic>
          <a:graphicData uri="http://schemas.openxmlformats.org/drawingml/2006/table">
            <a:tbl>
              <a:tblPr firstRow="1" bandRow="1">
                <a:tableStyleId>{5C22544A-7EE6-4342-B048-85BDC9FD1C3A}</a:tableStyleId>
              </a:tblPr>
              <a:tblGrid>
                <a:gridCol w="2710645"/>
                <a:gridCol w="2710645"/>
                <a:gridCol w="2710645"/>
              </a:tblGrid>
              <a:tr h="370840">
                <a:tc>
                  <a:txBody>
                    <a:bodyPr/>
                    <a:lstStyle/>
                    <a:p>
                      <a:pPr algn="ctr"/>
                      <a:r>
                        <a:rPr lang="en-US" sz="1800" dirty="0" smtClean="0">
                          <a:latin typeface="Garamond" pitchFamily="18" charset="0"/>
                        </a:rPr>
                        <a:t>Development works in hospitals </a:t>
                      </a:r>
                      <a:endParaRPr lang="en-US" sz="1800" dirty="0"/>
                    </a:p>
                  </a:txBody>
                  <a:tcPr/>
                </a:tc>
                <a:tc>
                  <a:txBody>
                    <a:bodyPr/>
                    <a:lstStyle/>
                    <a:p>
                      <a:pPr algn="ctr"/>
                      <a:r>
                        <a:rPr lang="en-US" sz="1800" dirty="0" smtClean="0">
                          <a:latin typeface="Garamond" pitchFamily="18" charset="0"/>
                        </a:rPr>
                        <a:t>Provisions for incomplete works of previous years </a:t>
                      </a:r>
                      <a:endParaRPr lang="en-US" sz="1800" dirty="0"/>
                    </a:p>
                  </a:txBody>
                  <a:tcPr/>
                </a:tc>
                <a:tc>
                  <a:txBody>
                    <a:bodyPr/>
                    <a:lstStyle/>
                    <a:p>
                      <a:pPr algn="ctr"/>
                      <a:r>
                        <a:rPr lang="en-US" sz="1800" dirty="0" smtClean="0">
                          <a:latin typeface="Garamond" pitchFamily="18" charset="0"/>
                        </a:rPr>
                        <a:t>Development of crematoriums </a:t>
                      </a:r>
                      <a:endParaRPr lang="en-US" sz="1800" dirty="0"/>
                    </a:p>
                  </a:txBody>
                  <a:tcPr/>
                </a:tc>
              </a:tr>
              <a:tr h="370840">
                <a:tc>
                  <a:txBody>
                    <a:bodyPr/>
                    <a:lstStyle/>
                    <a:p>
                      <a:pPr algn="ctr"/>
                      <a:r>
                        <a:rPr lang="en-US" sz="1800" dirty="0" smtClean="0">
                          <a:latin typeface="Garamond" pitchFamily="18" charset="0"/>
                        </a:rPr>
                        <a:t>48%</a:t>
                      </a:r>
                      <a:endParaRPr lang="en-US" sz="1800" dirty="0"/>
                    </a:p>
                  </a:txBody>
                  <a:tcPr/>
                </a:tc>
                <a:tc>
                  <a:txBody>
                    <a:bodyPr/>
                    <a:lstStyle/>
                    <a:p>
                      <a:pPr algn="ctr"/>
                      <a:r>
                        <a:rPr lang="en-US" sz="1800" dirty="0" smtClean="0">
                          <a:latin typeface="Garamond" pitchFamily="18" charset="0"/>
                        </a:rPr>
                        <a:t>26%</a:t>
                      </a:r>
                      <a:endParaRPr lang="en-US" sz="1800" dirty="0"/>
                    </a:p>
                  </a:txBody>
                  <a:tcPr/>
                </a:tc>
                <a:tc>
                  <a:txBody>
                    <a:bodyPr/>
                    <a:lstStyle/>
                    <a:p>
                      <a:pPr algn="ctr"/>
                      <a:r>
                        <a:rPr lang="en-US" sz="1800" dirty="0" smtClean="0">
                          <a:latin typeface="Garamond" pitchFamily="18" charset="0"/>
                        </a:rPr>
                        <a:t>25%</a:t>
                      </a:r>
                      <a:endParaRPr lang="en-US" sz="1800" dirty="0"/>
                    </a:p>
                  </a:txBody>
                  <a:tcPr/>
                </a:tc>
              </a:tr>
            </a:tbl>
          </a:graphicData>
        </a:graphic>
      </p:graphicFrame>
      <p:cxnSp>
        <p:nvCxnSpPr>
          <p:cNvPr id="7" name="Straight Connector 6"/>
          <p:cNvCxnSpPr/>
          <p:nvPr/>
        </p:nvCxnSpPr>
        <p:spPr>
          <a:xfrm>
            <a:off x="0" y="40386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38200" y="228600"/>
            <a:ext cx="7520941" cy="548640"/>
          </a:xfrm>
        </p:spPr>
        <p:txBody>
          <a:bodyPr/>
          <a:lstStyle/>
          <a:p>
            <a:pPr algn="ctr"/>
            <a:r>
              <a:rPr lang="en-US" b="1" dirty="0" smtClean="0">
                <a:latin typeface="Garamond" pitchFamily="18" charset="0"/>
              </a:rPr>
              <a:t>PUBLIC HEALTH</a:t>
            </a:r>
            <a:endParaRPr lang="en-US" b="1" dirty="0">
              <a:latin typeface="Garamond" pitchFamily="18" charset="0"/>
            </a:endParaRPr>
          </a:p>
        </p:txBody>
      </p:sp>
      <p:pic>
        <p:nvPicPr>
          <p:cNvPr id="9"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828800" y="-229"/>
            <a:ext cx="914401" cy="9737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255726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xmlns="" val="4291887402"/>
              </p:ext>
            </p:extLst>
          </p:nvPr>
        </p:nvGraphicFramePr>
        <p:xfrm>
          <a:off x="228600" y="790575"/>
          <a:ext cx="8915400" cy="606742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pPr algn="ctr"/>
            <a:r>
              <a:rPr lang="en-US" b="1" dirty="0" smtClean="0">
                <a:latin typeface="Garamond" pitchFamily="18" charset="0"/>
              </a:rPr>
              <a:t>SLUM Improvement</a:t>
            </a:r>
            <a:endParaRPr lang="en-US" b="1" dirty="0">
              <a:latin typeface="Garamond" pitchFamily="18" charset="0"/>
            </a:endParaRPr>
          </a:p>
        </p:txBody>
      </p:sp>
      <p:sp>
        <p:nvSpPr>
          <p:cNvPr id="3" name="TextBox 2"/>
          <p:cNvSpPr txBox="1"/>
          <p:nvPr/>
        </p:nvSpPr>
        <p:spPr>
          <a:xfrm>
            <a:off x="1295400" y="914404"/>
            <a:ext cx="2536481" cy="391300"/>
          </a:xfrm>
          <a:prstGeom prst="rect">
            <a:avLst/>
          </a:prstGeom>
          <a:noFill/>
        </p:spPr>
        <p:txBody>
          <a:bodyPr wrap="none" lIns="97957" tIns="48978" rIns="97957" bIns="48978" rtlCol="0">
            <a:spAutoFit/>
          </a:bodyPr>
          <a:lstStyle/>
          <a:p>
            <a:r>
              <a:rPr lang="en-US" b="1" dirty="0" smtClean="0">
                <a:effectLst>
                  <a:outerShdw blurRad="38100" dist="38100" dir="2700000" algn="tl">
                    <a:srgbClr val="000000">
                      <a:alpha val="43137"/>
                    </a:srgbClr>
                  </a:outerShdw>
                </a:effectLst>
                <a:latin typeface="Garamond" pitchFamily="18" charset="0"/>
              </a:rPr>
              <a:t>Revenue Expenditures</a:t>
            </a:r>
          </a:p>
        </p:txBody>
      </p:sp>
      <p:sp>
        <p:nvSpPr>
          <p:cNvPr id="5" name="TextBox 4"/>
          <p:cNvSpPr txBox="1"/>
          <p:nvPr/>
        </p:nvSpPr>
        <p:spPr>
          <a:xfrm>
            <a:off x="1447800" y="1305704"/>
            <a:ext cx="3276600" cy="121571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Wingdings" pitchFamily="2" charset="2"/>
              <a:buChar char="v"/>
            </a:pPr>
            <a:r>
              <a:rPr lang="en-US" dirty="0" smtClean="0">
                <a:latin typeface="Garamond" pitchFamily="18" charset="0"/>
              </a:rPr>
              <a:t>~</a:t>
            </a:r>
            <a:r>
              <a:rPr lang="en-US" b="1" dirty="0" smtClean="0">
                <a:solidFill>
                  <a:schemeClr val="accent6">
                    <a:lumMod val="75000"/>
                  </a:schemeClr>
                </a:solidFill>
                <a:latin typeface="Garamond" pitchFamily="18" charset="0"/>
              </a:rPr>
              <a:t>60%</a:t>
            </a:r>
            <a:r>
              <a:rPr lang="en-US" dirty="0" smtClean="0">
                <a:latin typeface="Garamond" pitchFamily="18" charset="0"/>
              </a:rPr>
              <a:t> is spent of </a:t>
            </a:r>
            <a:r>
              <a:rPr lang="en-US" b="1" dirty="0" smtClean="0">
                <a:solidFill>
                  <a:schemeClr val="accent6">
                    <a:lumMod val="75000"/>
                  </a:schemeClr>
                </a:solidFill>
                <a:latin typeface="Garamond" pitchFamily="18" charset="0"/>
              </a:rPr>
              <a:t>salaries</a:t>
            </a:r>
          </a:p>
          <a:p>
            <a:pPr marL="342900" indent="-342900">
              <a:buFont typeface="Wingdings" pitchFamily="2" charset="2"/>
              <a:buChar char="v"/>
            </a:pPr>
            <a:r>
              <a:rPr lang="en-US" b="1" dirty="0" smtClean="0">
                <a:solidFill>
                  <a:schemeClr val="accent6">
                    <a:lumMod val="75000"/>
                  </a:schemeClr>
                </a:solidFill>
                <a:latin typeface="Garamond" pitchFamily="18" charset="0"/>
              </a:rPr>
              <a:t>~30%</a:t>
            </a:r>
            <a:r>
              <a:rPr lang="en-US" dirty="0" smtClean="0">
                <a:latin typeface="Garamond" pitchFamily="18" charset="0"/>
              </a:rPr>
              <a:t> on </a:t>
            </a:r>
            <a:r>
              <a:rPr lang="en-US" b="1" dirty="0" smtClean="0">
                <a:solidFill>
                  <a:schemeClr val="accent6">
                    <a:lumMod val="75000"/>
                  </a:schemeClr>
                </a:solidFill>
                <a:latin typeface="Garamond" pitchFamily="18" charset="0"/>
              </a:rPr>
              <a:t>ward office works</a:t>
            </a:r>
          </a:p>
          <a:p>
            <a:pPr marL="342900" indent="-342900">
              <a:buFont typeface="Wingdings" pitchFamily="2" charset="2"/>
              <a:buChar char="v"/>
            </a:pPr>
            <a:r>
              <a:rPr lang="en-US" b="1" dirty="0" smtClean="0">
                <a:solidFill>
                  <a:schemeClr val="accent6">
                    <a:lumMod val="75000"/>
                  </a:schemeClr>
                </a:solidFill>
                <a:latin typeface="Garamond" pitchFamily="18" charset="0"/>
              </a:rPr>
              <a:t>~10-15%</a:t>
            </a:r>
            <a:r>
              <a:rPr lang="en-US" dirty="0" smtClean="0">
                <a:latin typeface="Garamond" pitchFamily="18" charset="0"/>
              </a:rPr>
              <a:t> on </a:t>
            </a:r>
            <a:r>
              <a:rPr lang="en-US" b="1" dirty="0" smtClean="0">
                <a:solidFill>
                  <a:schemeClr val="accent6">
                    <a:lumMod val="75000"/>
                  </a:schemeClr>
                </a:solidFill>
                <a:latin typeface="Garamond" pitchFamily="18" charset="0"/>
              </a:rPr>
              <a:t>toilet repairs</a:t>
            </a:r>
          </a:p>
          <a:p>
            <a:r>
              <a:rPr lang="en-US" sz="1600" b="1" i="1" dirty="0" smtClean="0">
                <a:solidFill>
                  <a:schemeClr val="accent6">
                    <a:lumMod val="75000"/>
                  </a:schemeClr>
                </a:solidFill>
                <a:latin typeface="Garamond" pitchFamily="18" charset="0"/>
              </a:rPr>
              <a:t>Percentages relate to actuals</a:t>
            </a:r>
          </a:p>
        </p:txBody>
      </p:sp>
    </p:spTree>
    <p:extLst>
      <p:ext uri="{BB962C8B-B14F-4D97-AF65-F5344CB8AC3E}">
        <p14:creationId xmlns:p14="http://schemas.microsoft.com/office/powerpoint/2010/main" xmlns="" val="2554454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Garamond" pitchFamily="18" charset="0"/>
              </a:rPr>
              <a:t>BREAK UP OF REVENUE INCOME</a:t>
            </a:r>
            <a:endParaRPr lang="en-US" b="1" dirty="0">
              <a:latin typeface="Garamond" pitchFamily="18" charset="0"/>
            </a:endParaRPr>
          </a:p>
        </p:txBody>
      </p:sp>
      <p:sp>
        <p:nvSpPr>
          <p:cNvPr id="3" name="Text Placeholder 2"/>
          <p:cNvSpPr>
            <a:spLocks noGrp="1"/>
          </p:cNvSpPr>
          <p:nvPr>
            <p:ph type="body" idx="1"/>
          </p:nvPr>
        </p:nvSpPr>
        <p:spPr>
          <a:xfrm>
            <a:off x="457200" y="990600"/>
            <a:ext cx="3566160" cy="381000"/>
          </a:xfrm>
        </p:spPr>
        <p:txBody>
          <a:bodyPr>
            <a:normAutofit/>
          </a:bodyPr>
          <a:lstStyle/>
          <a:p>
            <a:pPr algn="ctr"/>
            <a:r>
              <a:rPr lang="en-US" b="1" dirty="0" smtClean="0">
                <a:effectLst>
                  <a:outerShdw blurRad="38100" dist="38100" dir="2700000" algn="tl">
                    <a:srgbClr val="000000">
                      <a:alpha val="43137"/>
                    </a:srgbClr>
                  </a:outerShdw>
                </a:effectLst>
                <a:latin typeface="Garamond" pitchFamily="18" charset="0"/>
              </a:rPr>
              <a:t>BUDGET ESTIMATES</a:t>
            </a:r>
            <a:endParaRPr lang="en-US" b="1" dirty="0">
              <a:effectLst>
                <a:outerShdw blurRad="38100" dist="38100" dir="2700000" algn="tl">
                  <a:srgbClr val="000000">
                    <a:alpha val="43137"/>
                  </a:srgbClr>
                </a:outerShdw>
              </a:effectLst>
              <a:latin typeface="Garamond" pitchFamily="18" charset="0"/>
            </a:endParaRPr>
          </a:p>
        </p:txBody>
      </p:sp>
      <p:sp>
        <p:nvSpPr>
          <p:cNvPr id="5" name="Text Placeholder 4"/>
          <p:cNvSpPr>
            <a:spLocks noGrp="1"/>
          </p:cNvSpPr>
          <p:nvPr>
            <p:ph type="body" sz="quarter" idx="3"/>
          </p:nvPr>
        </p:nvSpPr>
        <p:spPr>
          <a:xfrm>
            <a:off x="4700016" y="1021082"/>
            <a:ext cx="3200400" cy="350520"/>
          </a:xfrm>
        </p:spPr>
        <p:txBody>
          <a:bodyPr>
            <a:normAutofit/>
          </a:bodyPr>
          <a:lstStyle/>
          <a:p>
            <a:pPr algn="ctr"/>
            <a:r>
              <a:rPr lang="en-US" b="1" dirty="0" smtClean="0">
                <a:effectLst>
                  <a:outerShdw blurRad="38100" dist="38100" dir="2700000" algn="tl">
                    <a:srgbClr val="000000">
                      <a:alpha val="43137"/>
                    </a:srgbClr>
                  </a:outerShdw>
                </a:effectLst>
                <a:latin typeface="Garamond" pitchFamily="18" charset="0"/>
              </a:rPr>
              <a:t>ACTUALS</a:t>
            </a:r>
            <a:endParaRPr lang="en-US" b="1" dirty="0">
              <a:effectLst>
                <a:outerShdw blurRad="38100" dist="38100" dir="2700000" algn="tl">
                  <a:srgbClr val="000000">
                    <a:alpha val="43137"/>
                  </a:srgbClr>
                </a:outerShdw>
              </a:effectLst>
              <a:latin typeface="Garamond" pitchFamily="18" charset="0"/>
            </a:endParaRPr>
          </a:p>
        </p:txBody>
      </p:sp>
      <p:graphicFrame>
        <p:nvGraphicFramePr>
          <p:cNvPr id="9" name="Chart 8"/>
          <p:cNvGraphicFramePr/>
          <p:nvPr>
            <p:extLst>
              <p:ext uri="{D42A27DB-BD31-4B8C-83A1-F6EECF244321}">
                <p14:modId xmlns:p14="http://schemas.microsoft.com/office/powerpoint/2010/main" xmlns="" val="2415750188"/>
              </p:ext>
            </p:extLst>
          </p:nvPr>
        </p:nvGraphicFramePr>
        <p:xfrm>
          <a:off x="304801" y="1295400"/>
          <a:ext cx="4038600" cy="533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xmlns="" val="1862716739"/>
              </p:ext>
            </p:extLst>
          </p:nvPr>
        </p:nvGraphicFramePr>
        <p:xfrm>
          <a:off x="4431328" y="1524000"/>
          <a:ext cx="4712677" cy="5029202"/>
        </p:xfrm>
        <a:graphic>
          <a:graphicData uri="http://schemas.openxmlformats.org/drawingml/2006/chart">
            <c:chart xmlns:c="http://schemas.openxmlformats.org/drawingml/2006/chart" xmlns:r="http://schemas.openxmlformats.org/officeDocument/2006/relationships" r:id="rId4"/>
          </a:graphicData>
        </a:graphic>
      </p:graphicFrame>
      <p:cxnSp>
        <p:nvCxnSpPr>
          <p:cNvPr id="15" name="Straight Connector 14"/>
          <p:cNvCxnSpPr/>
          <p:nvPr/>
        </p:nvCxnSpPr>
        <p:spPr>
          <a:xfrm rot="16200000" flipH="1">
            <a:off x="1462454" y="3889132"/>
            <a:ext cx="5867400" cy="703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 y="989013"/>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 y="6553200"/>
            <a:ext cx="2285999" cy="338554"/>
          </a:xfrm>
          <a:prstGeom prst="rect">
            <a:avLst/>
          </a:prstGeom>
          <a:noFill/>
        </p:spPr>
        <p:txBody>
          <a:bodyPr wrap="square" rtlCol="0">
            <a:spAutoFit/>
          </a:bodyPr>
          <a:lstStyle/>
          <a:p>
            <a:r>
              <a:rPr lang="en-US" sz="1600" b="1" dirty="0" smtClean="0">
                <a:latin typeface="Garamond" pitchFamily="18" charset="0"/>
              </a:rPr>
              <a:t>All figures in </a:t>
            </a:r>
            <a:r>
              <a:rPr lang="en-US" sz="1600" b="1" dirty="0" err="1" smtClean="0">
                <a:latin typeface="Garamond" pitchFamily="18" charset="0"/>
              </a:rPr>
              <a:t>crores</a:t>
            </a:r>
            <a:endParaRPr lang="en-US" b="1" dirty="0">
              <a:latin typeface="Garamond" pitchFamily="18" charset="0"/>
            </a:endParaRPr>
          </a:p>
        </p:txBody>
      </p:sp>
    </p:spTree>
    <p:extLst>
      <p:ext uri="{BB962C8B-B14F-4D97-AF65-F5344CB8AC3E}">
        <p14:creationId xmlns:p14="http://schemas.microsoft.com/office/powerpoint/2010/main" xmlns="" val="928274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46319" y="228600"/>
            <a:ext cx="7520941" cy="548640"/>
          </a:xfrm>
        </p:spPr>
        <p:txBody>
          <a:bodyPr/>
          <a:lstStyle/>
          <a:p>
            <a:pPr algn="ctr"/>
            <a:r>
              <a:rPr lang="en-US" b="1" dirty="0" smtClean="0">
                <a:latin typeface="Garamond" pitchFamily="18" charset="0"/>
              </a:rPr>
              <a:t>1. OCTROI/ </a:t>
            </a:r>
            <a:r>
              <a:rPr lang="en-US" b="1" dirty="0" err="1" smtClean="0">
                <a:latin typeface="Garamond" pitchFamily="18" charset="0"/>
              </a:rPr>
              <a:t>lbt</a:t>
            </a:r>
            <a:r>
              <a:rPr lang="en-US" b="1" dirty="0" smtClean="0">
                <a:latin typeface="Garamond" pitchFamily="18" charset="0"/>
              </a:rPr>
              <a:t> </a:t>
            </a:r>
            <a:endParaRPr lang="en-US" b="1" dirty="0">
              <a:latin typeface="Garamond" pitchFamily="18" charset="0"/>
            </a:endParaRPr>
          </a:p>
        </p:txBody>
      </p:sp>
      <p:sp>
        <p:nvSpPr>
          <p:cNvPr id="3" name="TextBox 2"/>
          <p:cNvSpPr txBox="1"/>
          <p:nvPr/>
        </p:nvSpPr>
        <p:spPr>
          <a:xfrm>
            <a:off x="381000" y="6248400"/>
            <a:ext cx="3886200" cy="307777"/>
          </a:xfrm>
          <a:prstGeom prst="rect">
            <a:avLst/>
          </a:prstGeom>
          <a:noFill/>
        </p:spPr>
        <p:txBody>
          <a:bodyPr wrap="square" rtlCol="0">
            <a:spAutoFit/>
          </a:bodyPr>
          <a:lstStyle/>
          <a:p>
            <a:pPr algn="r"/>
            <a:r>
              <a:rPr lang="en-US" sz="1400" i="1" dirty="0" smtClean="0">
                <a:latin typeface="Garamond" pitchFamily="18" charset="0"/>
              </a:rPr>
              <a:t>For 2014-15, revised estimates are same as budget estimates</a:t>
            </a:r>
            <a:endParaRPr lang="en-US" sz="1400" i="1" dirty="0">
              <a:latin typeface="Garamond" pitchFamily="18" charset="0"/>
            </a:endParaRPr>
          </a:p>
        </p:txBody>
      </p:sp>
      <p:graphicFrame>
        <p:nvGraphicFramePr>
          <p:cNvPr id="7" name="Chart 6"/>
          <p:cNvGraphicFramePr>
            <a:graphicFrameLocks/>
          </p:cNvGraphicFramePr>
          <p:nvPr>
            <p:extLst>
              <p:ext uri="{D42A27DB-BD31-4B8C-83A1-F6EECF244321}">
                <p14:modId xmlns:p14="http://schemas.microsoft.com/office/powerpoint/2010/main" xmlns="" val="2900687146"/>
              </p:ext>
            </p:extLst>
          </p:nvPr>
        </p:nvGraphicFramePr>
        <p:xfrm>
          <a:off x="120162" y="1450777"/>
          <a:ext cx="4530970" cy="342602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2"/>
          <p:cNvSpPr txBox="1">
            <a:spLocks/>
          </p:cNvSpPr>
          <p:nvPr/>
        </p:nvSpPr>
        <p:spPr>
          <a:xfrm>
            <a:off x="862584" y="990600"/>
            <a:ext cx="3566160" cy="381000"/>
          </a:xfrm>
          <a:prstGeom prst="rect">
            <a:avLst/>
          </a:prstGeom>
        </p:spPr>
        <p:txBody>
          <a:bodyPr>
            <a:normAutofit/>
          </a:bodyPr>
          <a:lstStyle>
            <a:lvl1pPr marL="367340" indent="-367340" algn="l" defTabSz="979574" rtl="0" eaLnBrk="1" latinLnBrk="0" hangingPunct="1">
              <a:spcBef>
                <a:spcPts val="856"/>
              </a:spcBef>
              <a:buFont typeface="Arial" pitchFamily="34" charset="0"/>
              <a:buNone/>
              <a:defRPr sz="1700" b="1" kern="1200">
                <a:solidFill>
                  <a:schemeClr val="tx1"/>
                </a:solidFill>
                <a:latin typeface="+mn-lt"/>
                <a:ea typeface="+mn-ea"/>
                <a:cs typeface="+mn-cs"/>
              </a:defRPr>
            </a:lvl1pPr>
            <a:lvl2pPr marL="186118" indent="-186118"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2pPr>
            <a:lvl3pPr marL="431012" indent="-176324"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3pPr>
            <a:lvl4pPr marL="675906" indent="-176324"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4pPr>
            <a:lvl5pPr marL="920798" indent="-186118"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5pPr>
            <a:lvl6pPr marL="1175487" indent="-186118"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6pPr>
            <a:lvl7pPr marL="1449768"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7pPr>
            <a:lvl8pPr marL="1694662"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8pPr>
            <a:lvl9pPr marL="1919965"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9pPr>
          </a:lstStyle>
          <a:p>
            <a:pPr algn="ctr"/>
            <a:r>
              <a:rPr lang="en-US" dirty="0" smtClean="0">
                <a:effectLst>
                  <a:outerShdw blurRad="38100" dist="38100" dir="2700000" algn="tl">
                    <a:srgbClr val="000000">
                      <a:alpha val="43137"/>
                    </a:srgbClr>
                  </a:outerShdw>
                </a:effectLst>
                <a:latin typeface="Garamond" pitchFamily="18" charset="0"/>
              </a:rPr>
              <a:t>BUDGET ESTIMATES</a:t>
            </a:r>
            <a:endParaRPr lang="en-US" dirty="0">
              <a:effectLst>
                <a:outerShdw blurRad="38100" dist="38100" dir="2700000" algn="tl">
                  <a:srgbClr val="000000">
                    <a:alpha val="43137"/>
                  </a:srgbClr>
                </a:outerShdw>
              </a:effectLst>
              <a:latin typeface="Garamond" pitchFamily="18" charset="0"/>
            </a:endParaRPr>
          </a:p>
        </p:txBody>
      </p:sp>
      <p:sp>
        <p:nvSpPr>
          <p:cNvPr id="9" name="Text Placeholder 4"/>
          <p:cNvSpPr txBox="1">
            <a:spLocks/>
          </p:cNvSpPr>
          <p:nvPr/>
        </p:nvSpPr>
        <p:spPr>
          <a:xfrm>
            <a:off x="5105400" y="1021082"/>
            <a:ext cx="3200400" cy="350520"/>
          </a:xfrm>
          <a:prstGeom prst="rect">
            <a:avLst/>
          </a:prstGeom>
        </p:spPr>
        <p:txBody>
          <a:bodyPr>
            <a:normAutofit/>
          </a:bodyPr>
          <a:lstStyle>
            <a:lvl1pPr marL="367340" indent="-367340" algn="l" defTabSz="979574" rtl="0" eaLnBrk="1" latinLnBrk="0" hangingPunct="1">
              <a:spcBef>
                <a:spcPts val="856"/>
              </a:spcBef>
              <a:buFont typeface="Arial" pitchFamily="34" charset="0"/>
              <a:buNone/>
              <a:defRPr sz="1700" b="1" kern="1200">
                <a:solidFill>
                  <a:schemeClr val="tx1"/>
                </a:solidFill>
                <a:latin typeface="+mn-lt"/>
                <a:ea typeface="+mn-ea"/>
                <a:cs typeface="+mn-cs"/>
              </a:defRPr>
            </a:lvl1pPr>
            <a:lvl2pPr marL="186118" indent="-186118"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2pPr>
            <a:lvl3pPr marL="431012" indent="-176324"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3pPr>
            <a:lvl4pPr marL="675906" indent="-176324"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4pPr>
            <a:lvl5pPr marL="920798" indent="-186118"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5pPr>
            <a:lvl6pPr marL="1175487" indent="-186118"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6pPr>
            <a:lvl7pPr marL="1449768"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7pPr>
            <a:lvl8pPr marL="1694662"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8pPr>
            <a:lvl9pPr marL="1919965"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9pPr>
          </a:lstStyle>
          <a:p>
            <a:pPr algn="ctr"/>
            <a:r>
              <a:rPr lang="en-US" smtClean="0">
                <a:effectLst>
                  <a:outerShdw blurRad="38100" dist="38100" dir="2700000" algn="tl">
                    <a:srgbClr val="000000">
                      <a:alpha val="43137"/>
                    </a:srgbClr>
                  </a:outerShdw>
                </a:effectLst>
                <a:latin typeface="Garamond" pitchFamily="18" charset="0"/>
              </a:rPr>
              <a:t>ACTUALS</a:t>
            </a:r>
            <a:endParaRPr lang="en-US" dirty="0">
              <a:effectLst>
                <a:outerShdw blurRad="38100" dist="38100" dir="2700000" algn="tl">
                  <a:srgbClr val="000000">
                    <a:alpha val="43137"/>
                  </a:srgbClr>
                </a:outerShdw>
              </a:effectLst>
              <a:latin typeface="Garamond" pitchFamily="18" charset="0"/>
            </a:endParaRPr>
          </a:p>
        </p:txBody>
      </p:sp>
      <p:cxnSp>
        <p:nvCxnSpPr>
          <p:cNvPr id="10" name="Straight Connector 9"/>
          <p:cNvCxnSpPr/>
          <p:nvPr/>
        </p:nvCxnSpPr>
        <p:spPr>
          <a:xfrm>
            <a:off x="0" y="8382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2" idx="2"/>
          </p:cNvCxnSpPr>
          <p:nvPr/>
        </p:nvCxnSpPr>
        <p:spPr>
          <a:xfrm>
            <a:off x="4606790" y="777240"/>
            <a:ext cx="23825" cy="432816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8" name="Chart 17"/>
          <p:cNvGraphicFramePr>
            <a:graphicFrameLocks/>
          </p:cNvGraphicFramePr>
          <p:nvPr>
            <p:extLst>
              <p:ext uri="{D42A27DB-BD31-4B8C-83A1-F6EECF244321}">
                <p14:modId xmlns:p14="http://schemas.microsoft.com/office/powerpoint/2010/main" xmlns="" val="2013118029"/>
              </p:ext>
            </p:extLst>
          </p:nvPr>
        </p:nvGraphicFramePr>
        <p:xfrm>
          <a:off x="4648200" y="1981200"/>
          <a:ext cx="4287672" cy="3045023"/>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422030" y="5495092"/>
            <a:ext cx="8417170" cy="677108"/>
          </a:xfrm>
          <a:prstGeom prst="rect">
            <a:avLst/>
          </a:prstGeom>
          <a:noFill/>
          <a:ln>
            <a:solidFill>
              <a:schemeClr val="accent1"/>
            </a:solidFill>
          </a:ln>
        </p:spPr>
        <p:txBody>
          <a:bodyPr wrap="square" rtlCol="0">
            <a:spAutoFit/>
          </a:bodyPr>
          <a:lstStyle/>
          <a:p>
            <a:pPr algn="ctr">
              <a:buFont typeface="Wingdings" pitchFamily="2" charset="2"/>
              <a:buChar char="v"/>
            </a:pPr>
            <a:r>
              <a:rPr lang="en-US" b="1" dirty="0" err="1" smtClean="0">
                <a:latin typeface="Garamond" pitchFamily="18" charset="0"/>
              </a:rPr>
              <a:t>Octroi</a:t>
            </a:r>
            <a:r>
              <a:rPr lang="en-US" b="1" dirty="0" smtClean="0">
                <a:latin typeface="Garamond" pitchFamily="18" charset="0"/>
              </a:rPr>
              <a:t> replaced with LBT in April 2013 – led to shortfall in 2013-2014</a:t>
            </a:r>
          </a:p>
          <a:p>
            <a:pPr algn="ctr">
              <a:buFont typeface="Wingdings" pitchFamily="2" charset="2"/>
              <a:buChar char="v"/>
            </a:pPr>
            <a:r>
              <a:rPr lang="en-US" b="1" dirty="0" smtClean="0">
                <a:latin typeface="Garamond" pitchFamily="18" charset="0"/>
              </a:rPr>
              <a:t>LBT to be abolished effective August 2015 – replacement not yet finalized</a:t>
            </a:r>
            <a:endParaRPr lang="en-US" b="1" dirty="0">
              <a:latin typeface="Garamond" pitchFamily="18" charset="0"/>
            </a:endParaRPr>
          </a:p>
        </p:txBody>
      </p:sp>
    </p:spTree>
    <p:extLst>
      <p:ext uri="{BB962C8B-B14F-4D97-AF65-F5344CB8AC3E}">
        <p14:creationId xmlns:p14="http://schemas.microsoft.com/office/powerpoint/2010/main" xmlns="" val="1237801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54235" y="228600"/>
            <a:ext cx="7520941" cy="548640"/>
          </a:xfrm>
        </p:spPr>
        <p:txBody>
          <a:bodyPr/>
          <a:lstStyle/>
          <a:p>
            <a:pPr algn="ctr"/>
            <a:r>
              <a:rPr lang="en-US" b="1" dirty="0" smtClean="0">
                <a:latin typeface="Garamond" pitchFamily="18" charset="0"/>
              </a:rPr>
              <a:t>2. Property tax </a:t>
            </a:r>
            <a:endParaRPr lang="en-US" b="1" dirty="0">
              <a:latin typeface="Garamond" pitchFamily="18" charset="0"/>
            </a:endParaRPr>
          </a:p>
        </p:txBody>
      </p:sp>
      <p:sp>
        <p:nvSpPr>
          <p:cNvPr id="6" name="TextBox 5"/>
          <p:cNvSpPr txBox="1"/>
          <p:nvPr/>
        </p:nvSpPr>
        <p:spPr>
          <a:xfrm>
            <a:off x="304800" y="6324600"/>
            <a:ext cx="3810000" cy="307777"/>
          </a:xfrm>
          <a:prstGeom prst="rect">
            <a:avLst/>
          </a:prstGeom>
          <a:noFill/>
        </p:spPr>
        <p:txBody>
          <a:bodyPr wrap="square" rtlCol="0">
            <a:spAutoFit/>
          </a:bodyPr>
          <a:lstStyle/>
          <a:p>
            <a:pPr algn="r"/>
            <a:r>
              <a:rPr lang="en-US" sz="1400" i="1" dirty="0" smtClean="0">
                <a:latin typeface="Garamond" pitchFamily="18" charset="0"/>
              </a:rPr>
              <a:t>For 2014-15, revised estimates are same as budget estimates</a:t>
            </a:r>
            <a:endParaRPr lang="en-US" sz="1400" i="1" dirty="0">
              <a:latin typeface="Garamond" pitchFamily="18" charset="0"/>
            </a:endParaRPr>
          </a:p>
        </p:txBody>
      </p:sp>
      <p:graphicFrame>
        <p:nvGraphicFramePr>
          <p:cNvPr id="7" name="Chart 6"/>
          <p:cNvGraphicFramePr>
            <a:graphicFrameLocks/>
          </p:cNvGraphicFramePr>
          <p:nvPr>
            <p:extLst>
              <p:ext uri="{D42A27DB-BD31-4B8C-83A1-F6EECF244321}">
                <p14:modId xmlns:p14="http://schemas.microsoft.com/office/powerpoint/2010/main" xmlns="" val="3428207074"/>
              </p:ext>
            </p:extLst>
          </p:nvPr>
        </p:nvGraphicFramePr>
        <p:xfrm>
          <a:off x="4639821" y="1981200"/>
          <a:ext cx="4487246" cy="34289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xmlns="" val="995713016"/>
              </p:ext>
            </p:extLst>
          </p:nvPr>
        </p:nvGraphicFramePr>
        <p:xfrm>
          <a:off x="294747" y="1600200"/>
          <a:ext cx="4048653" cy="35814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Placeholder 2"/>
          <p:cNvSpPr txBox="1">
            <a:spLocks/>
          </p:cNvSpPr>
          <p:nvPr/>
        </p:nvSpPr>
        <p:spPr>
          <a:xfrm>
            <a:off x="152400" y="990600"/>
            <a:ext cx="3566160" cy="381000"/>
          </a:xfrm>
          <a:prstGeom prst="rect">
            <a:avLst/>
          </a:prstGeom>
        </p:spPr>
        <p:txBody>
          <a:bodyPr>
            <a:normAutofit/>
          </a:bodyPr>
          <a:lstStyle>
            <a:lvl1pPr marL="367340" indent="-367340" algn="l" defTabSz="979574" rtl="0" eaLnBrk="1" latinLnBrk="0" hangingPunct="1">
              <a:spcBef>
                <a:spcPts val="856"/>
              </a:spcBef>
              <a:buFont typeface="Arial" pitchFamily="34" charset="0"/>
              <a:buNone/>
              <a:defRPr sz="1700" b="1" kern="1200">
                <a:solidFill>
                  <a:schemeClr val="tx1"/>
                </a:solidFill>
                <a:latin typeface="+mn-lt"/>
                <a:ea typeface="+mn-ea"/>
                <a:cs typeface="+mn-cs"/>
              </a:defRPr>
            </a:lvl1pPr>
            <a:lvl2pPr marL="186118" indent="-186118"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2pPr>
            <a:lvl3pPr marL="431012" indent="-176324"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3pPr>
            <a:lvl4pPr marL="675906" indent="-176324"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4pPr>
            <a:lvl5pPr marL="920798" indent="-186118"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5pPr>
            <a:lvl6pPr marL="1175487" indent="-186118"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6pPr>
            <a:lvl7pPr marL="1449768"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7pPr>
            <a:lvl8pPr marL="1694662"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8pPr>
            <a:lvl9pPr marL="1919965"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9pPr>
          </a:lstStyle>
          <a:p>
            <a:pPr algn="ctr"/>
            <a:r>
              <a:rPr lang="en-US" dirty="0" smtClean="0">
                <a:effectLst>
                  <a:outerShdw blurRad="38100" dist="38100" dir="2700000" algn="tl">
                    <a:srgbClr val="000000">
                      <a:alpha val="43137"/>
                    </a:srgbClr>
                  </a:outerShdw>
                </a:effectLst>
                <a:latin typeface="Garamond" pitchFamily="18" charset="0"/>
              </a:rPr>
              <a:t>BUDGET ESTIMATES</a:t>
            </a:r>
            <a:endParaRPr lang="en-US" dirty="0">
              <a:effectLst>
                <a:outerShdw blurRad="38100" dist="38100" dir="2700000" algn="tl">
                  <a:srgbClr val="000000">
                    <a:alpha val="43137"/>
                  </a:srgbClr>
                </a:outerShdw>
              </a:effectLst>
              <a:latin typeface="Garamond" pitchFamily="18" charset="0"/>
            </a:endParaRPr>
          </a:p>
        </p:txBody>
      </p:sp>
      <p:sp>
        <p:nvSpPr>
          <p:cNvPr id="11" name="Text Placeholder 4"/>
          <p:cNvSpPr txBox="1">
            <a:spLocks/>
          </p:cNvSpPr>
          <p:nvPr/>
        </p:nvSpPr>
        <p:spPr>
          <a:xfrm>
            <a:off x="5105400" y="1021082"/>
            <a:ext cx="3200400" cy="350520"/>
          </a:xfrm>
          <a:prstGeom prst="rect">
            <a:avLst/>
          </a:prstGeom>
        </p:spPr>
        <p:txBody>
          <a:bodyPr>
            <a:normAutofit/>
          </a:bodyPr>
          <a:lstStyle>
            <a:lvl1pPr marL="367340" indent="-367340" algn="l" defTabSz="979574" rtl="0" eaLnBrk="1" latinLnBrk="0" hangingPunct="1">
              <a:spcBef>
                <a:spcPts val="856"/>
              </a:spcBef>
              <a:buFont typeface="Arial" pitchFamily="34" charset="0"/>
              <a:buNone/>
              <a:defRPr sz="1700" b="1" kern="1200">
                <a:solidFill>
                  <a:schemeClr val="tx1"/>
                </a:solidFill>
                <a:latin typeface="+mn-lt"/>
                <a:ea typeface="+mn-ea"/>
                <a:cs typeface="+mn-cs"/>
              </a:defRPr>
            </a:lvl1pPr>
            <a:lvl2pPr marL="186118" indent="-186118"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2pPr>
            <a:lvl3pPr marL="431012" indent="-176324"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3pPr>
            <a:lvl4pPr marL="675906" indent="-176324"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4pPr>
            <a:lvl5pPr marL="920798" indent="-186118"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5pPr>
            <a:lvl6pPr marL="1175487" indent="-186118"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6pPr>
            <a:lvl7pPr marL="1449768"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7pPr>
            <a:lvl8pPr marL="1694662"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8pPr>
            <a:lvl9pPr marL="1919965"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9pPr>
          </a:lstStyle>
          <a:p>
            <a:pPr algn="ctr"/>
            <a:r>
              <a:rPr lang="en-US" smtClean="0">
                <a:effectLst>
                  <a:outerShdw blurRad="38100" dist="38100" dir="2700000" algn="tl">
                    <a:srgbClr val="000000">
                      <a:alpha val="43137"/>
                    </a:srgbClr>
                  </a:outerShdw>
                </a:effectLst>
                <a:latin typeface="Garamond" pitchFamily="18" charset="0"/>
              </a:rPr>
              <a:t>ACTUALS</a:t>
            </a:r>
            <a:endParaRPr lang="en-US" dirty="0">
              <a:effectLst>
                <a:outerShdw blurRad="38100" dist="38100" dir="2700000" algn="tl">
                  <a:srgbClr val="000000">
                    <a:alpha val="43137"/>
                  </a:srgbClr>
                </a:outerShdw>
              </a:effectLst>
              <a:latin typeface="Garamond" pitchFamily="18" charset="0"/>
            </a:endParaRPr>
          </a:p>
        </p:txBody>
      </p:sp>
      <p:cxnSp>
        <p:nvCxnSpPr>
          <p:cNvPr id="12" name="Straight Connector 11"/>
          <p:cNvCxnSpPr/>
          <p:nvPr/>
        </p:nvCxnSpPr>
        <p:spPr>
          <a:xfrm>
            <a:off x="0" y="8382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95800" y="838200"/>
            <a:ext cx="29308" cy="441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962400" y="12954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743200" y="20574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362200" y="1600200"/>
            <a:ext cx="914400" cy="523220"/>
          </a:xfrm>
          <a:prstGeom prst="rect">
            <a:avLst/>
          </a:prstGeom>
          <a:noFill/>
        </p:spPr>
        <p:txBody>
          <a:bodyPr wrap="square" rtlCol="0">
            <a:spAutoFit/>
          </a:bodyPr>
          <a:lstStyle/>
          <a:p>
            <a:r>
              <a:rPr lang="en-US" sz="1400" b="1" dirty="0" smtClean="0">
                <a:solidFill>
                  <a:srgbClr val="002060"/>
                </a:solidFill>
                <a:latin typeface="Garamond" pitchFamily="18" charset="0"/>
              </a:rPr>
              <a:t>6%  rate hike</a:t>
            </a:r>
            <a:endParaRPr lang="en-US" sz="1400" b="1" dirty="0">
              <a:solidFill>
                <a:srgbClr val="002060"/>
              </a:solidFill>
              <a:latin typeface="Garamond" pitchFamily="18" charset="0"/>
            </a:endParaRPr>
          </a:p>
        </p:txBody>
      </p:sp>
      <p:sp>
        <p:nvSpPr>
          <p:cNvPr id="21" name="TextBox 20"/>
          <p:cNvSpPr txBox="1"/>
          <p:nvPr/>
        </p:nvSpPr>
        <p:spPr>
          <a:xfrm>
            <a:off x="3505200" y="848380"/>
            <a:ext cx="838200" cy="523220"/>
          </a:xfrm>
          <a:prstGeom prst="rect">
            <a:avLst/>
          </a:prstGeom>
          <a:noFill/>
        </p:spPr>
        <p:txBody>
          <a:bodyPr wrap="square" rtlCol="0">
            <a:spAutoFit/>
          </a:bodyPr>
          <a:lstStyle/>
          <a:p>
            <a:r>
              <a:rPr lang="en-US" sz="1400" b="1" dirty="0" smtClean="0">
                <a:solidFill>
                  <a:srgbClr val="002060"/>
                </a:solidFill>
                <a:latin typeface="Garamond" pitchFamily="18" charset="0"/>
              </a:rPr>
              <a:t>10% rate hike</a:t>
            </a:r>
            <a:endParaRPr lang="en-US" sz="1400" b="1" dirty="0">
              <a:solidFill>
                <a:srgbClr val="002060"/>
              </a:solidFill>
              <a:latin typeface="Garamond" pitchFamily="18" charset="0"/>
            </a:endParaRPr>
          </a:p>
        </p:txBody>
      </p:sp>
      <p:sp>
        <p:nvSpPr>
          <p:cNvPr id="16" name="TextBox 15"/>
          <p:cNvSpPr txBox="1"/>
          <p:nvPr/>
        </p:nvSpPr>
        <p:spPr>
          <a:xfrm>
            <a:off x="355024" y="5571292"/>
            <a:ext cx="8440615" cy="677108"/>
          </a:xfrm>
          <a:prstGeom prst="rect">
            <a:avLst/>
          </a:prstGeom>
          <a:noFill/>
          <a:ln>
            <a:solidFill>
              <a:schemeClr val="accent1"/>
            </a:solidFill>
          </a:ln>
        </p:spPr>
        <p:txBody>
          <a:bodyPr wrap="square" rtlCol="0">
            <a:spAutoFit/>
          </a:bodyPr>
          <a:lstStyle/>
          <a:p>
            <a:pPr>
              <a:buFont typeface="Wingdings" pitchFamily="2" charset="2"/>
              <a:buChar char="v"/>
            </a:pPr>
            <a:r>
              <a:rPr lang="en-GB" b="1" dirty="0" smtClean="0">
                <a:latin typeface="Garamond" pitchFamily="18" charset="0"/>
              </a:rPr>
              <a:t>No “indexing” of property tax with inflation to maintain buoyancy</a:t>
            </a:r>
          </a:p>
          <a:p>
            <a:pPr>
              <a:buFont typeface="Wingdings" pitchFamily="2" charset="2"/>
              <a:buChar char="v"/>
            </a:pPr>
            <a:r>
              <a:rPr lang="en-GB" b="1" dirty="0" smtClean="0">
                <a:latin typeface="Garamond" pitchFamily="18" charset="0"/>
              </a:rPr>
              <a:t>Collection Efficiency is just 35% - untapped potential for more revenue</a:t>
            </a:r>
            <a:endParaRPr lang="en-GB" b="1" dirty="0">
              <a:latin typeface="Garamond" pitchFamily="18" charset="0"/>
            </a:endParaRPr>
          </a:p>
        </p:txBody>
      </p:sp>
    </p:spTree>
    <p:extLst>
      <p:ext uri="{BB962C8B-B14F-4D97-AF65-F5344CB8AC3E}">
        <p14:creationId xmlns:p14="http://schemas.microsoft.com/office/powerpoint/2010/main" xmlns="" val="2466318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Garamond" pitchFamily="18" charset="0"/>
              </a:rPr>
              <a:t>3. Building and Development charges </a:t>
            </a:r>
            <a:endParaRPr lang="en-US" b="1" dirty="0">
              <a:latin typeface="Garamond" pitchFamily="18" charset="0"/>
            </a:endParaRPr>
          </a:p>
        </p:txBody>
      </p:sp>
      <p:sp>
        <p:nvSpPr>
          <p:cNvPr id="5" name="TextBox 4"/>
          <p:cNvSpPr txBox="1"/>
          <p:nvPr/>
        </p:nvSpPr>
        <p:spPr>
          <a:xfrm>
            <a:off x="152400" y="5638800"/>
            <a:ext cx="8809892" cy="677108"/>
          </a:xfrm>
          <a:prstGeom prst="rect">
            <a:avLst/>
          </a:prstGeom>
          <a:noFill/>
          <a:ln>
            <a:solidFill>
              <a:schemeClr val="accent1"/>
            </a:solidFill>
          </a:ln>
        </p:spPr>
        <p:txBody>
          <a:bodyPr wrap="square" rtlCol="0">
            <a:spAutoFit/>
          </a:bodyPr>
          <a:lstStyle/>
          <a:p>
            <a:pPr>
              <a:buFont typeface="Wingdings" pitchFamily="2" charset="2"/>
              <a:buChar char="v"/>
            </a:pPr>
            <a:r>
              <a:rPr lang="en-IN" b="1" dirty="0" smtClean="0">
                <a:latin typeface="Garamond" pitchFamily="18" charset="0"/>
              </a:rPr>
              <a:t>Actuals </a:t>
            </a:r>
            <a:r>
              <a:rPr lang="en-IN" b="1" dirty="0">
                <a:latin typeface="Garamond" pitchFamily="18" charset="0"/>
              </a:rPr>
              <a:t>have remained relatively flat despite boom in real estate </a:t>
            </a:r>
            <a:r>
              <a:rPr lang="en-IN" b="1" dirty="0" smtClean="0">
                <a:latin typeface="Garamond" pitchFamily="18" charset="0"/>
              </a:rPr>
              <a:t>constructio</a:t>
            </a:r>
            <a:r>
              <a:rPr lang="en-IN" dirty="0" smtClean="0">
                <a:latin typeface="Garamond" pitchFamily="18" charset="0"/>
              </a:rPr>
              <a:t>n</a:t>
            </a:r>
          </a:p>
          <a:p>
            <a:pPr>
              <a:buFont typeface="Wingdings" pitchFamily="2" charset="2"/>
              <a:buChar char="v"/>
            </a:pPr>
            <a:r>
              <a:rPr lang="en-IN" b="1" dirty="0" smtClean="0">
                <a:latin typeface="Garamond" pitchFamily="18" charset="0"/>
              </a:rPr>
              <a:t>Partly due to construction shifting outside formal PMC limits</a:t>
            </a:r>
            <a:endParaRPr lang="en-GB" b="1" dirty="0">
              <a:latin typeface="Garamond" pitchFamily="18" charset="0"/>
            </a:endParaRPr>
          </a:p>
        </p:txBody>
      </p:sp>
      <p:sp>
        <p:nvSpPr>
          <p:cNvPr id="6" name="TextBox 5"/>
          <p:cNvSpPr txBox="1"/>
          <p:nvPr/>
        </p:nvSpPr>
        <p:spPr>
          <a:xfrm>
            <a:off x="33867" y="6248400"/>
            <a:ext cx="6553200" cy="307777"/>
          </a:xfrm>
          <a:prstGeom prst="rect">
            <a:avLst/>
          </a:prstGeom>
          <a:noFill/>
        </p:spPr>
        <p:txBody>
          <a:bodyPr wrap="square" rtlCol="0">
            <a:spAutoFit/>
          </a:bodyPr>
          <a:lstStyle/>
          <a:p>
            <a:r>
              <a:rPr lang="en-US" sz="1400" i="1" dirty="0" smtClean="0">
                <a:latin typeface="Garamond" pitchFamily="18" charset="0"/>
              </a:rPr>
              <a:t>For 2014-15, revised estimates are same as budget estimates</a:t>
            </a:r>
            <a:endParaRPr lang="en-US" sz="1400" i="1" dirty="0">
              <a:latin typeface="Garamond" pitchFamily="18" charset="0"/>
            </a:endParaRPr>
          </a:p>
        </p:txBody>
      </p:sp>
      <p:graphicFrame>
        <p:nvGraphicFramePr>
          <p:cNvPr id="7" name="Chart 6"/>
          <p:cNvGraphicFramePr>
            <a:graphicFrameLocks/>
          </p:cNvGraphicFramePr>
          <p:nvPr>
            <p:extLst>
              <p:ext uri="{D42A27DB-BD31-4B8C-83A1-F6EECF244321}">
                <p14:modId xmlns:p14="http://schemas.microsoft.com/office/powerpoint/2010/main" xmlns="" val="725424799"/>
              </p:ext>
            </p:extLst>
          </p:nvPr>
        </p:nvGraphicFramePr>
        <p:xfrm>
          <a:off x="4690533" y="1905000"/>
          <a:ext cx="4419600" cy="35814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a:off x="0" y="11430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5" idx="0"/>
          </p:cNvCxnSpPr>
          <p:nvPr/>
        </p:nvCxnSpPr>
        <p:spPr>
          <a:xfrm>
            <a:off x="4557346" y="1295398"/>
            <a:ext cx="0" cy="434340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4" name="Chart 13"/>
          <p:cNvGraphicFramePr>
            <a:graphicFrameLocks/>
          </p:cNvGraphicFramePr>
          <p:nvPr>
            <p:extLst>
              <p:ext uri="{D42A27DB-BD31-4B8C-83A1-F6EECF244321}">
                <p14:modId xmlns:p14="http://schemas.microsoft.com/office/powerpoint/2010/main" xmlns="" val="2519597740"/>
              </p:ext>
            </p:extLst>
          </p:nvPr>
        </p:nvGraphicFramePr>
        <p:xfrm>
          <a:off x="0" y="1523999"/>
          <a:ext cx="4572000" cy="3732311"/>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Placeholder 2"/>
          <p:cNvSpPr txBox="1">
            <a:spLocks/>
          </p:cNvSpPr>
          <p:nvPr/>
        </p:nvSpPr>
        <p:spPr>
          <a:xfrm>
            <a:off x="862584" y="1219198"/>
            <a:ext cx="3566160" cy="381000"/>
          </a:xfrm>
          <a:prstGeom prst="rect">
            <a:avLst/>
          </a:prstGeom>
        </p:spPr>
        <p:txBody>
          <a:bodyPr>
            <a:normAutofit/>
          </a:bodyPr>
          <a:lstStyle>
            <a:lvl1pPr marL="367340" indent="-367340" algn="l" defTabSz="979574" rtl="0" eaLnBrk="1" latinLnBrk="0" hangingPunct="1">
              <a:spcBef>
                <a:spcPts val="856"/>
              </a:spcBef>
              <a:buFont typeface="Arial" pitchFamily="34" charset="0"/>
              <a:buNone/>
              <a:defRPr sz="1700" b="1" kern="1200">
                <a:solidFill>
                  <a:schemeClr val="tx1"/>
                </a:solidFill>
                <a:latin typeface="+mn-lt"/>
                <a:ea typeface="+mn-ea"/>
                <a:cs typeface="+mn-cs"/>
              </a:defRPr>
            </a:lvl1pPr>
            <a:lvl2pPr marL="186118" indent="-186118"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2pPr>
            <a:lvl3pPr marL="431012" indent="-176324"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3pPr>
            <a:lvl4pPr marL="675906" indent="-176324"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4pPr>
            <a:lvl5pPr marL="920798" indent="-186118"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5pPr>
            <a:lvl6pPr marL="1175487" indent="-186118"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6pPr>
            <a:lvl7pPr marL="1449768"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7pPr>
            <a:lvl8pPr marL="1694662"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8pPr>
            <a:lvl9pPr marL="1919965"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9pPr>
          </a:lstStyle>
          <a:p>
            <a:pPr algn="ctr"/>
            <a:r>
              <a:rPr lang="en-US" dirty="0" smtClean="0">
                <a:effectLst>
                  <a:outerShdw blurRad="38100" dist="38100" dir="2700000" algn="tl">
                    <a:srgbClr val="000000">
                      <a:alpha val="43137"/>
                    </a:srgbClr>
                  </a:outerShdw>
                </a:effectLst>
                <a:latin typeface="Garamond" pitchFamily="18" charset="0"/>
              </a:rPr>
              <a:t>BUDGET ESTIMATES</a:t>
            </a:r>
            <a:endParaRPr lang="en-US" dirty="0">
              <a:effectLst>
                <a:outerShdw blurRad="38100" dist="38100" dir="2700000" algn="tl">
                  <a:srgbClr val="000000">
                    <a:alpha val="43137"/>
                  </a:srgbClr>
                </a:outerShdw>
              </a:effectLst>
              <a:latin typeface="Garamond" pitchFamily="18" charset="0"/>
            </a:endParaRPr>
          </a:p>
        </p:txBody>
      </p:sp>
      <p:sp>
        <p:nvSpPr>
          <p:cNvPr id="16" name="Text Placeholder 4"/>
          <p:cNvSpPr txBox="1">
            <a:spLocks/>
          </p:cNvSpPr>
          <p:nvPr/>
        </p:nvSpPr>
        <p:spPr>
          <a:xfrm>
            <a:off x="5105400" y="1249680"/>
            <a:ext cx="3200400" cy="350520"/>
          </a:xfrm>
          <a:prstGeom prst="rect">
            <a:avLst/>
          </a:prstGeom>
        </p:spPr>
        <p:txBody>
          <a:bodyPr>
            <a:normAutofit/>
          </a:bodyPr>
          <a:lstStyle>
            <a:lvl1pPr marL="367340" indent="-367340" algn="l" defTabSz="979574" rtl="0" eaLnBrk="1" latinLnBrk="0" hangingPunct="1">
              <a:spcBef>
                <a:spcPts val="856"/>
              </a:spcBef>
              <a:buFont typeface="Arial" pitchFamily="34" charset="0"/>
              <a:buNone/>
              <a:defRPr sz="1700" b="1" kern="1200">
                <a:solidFill>
                  <a:schemeClr val="tx1"/>
                </a:solidFill>
                <a:latin typeface="+mn-lt"/>
                <a:ea typeface="+mn-ea"/>
                <a:cs typeface="+mn-cs"/>
              </a:defRPr>
            </a:lvl1pPr>
            <a:lvl2pPr marL="186118" indent="-186118"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2pPr>
            <a:lvl3pPr marL="431012" indent="-176324"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3pPr>
            <a:lvl4pPr marL="675906" indent="-176324"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4pPr>
            <a:lvl5pPr marL="920798" indent="-186118" algn="l" defTabSz="979574" rtl="0" eaLnBrk="1" latinLnBrk="0" hangingPunct="1">
              <a:spcBef>
                <a:spcPts val="321"/>
              </a:spcBef>
              <a:buClr>
                <a:schemeClr val="accent2"/>
              </a:buClr>
              <a:buFont typeface="Wingdings" pitchFamily="2" charset="2"/>
              <a:buChar char="§"/>
              <a:defRPr sz="1700" kern="1200">
                <a:solidFill>
                  <a:schemeClr val="tx1"/>
                </a:solidFill>
                <a:latin typeface="+mn-lt"/>
                <a:ea typeface="+mn-ea"/>
                <a:cs typeface="+mn-cs"/>
              </a:defRPr>
            </a:lvl5pPr>
            <a:lvl6pPr marL="1175487" indent="-186118"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6pPr>
            <a:lvl7pPr marL="1449768"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7pPr>
            <a:lvl8pPr marL="1694662"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8pPr>
            <a:lvl9pPr marL="1919965" indent="-176324" algn="l" defTabSz="979574" rtl="0" eaLnBrk="1" latinLnBrk="0" hangingPunct="1">
              <a:spcBef>
                <a:spcPts val="321"/>
              </a:spcBef>
              <a:buClr>
                <a:schemeClr val="accent2"/>
              </a:buClr>
              <a:buFont typeface="Wingdings" pitchFamily="2" charset="2"/>
              <a:buChar char="§"/>
              <a:defRPr sz="1500" kern="1200">
                <a:solidFill>
                  <a:schemeClr val="tx1"/>
                </a:solidFill>
                <a:latin typeface="+mn-lt"/>
                <a:ea typeface="+mn-ea"/>
                <a:cs typeface="+mn-cs"/>
              </a:defRPr>
            </a:lvl9pPr>
          </a:lstStyle>
          <a:p>
            <a:pPr algn="ctr"/>
            <a:r>
              <a:rPr lang="en-US" smtClean="0">
                <a:effectLst>
                  <a:outerShdw blurRad="38100" dist="38100" dir="2700000" algn="tl">
                    <a:srgbClr val="000000">
                      <a:alpha val="43137"/>
                    </a:srgbClr>
                  </a:outerShdw>
                </a:effectLst>
                <a:latin typeface="Garamond" pitchFamily="18" charset="0"/>
              </a:rPr>
              <a:t>ACTUALS</a:t>
            </a:r>
            <a:endParaRPr lang="en-US" dirty="0">
              <a:effectLst>
                <a:outerShdw blurRad="38100" dist="38100" dir="2700000" algn="tl">
                  <a:srgbClr val="000000">
                    <a:alpha val="43137"/>
                  </a:srgbClr>
                </a:outerShdw>
              </a:effectLst>
              <a:latin typeface="Garamond" pitchFamily="18" charset="0"/>
            </a:endParaRPr>
          </a:p>
        </p:txBody>
      </p:sp>
    </p:spTree>
    <p:extLst>
      <p:ext uri="{BB962C8B-B14F-4D97-AF65-F5344CB8AC3E}">
        <p14:creationId xmlns:p14="http://schemas.microsoft.com/office/powerpoint/2010/main" xmlns="" val="24663183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1_Angles">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4425</TotalTime>
  <Words>3144</Words>
  <Application>Microsoft Office PowerPoint</Application>
  <PresentationFormat>On-screen Show (4:3)</PresentationFormat>
  <Paragraphs>625</Paragraphs>
  <Slides>53</Slides>
  <Notes>19</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Angles</vt:lpstr>
      <vt:lpstr>1_Angles</vt:lpstr>
      <vt:lpstr>Pune Municipal Corporation Budget 2015-16</vt:lpstr>
      <vt:lpstr>Budget Making Process</vt:lpstr>
      <vt:lpstr>Components of the budget</vt:lpstr>
      <vt:lpstr>2015-16 PMC bUDGET</vt:lpstr>
      <vt:lpstr>Trends in PMC BUDGET</vt:lpstr>
      <vt:lpstr>BREAK UP OF REVENUE INCOME</vt:lpstr>
      <vt:lpstr>1. OCTROI/ lbt </vt:lpstr>
      <vt:lpstr>2. Property tax </vt:lpstr>
      <vt:lpstr>3. Building and Development charges </vt:lpstr>
      <vt:lpstr>Key Observations</vt:lpstr>
      <vt:lpstr>Break up of REVENUE EXPENDITURE</vt:lpstr>
      <vt:lpstr>1. salary</vt:lpstr>
      <vt:lpstr>Slide 13</vt:lpstr>
      <vt:lpstr>2. Operation and maintenance</vt:lpstr>
      <vt:lpstr>Capital expEnditureS</vt:lpstr>
      <vt:lpstr>Variance in CAPITAL EXPENDITURE</vt:lpstr>
      <vt:lpstr>FUNCTIONAL ANALYSIS</vt:lpstr>
      <vt:lpstr>Slide 18</vt:lpstr>
      <vt:lpstr>REVENUE EXPENDITURE by function</vt:lpstr>
      <vt:lpstr>CAPITAL EXPENDITURES by function</vt:lpstr>
      <vt:lpstr>Department analysis</vt:lpstr>
      <vt:lpstr>DEPARTMENT WISE BREAKDOWN OF BUDGET</vt:lpstr>
      <vt:lpstr>Water department</vt:lpstr>
      <vt:lpstr>Water DEPARTMENT</vt:lpstr>
      <vt:lpstr>ROAD IMPROVEMENT</vt:lpstr>
      <vt:lpstr>SANITATION and solid waste management</vt:lpstr>
      <vt:lpstr>SANITATION and solid waste management</vt:lpstr>
      <vt:lpstr>Slide 28</vt:lpstr>
      <vt:lpstr>EDUCATION DEPARTMENT</vt:lpstr>
      <vt:lpstr>Slum improvement</vt:lpstr>
      <vt:lpstr>Urban transport fund (not a department)</vt:lpstr>
      <vt:lpstr>Observations on the budget document</vt:lpstr>
      <vt:lpstr>Comparative analysis of pmc with other indian cities</vt:lpstr>
      <vt:lpstr>Budget Per Capita &amp; Quality of Budget Estimates</vt:lpstr>
      <vt:lpstr>Slide 35</vt:lpstr>
      <vt:lpstr>Slide 36</vt:lpstr>
      <vt:lpstr>Slide 37</vt:lpstr>
      <vt:lpstr>What should we ask for?</vt:lpstr>
      <vt:lpstr>A Model of Accountability for Expenditure</vt:lpstr>
      <vt:lpstr>Urban Capacities and Resources</vt:lpstr>
      <vt:lpstr>Transparency, Accountability and Participation</vt:lpstr>
      <vt:lpstr>Slide 42</vt:lpstr>
      <vt:lpstr>ANNEXURES</vt:lpstr>
      <vt:lpstr>SALARY TRENDS- Functional wise</vt:lpstr>
      <vt:lpstr>Slide 45</vt:lpstr>
      <vt:lpstr>PUBLIC HEALTH</vt:lpstr>
      <vt:lpstr>Slum improvement</vt:lpstr>
      <vt:lpstr>Social development funds</vt:lpstr>
      <vt:lpstr>Women and child development fund- L budget</vt:lpstr>
      <vt:lpstr>Backward class fund – ‘b’ budget</vt:lpstr>
      <vt:lpstr>URBAN POOR Budget – P Budget</vt:lpstr>
      <vt:lpstr>PUBLIC HEALTH</vt:lpstr>
      <vt:lpstr>SLUM Improvement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Pune Municipal Corporation Budget 2015-16</dc:title>
  <dc:creator>Sunil</dc:creator>
  <cp:lastModifiedBy>Naim Keruwala</cp:lastModifiedBy>
  <cp:revision>292</cp:revision>
  <dcterms:created xsi:type="dcterms:W3CDTF">2006-08-16T00:00:00Z</dcterms:created>
  <dcterms:modified xsi:type="dcterms:W3CDTF">2015-04-18T10:49:43Z</dcterms:modified>
</cp:coreProperties>
</file>