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theme/theme9.xml" ContentType="application/vnd.openxmlformats-officedocument.theme+xml"/>
  <Override PartName="/ppt/slideLayouts/slideLayout46.xml" ContentType="application/vnd.openxmlformats-officedocument.presentationml.slideLayout+xml"/>
  <Override PartName="/ppt/theme/theme10.xml" ContentType="application/vnd.openxmlformats-officedocument.theme+xml"/>
  <Override PartName="/ppt/slideLayouts/slideLayout47.xml" ContentType="application/vnd.openxmlformats-officedocument.presentationml.slideLayout+xml"/>
  <Override PartName="/ppt/theme/theme11.xml" ContentType="application/vnd.openxmlformats-officedocument.theme+xml"/>
  <Override PartName="/ppt/slideLayouts/slideLayout48.xml" ContentType="application/vnd.openxmlformats-officedocument.presentationml.slideLayout+xml"/>
  <Override PartName="/ppt/theme/theme1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9.xml" ContentType="application/vnd.openxmlformats-officedocument.theme+xml"/>
  <Override PartName="/ppt/slideLayouts/slideLayout101.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6" r:id="rId1"/>
    <p:sldMasterId id="2147483974" r:id="rId2"/>
    <p:sldMasterId id="2147483999" r:id="rId3"/>
    <p:sldMasterId id="2147483950" r:id="rId4"/>
    <p:sldMasterId id="2147483962" r:id="rId5"/>
    <p:sldMasterId id="2147483852" r:id="rId6"/>
    <p:sldMasterId id="2147483918" r:id="rId7"/>
    <p:sldMasterId id="2147483921" r:id="rId8"/>
    <p:sldMasterId id="2147483923" r:id="rId9"/>
    <p:sldMasterId id="2147483925" r:id="rId10"/>
    <p:sldMasterId id="2147483927" r:id="rId11"/>
    <p:sldMasterId id="2147483929" r:id="rId12"/>
    <p:sldMasterId id="2147483874" r:id="rId13"/>
    <p:sldMasterId id="2147483882" r:id="rId14"/>
    <p:sldMasterId id="2147483890" r:id="rId15"/>
    <p:sldMasterId id="2147483898" r:id="rId16"/>
    <p:sldMasterId id="2147483906" r:id="rId17"/>
    <p:sldMasterId id="2147483816" r:id="rId18"/>
    <p:sldMasterId id="2147483864" r:id="rId19"/>
    <p:sldMasterId id="2147483850" r:id="rId20"/>
  </p:sldMasterIdLst>
  <p:notesMasterIdLst>
    <p:notesMasterId r:id="rId37"/>
  </p:notesMasterIdLst>
  <p:handoutMasterIdLst>
    <p:handoutMasterId r:id="rId38"/>
  </p:handoutMasterIdLst>
  <p:sldIdLst>
    <p:sldId id="281" r:id="rId21"/>
    <p:sldId id="265" r:id="rId22"/>
    <p:sldId id="266"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23FA40A-C7BA-E747-BB53-A9F18B3556F0}">
          <p14:sldIdLst>
            <p14:sldId id="281"/>
            <p14:sldId id="265"/>
            <p14:sldId id="266"/>
            <p14:sldId id="286"/>
            <p14:sldId id="287"/>
            <p14:sldId id="288"/>
            <p14:sldId id="289"/>
            <p14:sldId id="290"/>
            <p14:sldId id="291"/>
            <p14:sldId id="292"/>
            <p14:sldId id="293"/>
            <p14:sldId id="294"/>
            <p14:sldId id="295"/>
            <p14:sldId id="296"/>
            <p14:sldId id="297"/>
            <p14:sldId id="298"/>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kie Matsu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7030A0"/>
    <a:srgbClr val="FFAA00"/>
    <a:srgbClr val="92D050"/>
    <a:srgbClr val="FF0000"/>
    <a:srgbClr val="FF6400"/>
    <a:srgbClr val="FF471F"/>
    <a:srgbClr val="D7471F"/>
    <a:srgbClr val="8E5E32"/>
    <a:srgbClr val="ED1B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84" autoAdjust="0"/>
    <p:restoredTop sz="86472" autoAdjust="0"/>
  </p:normalViewPr>
  <p:slideViewPr>
    <p:cSldViewPr>
      <p:cViewPr>
        <p:scale>
          <a:sx n="57" d="100"/>
          <a:sy n="57" d="100"/>
        </p:scale>
        <p:origin x="-576" y="-4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70" d="100"/>
          <a:sy n="70" d="100"/>
        </p:scale>
        <p:origin x="-345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AE0832-2873-4615-A125-C384D08D7CBB}" type="datetimeFigureOut">
              <a:rPr lang="en-US" smtClean="0"/>
              <a:pPr/>
              <a:t>2/18/2015</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40808D-19E3-48DE-BA1C-EBCEFB223355}" type="slidenum">
              <a:rPr lang="en-US" smtClean="0"/>
              <a:pPr/>
              <a:t>‹#›</a:t>
            </a:fld>
            <a:endParaRPr lang="en-US"/>
          </a:p>
        </p:txBody>
      </p:sp>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7" name="Footer Placeholder 6"/>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023269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649B56-F372-4E44-AD40-0A60AE171247}" type="datetimeFigureOut">
              <a:rPr lang="en-US" smtClean="0"/>
              <a:pPr/>
              <a:t>2/18/2015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C24807-601F-45B7-9B29-322E49139397}" type="slidenum">
              <a:rPr lang="en-US" smtClean="0"/>
              <a:pPr/>
              <a:t>‹#›</a:t>
            </a:fld>
            <a:endParaRPr lang="en-US"/>
          </a:p>
        </p:txBody>
      </p:sp>
    </p:spTree>
    <p:extLst>
      <p:ext uri="{BB962C8B-B14F-4D97-AF65-F5344CB8AC3E}">
        <p14:creationId xmlns:p14="http://schemas.microsoft.com/office/powerpoint/2010/main" val="167223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ADC24807-601F-45B7-9B29-322E49139397}" type="slidenum">
              <a:rPr lang="en-US" smtClean="0"/>
              <a:pPr/>
              <a:t>13</a:t>
            </a:fld>
            <a:endParaRPr lang="en-US"/>
          </a:p>
        </p:txBody>
      </p:sp>
    </p:spTree>
    <p:extLst>
      <p:ext uri="{BB962C8B-B14F-4D97-AF65-F5344CB8AC3E}">
        <p14:creationId xmlns:p14="http://schemas.microsoft.com/office/powerpoint/2010/main" val="740318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8785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ABC7C78-D9AD-7244-8D1D-266FECBB7E10}" type="datetimeFigureOut">
              <a:rPr lang="en-US" smtClean="0"/>
              <a:pPr/>
              <a:t>2/18/2015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2FEF87C-4CD3-3E41-9A7A-545B94E720CB}" type="slidenum">
              <a:rPr lang="en-US" smtClean="0"/>
              <a:pPr/>
              <a:t>‹#›</a:t>
            </a:fld>
            <a:endParaRPr lang="en-US"/>
          </a:p>
        </p:txBody>
      </p:sp>
    </p:spTree>
    <p:extLst>
      <p:ext uri="{BB962C8B-B14F-4D97-AF65-F5344CB8AC3E}">
        <p14:creationId xmlns:p14="http://schemas.microsoft.com/office/powerpoint/2010/main" val="287069154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08957" y="3124200"/>
            <a:ext cx="5526087" cy="609600"/>
          </a:xfrm>
          <a:prstGeom prst="rect">
            <a:avLst/>
          </a:prstGeom>
        </p:spPr>
        <p:txBody>
          <a:bodyPr anchor="t"/>
          <a:lstStyle>
            <a:lvl1pPr algn="ctr">
              <a:defRPr sz="4000" b="1" cap="all">
                <a:solidFill>
                  <a:schemeClr val="bg1"/>
                </a:solidFill>
                <a:latin typeface="Myriad Pro Black" pitchFamily="34" charset="0"/>
              </a:defRPr>
            </a:lvl1pPr>
          </a:lstStyle>
          <a:p>
            <a:r>
              <a:rPr lang="en-US" dirty="0" smtClean="0"/>
              <a:t>Section Title Name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ABC7C78-D9AD-7244-8D1D-266FECBB7E10}" type="datetimeFigureOut">
              <a:rPr lang="en-US" smtClean="0"/>
              <a:pPr/>
              <a:t>2/18/2015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2FEF87C-4CD3-3E41-9A7A-545B94E720CB}" type="slidenum">
              <a:rPr lang="en-US" smtClean="0"/>
              <a:pPr/>
              <a:t>‹#›</a:t>
            </a:fld>
            <a:endParaRPr lang="en-US"/>
          </a:p>
        </p:txBody>
      </p:sp>
    </p:spTree>
    <p:extLst>
      <p:ext uri="{BB962C8B-B14F-4D97-AF65-F5344CB8AC3E}">
        <p14:creationId xmlns:p14="http://schemas.microsoft.com/office/powerpoint/2010/main" val="3391840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2816673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ABC7C78-D9AD-7244-8D1D-266FECBB7E10}" type="datetimeFigureOut">
              <a:rPr lang="en-US" smtClean="0"/>
              <a:pPr/>
              <a:t>2/18/2015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2FEF87C-4CD3-3E41-9A7A-545B94E720CB}" type="slidenum">
              <a:rPr lang="en-US" smtClean="0"/>
              <a:pPr/>
              <a:t>‹#›</a:t>
            </a:fld>
            <a:endParaRPr lang="en-US"/>
          </a:p>
        </p:txBody>
      </p:sp>
    </p:spTree>
    <p:extLst>
      <p:ext uri="{BB962C8B-B14F-4D97-AF65-F5344CB8AC3E}">
        <p14:creationId xmlns:p14="http://schemas.microsoft.com/office/powerpoint/2010/main" val="1876794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ABC7C78-D9AD-7244-8D1D-266FECBB7E10}" type="datetimeFigureOut">
              <a:rPr lang="en-US" smtClean="0"/>
              <a:pPr/>
              <a:t>2/18/2015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2FEF87C-4CD3-3E41-9A7A-545B94E720CB}" type="slidenum">
              <a:rPr lang="en-US" smtClean="0"/>
              <a:pPr/>
              <a:t>‹#›</a:t>
            </a:fld>
            <a:endParaRPr lang="en-US"/>
          </a:p>
        </p:txBody>
      </p:sp>
    </p:spTree>
    <p:extLst>
      <p:ext uri="{BB962C8B-B14F-4D97-AF65-F5344CB8AC3E}">
        <p14:creationId xmlns:p14="http://schemas.microsoft.com/office/powerpoint/2010/main" val="2702450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ABC7C78-D9AD-7244-8D1D-266FECBB7E10}" type="datetimeFigureOut">
              <a:rPr lang="en-US" smtClean="0"/>
              <a:pPr/>
              <a:t>2/18/2015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2FEF87C-4CD3-3E41-9A7A-545B94E720CB}" type="slidenum">
              <a:rPr lang="en-US" smtClean="0"/>
              <a:pPr/>
              <a:t>‹#›</a:t>
            </a:fld>
            <a:endParaRPr lang="en-US"/>
          </a:p>
        </p:txBody>
      </p:sp>
    </p:spTree>
    <p:extLst>
      <p:ext uri="{BB962C8B-B14F-4D97-AF65-F5344CB8AC3E}">
        <p14:creationId xmlns:p14="http://schemas.microsoft.com/office/powerpoint/2010/main" val="1576815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BC7C78-D9AD-7244-8D1D-266FECBB7E10}" type="datetimeFigureOut">
              <a:rPr lang="en-US" smtClean="0"/>
              <a:pPr/>
              <a:t>2/18/2015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2FEF87C-4CD3-3E41-9A7A-545B94E720CB}" type="slidenum">
              <a:rPr lang="en-US" smtClean="0"/>
              <a:pPr/>
              <a:t>‹#›</a:t>
            </a:fld>
            <a:endParaRPr lang="en-US"/>
          </a:p>
        </p:txBody>
      </p:sp>
    </p:spTree>
    <p:extLst>
      <p:ext uri="{BB962C8B-B14F-4D97-AF65-F5344CB8AC3E}">
        <p14:creationId xmlns:p14="http://schemas.microsoft.com/office/powerpoint/2010/main" val="2731586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BC7C78-D9AD-7244-8D1D-266FECBB7E10}" type="datetimeFigureOut">
              <a:rPr lang="en-US" smtClean="0"/>
              <a:pPr/>
              <a:t>2/18/2015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2FEF87C-4CD3-3E41-9A7A-545B94E720CB}" type="slidenum">
              <a:rPr lang="en-US" smtClean="0"/>
              <a:pPr/>
              <a:t>‹#›</a:t>
            </a:fld>
            <a:endParaRPr lang="en-US"/>
          </a:p>
        </p:txBody>
      </p:sp>
    </p:spTree>
    <p:extLst>
      <p:ext uri="{BB962C8B-B14F-4D97-AF65-F5344CB8AC3E}">
        <p14:creationId xmlns:p14="http://schemas.microsoft.com/office/powerpoint/2010/main" val="1330685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 gree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343400"/>
          </a:xfrm>
          <a:prstGeom prst="rect">
            <a:avLst/>
          </a:prstGeom>
        </p:spPr>
        <p:txBody>
          <a:bodyPr/>
          <a:lstStyle>
            <a:lvl1pPr>
              <a:defRPr sz="3000">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hasCustomPrompt="1"/>
          </p:nvPr>
        </p:nvSpPr>
        <p:spPr>
          <a:xfrm>
            <a:off x="381000" y="225425"/>
            <a:ext cx="7772400" cy="1069975"/>
          </a:xfrm>
          <a:prstGeom prst="rect">
            <a:avLst/>
          </a:prstGeom>
        </p:spPr>
        <p:txBody>
          <a:bodyPr/>
          <a:lstStyle>
            <a:lvl1pPr marL="0" indent="0" algn="l">
              <a:defRPr sz="3000" baseline="0">
                <a:solidFill>
                  <a:schemeClr val="bg1"/>
                </a:solidFill>
                <a:latin typeface="Myriad Pro Black" pitchFamily="34" charset="0"/>
              </a:defRPr>
            </a:lvl1pPr>
          </a:lstStyle>
          <a:p>
            <a:r>
              <a:rPr lang="en-US" dirty="0" smtClean="0"/>
              <a:t>Topic Heading </a:t>
            </a:r>
            <a:br>
              <a:rPr lang="en-US" dirty="0" smtClean="0"/>
            </a:br>
            <a:r>
              <a:rPr lang="en-US" dirty="0" smtClean="0"/>
              <a:t>containing two lines</a:t>
            </a:r>
            <a:endParaRPr lang="en-US" dirty="0"/>
          </a:p>
        </p:txBody>
      </p:sp>
    </p:spTree>
    <p:extLst>
      <p:ext uri="{BB962C8B-B14F-4D97-AF65-F5344CB8AC3E}">
        <p14:creationId xmlns:p14="http://schemas.microsoft.com/office/powerpoint/2010/main" val="2929099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E9DF6635-C34A-074F-88BF-93BD7E264FD7}"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1474A-C09C-3F4B-AAF8-A4FCD16563DB}" type="slidenum">
              <a:rPr lang="en-US" smtClean="0"/>
              <a:pPr/>
              <a:t>‹#›</a:t>
            </a:fld>
            <a:endParaRPr lang="en-US"/>
          </a:p>
        </p:txBody>
      </p:sp>
    </p:spTree>
    <p:extLst>
      <p:ext uri="{BB962C8B-B14F-4D97-AF65-F5344CB8AC3E}">
        <p14:creationId xmlns:p14="http://schemas.microsoft.com/office/powerpoint/2010/main" val="400159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prstGeom prst="rect">
            <a:avLst/>
          </a:prstGeom>
        </p:spPr>
        <p:txBody>
          <a:bodyPr/>
          <a:lstStyle/>
          <a:p>
            <a:r>
              <a:rPr lang="en-CA"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BC7C78-D9AD-7244-8D1D-266FECBB7E10}" type="datetimeFigureOut">
              <a:rPr lang="en-US" smtClean="0"/>
              <a:pPr/>
              <a:t>2/18/2015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2FEF87C-4CD3-3E41-9A7A-545B94E720CB}" type="slidenum">
              <a:rPr lang="en-US" smtClean="0"/>
              <a:pPr/>
              <a:t>‹#›</a:t>
            </a:fld>
            <a:endParaRPr lang="en-US"/>
          </a:p>
        </p:txBody>
      </p:sp>
    </p:spTree>
    <p:extLst>
      <p:ext uri="{BB962C8B-B14F-4D97-AF65-F5344CB8AC3E}">
        <p14:creationId xmlns:p14="http://schemas.microsoft.com/office/powerpoint/2010/main" val="4176723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9DF6635-C34A-074F-88BF-93BD7E264FD7}"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1474A-C09C-3F4B-AAF8-A4FCD16563DB}" type="slidenum">
              <a:rPr lang="en-US" smtClean="0"/>
              <a:pPr/>
              <a:t>‹#›</a:t>
            </a:fld>
            <a:endParaRPr lang="en-US"/>
          </a:p>
        </p:txBody>
      </p:sp>
    </p:spTree>
    <p:extLst>
      <p:ext uri="{BB962C8B-B14F-4D97-AF65-F5344CB8AC3E}">
        <p14:creationId xmlns:p14="http://schemas.microsoft.com/office/powerpoint/2010/main" val="1675220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E9DF6635-C34A-074F-88BF-93BD7E264FD7}" type="datetimeFigureOut">
              <a:rPr lang="en-US" smtClean="0"/>
              <a:pPr/>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1474A-C09C-3F4B-AAF8-A4FCD16563DB}" type="slidenum">
              <a:rPr lang="en-US" smtClean="0"/>
              <a:pPr/>
              <a:t>‹#›</a:t>
            </a:fld>
            <a:endParaRPr lang="en-US"/>
          </a:p>
        </p:txBody>
      </p:sp>
    </p:spTree>
    <p:extLst>
      <p:ext uri="{BB962C8B-B14F-4D97-AF65-F5344CB8AC3E}">
        <p14:creationId xmlns:p14="http://schemas.microsoft.com/office/powerpoint/2010/main" val="2277226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E9DF6635-C34A-074F-88BF-93BD7E264FD7}" type="datetimeFigureOut">
              <a:rPr lang="en-US" smtClean="0"/>
              <a:pPr/>
              <a:t>2/18/2015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C1474A-C09C-3F4B-AAF8-A4FCD16563DB}" type="slidenum">
              <a:rPr lang="en-US" smtClean="0"/>
              <a:pPr/>
              <a:t>‹#›</a:t>
            </a:fld>
            <a:endParaRPr lang="en-US"/>
          </a:p>
        </p:txBody>
      </p:sp>
    </p:spTree>
    <p:extLst>
      <p:ext uri="{BB962C8B-B14F-4D97-AF65-F5344CB8AC3E}">
        <p14:creationId xmlns:p14="http://schemas.microsoft.com/office/powerpoint/2010/main" val="840965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9DF6635-C34A-074F-88BF-93BD7E264FD7}" type="datetimeFigureOut">
              <a:rPr lang="en-US" smtClean="0"/>
              <a:pPr/>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1474A-C09C-3F4B-AAF8-A4FCD16563DB}" type="slidenum">
              <a:rPr lang="en-US" smtClean="0"/>
              <a:pPr/>
              <a:t>‹#›</a:t>
            </a:fld>
            <a:endParaRPr lang="en-US"/>
          </a:p>
        </p:txBody>
      </p:sp>
    </p:spTree>
    <p:extLst>
      <p:ext uri="{BB962C8B-B14F-4D97-AF65-F5344CB8AC3E}">
        <p14:creationId xmlns:p14="http://schemas.microsoft.com/office/powerpoint/2010/main" val="2355452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9DF6635-C34A-074F-88BF-93BD7E264FD7}" type="datetimeFigureOut">
              <a:rPr lang="en-US" smtClean="0"/>
              <a:pPr/>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1474A-C09C-3F4B-AAF8-A4FCD16563DB}" type="slidenum">
              <a:rPr lang="en-US" smtClean="0"/>
              <a:pPr/>
              <a:t>‹#›</a:t>
            </a:fld>
            <a:endParaRPr lang="en-US"/>
          </a:p>
        </p:txBody>
      </p:sp>
    </p:spTree>
    <p:extLst>
      <p:ext uri="{BB962C8B-B14F-4D97-AF65-F5344CB8AC3E}">
        <p14:creationId xmlns:p14="http://schemas.microsoft.com/office/powerpoint/2010/main" val="4207573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9DF6635-C34A-074F-88BF-93BD7E264FD7}"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1474A-C09C-3F4B-AAF8-A4FCD16563DB}" type="slidenum">
              <a:rPr lang="en-US" smtClean="0"/>
              <a:pPr/>
              <a:t>‹#›</a:t>
            </a:fld>
            <a:endParaRPr lang="en-US"/>
          </a:p>
        </p:txBody>
      </p:sp>
    </p:spTree>
    <p:extLst>
      <p:ext uri="{BB962C8B-B14F-4D97-AF65-F5344CB8AC3E}">
        <p14:creationId xmlns:p14="http://schemas.microsoft.com/office/powerpoint/2010/main" val="2867309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9DF6635-C34A-074F-88BF-93BD7E264FD7}"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1474A-C09C-3F4B-AAF8-A4FCD16563DB}" type="slidenum">
              <a:rPr lang="en-US" smtClean="0"/>
              <a:pPr/>
              <a:t>‹#›</a:t>
            </a:fld>
            <a:endParaRPr lang="en-US"/>
          </a:p>
        </p:txBody>
      </p:sp>
    </p:spTree>
    <p:extLst>
      <p:ext uri="{BB962C8B-B14F-4D97-AF65-F5344CB8AC3E}">
        <p14:creationId xmlns:p14="http://schemas.microsoft.com/office/powerpoint/2010/main" val="663913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CBB224-10B9-F44C-A440-B060317D72AB}" type="datetimeFigureOut">
              <a:rPr lang="en-US" smtClean="0"/>
              <a:pPr/>
              <a:t>2/18/2015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BFFF656-28EE-4649-879F-7B2D917E086A}" type="slidenum">
              <a:rPr lang="en-US" smtClean="0"/>
              <a:pPr/>
              <a:t>‹#›</a:t>
            </a:fld>
            <a:endParaRPr lang="en-US"/>
          </a:p>
        </p:txBody>
      </p:sp>
    </p:spTree>
    <p:extLst>
      <p:ext uri="{BB962C8B-B14F-4D97-AF65-F5344CB8AC3E}">
        <p14:creationId xmlns:p14="http://schemas.microsoft.com/office/powerpoint/2010/main" val="2127587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CBB224-10B9-F44C-A440-B060317D72AB}" type="datetimeFigureOut">
              <a:rPr lang="en-US" smtClean="0"/>
              <a:pPr/>
              <a:t>2/18/2015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BFFF656-28EE-4649-879F-7B2D917E086A}" type="slidenum">
              <a:rPr lang="en-US" smtClean="0"/>
              <a:pPr/>
              <a:t>‹#›</a:t>
            </a:fld>
            <a:endParaRPr lang="en-US"/>
          </a:p>
        </p:txBody>
      </p:sp>
    </p:spTree>
    <p:extLst>
      <p:ext uri="{BB962C8B-B14F-4D97-AF65-F5344CB8AC3E}">
        <p14:creationId xmlns:p14="http://schemas.microsoft.com/office/powerpoint/2010/main" val="8613818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8" name="Title 7"/>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2640256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D1E46FE-F769-F541-8C63-78D5808FE246}" type="datetimeFigureOut">
              <a:rPr lang="en-US" smtClean="0"/>
              <a:pPr/>
              <a:t>2/18/2015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228600" y="6400800"/>
            <a:ext cx="2133600" cy="365125"/>
          </a:xfrm>
          <a:prstGeom prst="rect">
            <a:avLst/>
          </a:prstGeom>
        </p:spPr>
        <p:txBody>
          <a:bodyPr/>
          <a:lstStyle/>
          <a:p>
            <a:fld id="{02FAB1A5-FB10-8B4A-89C5-B864F726DB31}" type="slidenum">
              <a:rPr lang="en-US" smtClean="0"/>
              <a:pPr/>
              <a:t>‹#›</a:t>
            </a:fld>
            <a:endParaRPr lang="en-US"/>
          </a:p>
        </p:txBody>
      </p:sp>
    </p:spTree>
    <p:extLst>
      <p:ext uri="{BB962C8B-B14F-4D97-AF65-F5344CB8AC3E}">
        <p14:creationId xmlns:p14="http://schemas.microsoft.com/office/powerpoint/2010/main" val="11251638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FCBB224-10B9-F44C-A440-B060317D72AB}" type="datetimeFigureOut">
              <a:rPr lang="en-US" smtClean="0"/>
              <a:pPr/>
              <a:t>2/18/2015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BFFF656-28EE-4649-879F-7B2D917E086A}" type="slidenum">
              <a:rPr lang="en-US" smtClean="0"/>
              <a:pPr/>
              <a:t>‹#›</a:t>
            </a:fld>
            <a:endParaRPr lang="en-US"/>
          </a:p>
        </p:txBody>
      </p:sp>
    </p:spTree>
    <p:extLst>
      <p:ext uri="{BB962C8B-B14F-4D97-AF65-F5344CB8AC3E}">
        <p14:creationId xmlns:p14="http://schemas.microsoft.com/office/powerpoint/2010/main" val="19793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FCBB224-10B9-F44C-A440-B060317D72AB}" type="datetimeFigureOut">
              <a:rPr lang="en-US" smtClean="0"/>
              <a:pPr/>
              <a:t>2/18/2015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BFFF656-28EE-4649-879F-7B2D917E086A}" type="slidenum">
              <a:rPr lang="en-US" smtClean="0"/>
              <a:pPr/>
              <a:t>‹#›</a:t>
            </a:fld>
            <a:endParaRPr lang="en-US"/>
          </a:p>
        </p:txBody>
      </p:sp>
    </p:spTree>
    <p:extLst>
      <p:ext uri="{BB962C8B-B14F-4D97-AF65-F5344CB8AC3E}">
        <p14:creationId xmlns:p14="http://schemas.microsoft.com/office/powerpoint/2010/main" val="20203463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CBB224-10B9-F44C-A440-B060317D72AB}" type="datetimeFigureOut">
              <a:rPr lang="en-US" smtClean="0"/>
              <a:pPr/>
              <a:t>2/18/2015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BFFF656-28EE-4649-879F-7B2D917E086A}" type="slidenum">
              <a:rPr lang="en-US" smtClean="0"/>
              <a:pPr/>
              <a:t>‹#›</a:t>
            </a:fld>
            <a:endParaRPr lang="en-US"/>
          </a:p>
        </p:txBody>
      </p:sp>
    </p:spTree>
    <p:extLst>
      <p:ext uri="{BB962C8B-B14F-4D97-AF65-F5344CB8AC3E}">
        <p14:creationId xmlns:p14="http://schemas.microsoft.com/office/powerpoint/2010/main" val="17531531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CBB224-10B9-F44C-A440-B060317D72AB}" type="datetimeFigureOut">
              <a:rPr lang="en-US" smtClean="0"/>
              <a:pPr/>
              <a:t>2/18/2015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BFFF656-28EE-4649-879F-7B2D917E086A}" type="slidenum">
              <a:rPr lang="en-US" smtClean="0"/>
              <a:pPr/>
              <a:t>‹#›</a:t>
            </a:fld>
            <a:endParaRPr lang="en-US"/>
          </a:p>
        </p:txBody>
      </p:sp>
    </p:spTree>
    <p:extLst>
      <p:ext uri="{BB962C8B-B14F-4D97-AF65-F5344CB8AC3E}">
        <p14:creationId xmlns:p14="http://schemas.microsoft.com/office/powerpoint/2010/main" val="14937201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CBB224-10B9-F44C-A440-B060317D72AB}" type="datetimeFigureOut">
              <a:rPr lang="en-US" smtClean="0"/>
              <a:pPr/>
              <a:t>2/18/2015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BFFF656-28EE-4649-879F-7B2D917E086A}" type="slidenum">
              <a:rPr lang="en-US" smtClean="0"/>
              <a:pPr/>
              <a:t>‹#›</a:t>
            </a:fld>
            <a:endParaRPr lang="en-US"/>
          </a:p>
        </p:txBody>
      </p:sp>
    </p:spTree>
    <p:extLst>
      <p:ext uri="{BB962C8B-B14F-4D97-AF65-F5344CB8AC3E}">
        <p14:creationId xmlns:p14="http://schemas.microsoft.com/office/powerpoint/2010/main" val="24550612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CBB224-10B9-F44C-A440-B060317D72AB}" type="datetimeFigureOut">
              <a:rPr lang="en-US" smtClean="0"/>
              <a:pPr/>
              <a:t>2/18/2015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BFFF656-28EE-4649-879F-7B2D917E086A}" type="slidenum">
              <a:rPr lang="en-US" smtClean="0"/>
              <a:pPr/>
              <a:t>‹#›</a:t>
            </a:fld>
            <a:endParaRPr lang="en-US"/>
          </a:p>
        </p:txBody>
      </p:sp>
    </p:spTree>
    <p:extLst>
      <p:ext uri="{BB962C8B-B14F-4D97-AF65-F5344CB8AC3E}">
        <p14:creationId xmlns:p14="http://schemas.microsoft.com/office/powerpoint/2010/main" val="21947409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 Red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0" y="225425"/>
            <a:ext cx="7772400" cy="688975"/>
          </a:xfrm>
          <a:prstGeom prst="rect">
            <a:avLst/>
          </a:prstGeom>
        </p:spPr>
        <p:txBody>
          <a:bodyPr/>
          <a:lstStyle>
            <a:lvl1pPr marL="0" indent="0" algn="l">
              <a:defRPr sz="3600" baseline="0">
                <a:solidFill>
                  <a:schemeClr val="bg1"/>
                </a:solidFill>
                <a:latin typeface="Myriad Pro Black" pitchFamily="34" charset="0"/>
              </a:defRPr>
            </a:lvl1pPr>
          </a:lstStyle>
          <a:p>
            <a:r>
              <a:rPr lang="en-US" dirty="0" smtClean="0"/>
              <a:t>Topic Heading</a:t>
            </a:r>
            <a:endParaRPr lang="en-US" dirty="0"/>
          </a:p>
        </p:txBody>
      </p:sp>
      <p:sp>
        <p:nvSpPr>
          <p:cNvPr id="3" name="Subtitle 2"/>
          <p:cNvSpPr>
            <a:spLocks noGrp="1"/>
          </p:cNvSpPr>
          <p:nvPr>
            <p:ph type="subTitle" idx="1"/>
          </p:nvPr>
        </p:nvSpPr>
        <p:spPr>
          <a:xfrm>
            <a:off x="381000" y="1219200"/>
            <a:ext cx="7772400" cy="4495800"/>
          </a:xfrm>
          <a:prstGeom prst="rect">
            <a:avLst/>
          </a:prstGeom>
        </p:spPr>
        <p:txBody>
          <a:bodyPr/>
          <a:lstStyle>
            <a:lvl1pPr marL="0" indent="0" algn="l">
              <a:buNone/>
              <a:defRPr sz="2400">
                <a:solidFill>
                  <a:schemeClr val="tx1"/>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4343400"/>
          </a:xfrm>
          <a:prstGeom prst="rect">
            <a:avLst/>
          </a:prstGeom>
        </p:spPr>
        <p:txBody>
          <a:bodyPr/>
          <a:lstStyle>
            <a:lvl1pPr>
              <a:defRPr sz="3000">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hasCustomPrompt="1"/>
          </p:nvPr>
        </p:nvSpPr>
        <p:spPr>
          <a:xfrm>
            <a:off x="381000" y="225425"/>
            <a:ext cx="7772400" cy="688975"/>
          </a:xfrm>
          <a:prstGeom prst="rect">
            <a:avLst/>
          </a:prstGeom>
        </p:spPr>
        <p:txBody>
          <a:bodyPr/>
          <a:lstStyle>
            <a:lvl1pPr marL="0" indent="0" algn="l">
              <a:defRPr sz="3600" baseline="0">
                <a:solidFill>
                  <a:schemeClr val="bg1"/>
                </a:solidFill>
                <a:latin typeface="Myriad Pro Black" pitchFamily="34" charset="0"/>
              </a:defRPr>
            </a:lvl1pPr>
          </a:lstStyle>
          <a:p>
            <a:r>
              <a:rPr lang="en-US" dirty="0" smtClean="0"/>
              <a:t>Topic Heading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715962"/>
          </a:xfrm>
          <a:prstGeom prst="rect">
            <a:avLst/>
          </a:prstGeom>
        </p:spPr>
        <p:txBody>
          <a:bodyPr/>
          <a:lstStyle>
            <a:lvl1pPr algn="l">
              <a:defRPr sz="3600">
                <a:solidFill>
                  <a:schemeClr val="bg1"/>
                </a:solidFill>
                <a:latin typeface="Myriad Pro Black"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716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685800"/>
          </a:xfrm>
          <a:prstGeom prst="rect">
            <a:avLst/>
          </a:prstGeom>
        </p:spPr>
        <p:txBody>
          <a:bodyPr/>
          <a:lstStyle>
            <a:lvl1pPr algn="l">
              <a:defRPr sz="3600">
                <a:solidFill>
                  <a:schemeClr val="bg1"/>
                </a:solidFill>
                <a:latin typeface="Myriad Pro Black" pitchFamily="34" charset="0"/>
              </a:defRPr>
            </a:lvl1pPr>
          </a:lstStyle>
          <a:p>
            <a:r>
              <a:rPr lang="en-US" dirty="0" smtClean="0"/>
              <a:t>Topic Heading</a:t>
            </a:r>
          </a:p>
        </p:txBody>
      </p:sp>
      <p:sp>
        <p:nvSpPr>
          <p:cNvPr id="3" name="Text Placeholder 2"/>
          <p:cNvSpPr>
            <a:spLocks noGrp="1"/>
          </p:cNvSpPr>
          <p:nvPr>
            <p:ph type="body" idx="1"/>
          </p:nvPr>
        </p:nvSpPr>
        <p:spPr>
          <a:xfrm>
            <a:off x="457200" y="12652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68512"/>
            <a:ext cx="4040188" cy="38750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52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68512"/>
            <a:ext cx="4041775" cy="38750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D1E46FE-F769-F541-8C63-78D5808FE246}" type="datetimeFigureOut">
              <a:rPr lang="en-US" smtClean="0"/>
              <a:pPr/>
              <a:t>2/18/2015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228600" y="6400800"/>
            <a:ext cx="2133600" cy="365125"/>
          </a:xfrm>
          <a:prstGeom prst="rect">
            <a:avLst/>
          </a:prstGeom>
        </p:spPr>
        <p:txBody>
          <a:bodyPr/>
          <a:lstStyle/>
          <a:p>
            <a:fld id="{02FAB1A5-FB10-8B4A-89C5-B864F726DB31}" type="slidenum">
              <a:rPr lang="en-US" smtClean="0"/>
              <a:pPr/>
              <a:t>‹#›</a:t>
            </a:fld>
            <a:endParaRPr lang="en-US"/>
          </a:p>
        </p:txBody>
      </p:sp>
    </p:spTree>
    <p:extLst>
      <p:ext uri="{BB962C8B-B14F-4D97-AF65-F5344CB8AC3E}">
        <p14:creationId xmlns:p14="http://schemas.microsoft.com/office/powerpoint/2010/main" val="40070126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563562"/>
          </a:xfrm>
          <a:prstGeom prst="rect">
            <a:avLst/>
          </a:prstGeom>
        </p:spPr>
        <p:txBody>
          <a:bodyPr/>
          <a:lstStyle>
            <a:lvl1pPr algn="l">
              <a:defRPr sz="3600" b="1">
                <a:solidFill>
                  <a:schemeClr val="bg1"/>
                </a:solidFill>
                <a:latin typeface="Myriad Pro Black" pitchFamily="34" charset="0"/>
              </a:defRPr>
            </a:lvl1pPr>
          </a:lstStyle>
          <a:p>
            <a:r>
              <a:rPr lang="en-US" dirty="0" smtClean="0"/>
              <a:t>Topic Heading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8600"/>
            <a:ext cx="5105400" cy="685800"/>
          </a:xfrm>
          <a:prstGeom prst="rect">
            <a:avLst/>
          </a:prstGeom>
        </p:spPr>
        <p:txBody>
          <a:bodyPr anchor="b"/>
          <a:lstStyle>
            <a:lvl1pPr algn="l">
              <a:defRPr sz="3600" b="1">
                <a:solidFill>
                  <a:schemeClr val="bg1"/>
                </a:solidFill>
                <a:latin typeface="Myriad Pro Black" pitchFamily="34" charset="0"/>
              </a:defRPr>
            </a:lvl1pPr>
          </a:lstStyle>
          <a:p>
            <a:r>
              <a:rPr lang="en-US" dirty="0" smtClean="0"/>
              <a:t>Topic Heading</a:t>
            </a:r>
          </a:p>
        </p:txBody>
      </p:sp>
      <p:sp>
        <p:nvSpPr>
          <p:cNvPr id="3" name="Picture Placeholder 2"/>
          <p:cNvSpPr>
            <a:spLocks noGrp="1"/>
          </p:cNvSpPr>
          <p:nvPr>
            <p:ph type="pic" idx="1"/>
          </p:nvPr>
        </p:nvSpPr>
        <p:spPr>
          <a:xfrm>
            <a:off x="4114800" y="990599"/>
            <a:ext cx="5029200" cy="58674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09600" y="1295400"/>
            <a:ext cx="3048000" cy="4419600"/>
          </a:xfrm>
          <a:prstGeom prst="rect">
            <a:avLst/>
          </a:prstGeom>
        </p:spPr>
        <p:txBody>
          <a:bodyPr/>
          <a:lstStyle>
            <a:lvl1pPr marL="0" indent="0">
              <a:buNone/>
              <a:defRPr sz="1800">
                <a:latin typeface="Myriad Pro"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343400"/>
          </a:xfrm>
          <a:prstGeom prst="rect">
            <a:avLst/>
          </a:prstGeom>
        </p:spPr>
        <p:txBody>
          <a:bodyPr/>
          <a:lstStyle>
            <a:lvl1pPr>
              <a:defRPr sz="3000">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hasCustomPrompt="1"/>
          </p:nvPr>
        </p:nvSpPr>
        <p:spPr>
          <a:xfrm>
            <a:off x="381000" y="225425"/>
            <a:ext cx="7772400" cy="1069975"/>
          </a:xfrm>
          <a:prstGeom prst="rect">
            <a:avLst/>
          </a:prstGeom>
        </p:spPr>
        <p:txBody>
          <a:bodyPr/>
          <a:lstStyle>
            <a:lvl1pPr marL="0" indent="0" algn="l">
              <a:defRPr sz="3000" baseline="0">
                <a:solidFill>
                  <a:schemeClr val="bg1"/>
                </a:solidFill>
                <a:latin typeface="Myriad Pro Black" pitchFamily="34" charset="0"/>
              </a:defRPr>
            </a:lvl1pPr>
          </a:lstStyle>
          <a:p>
            <a:r>
              <a:rPr lang="en-US" dirty="0" smtClean="0"/>
              <a:t>Topic Heading </a:t>
            </a:r>
            <a:br>
              <a:rPr lang="en-US" dirty="0" smtClean="0"/>
            </a:br>
            <a:r>
              <a:rPr lang="en-US" dirty="0" smtClean="0"/>
              <a:t>containing two lines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 Orange ">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343400"/>
          </a:xfrm>
          <a:prstGeom prst="rect">
            <a:avLst/>
          </a:prstGeom>
        </p:spPr>
        <p:txBody>
          <a:bodyPr/>
          <a:lstStyle>
            <a:lvl1pPr>
              <a:defRPr sz="3000">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hasCustomPrompt="1"/>
          </p:nvPr>
        </p:nvSpPr>
        <p:spPr>
          <a:xfrm>
            <a:off x="381000" y="225425"/>
            <a:ext cx="7772400" cy="1069975"/>
          </a:xfrm>
          <a:prstGeom prst="rect">
            <a:avLst/>
          </a:prstGeom>
        </p:spPr>
        <p:txBody>
          <a:bodyPr/>
          <a:lstStyle>
            <a:lvl1pPr marL="0" indent="0" algn="l">
              <a:defRPr sz="3000" baseline="0">
                <a:solidFill>
                  <a:schemeClr val="bg1"/>
                </a:solidFill>
                <a:latin typeface="Myriad Pro Black" pitchFamily="34" charset="0"/>
              </a:defRPr>
            </a:lvl1pPr>
          </a:lstStyle>
          <a:p>
            <a:r>
              <a:rPr lang="en-US" dirty="0" smtClean="0"/>
              <a:t>Topic Heading </a:t>
            </a:r>
            <a:br>
              <a:rPr lang="en-US" dirty="0" smtClean="0"/>
            </a:br>
            <a:r>
              <a:rPr lang="en-US" dirty="0" smtClean="0"/>
              <a:t>containing two lines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Yellow ">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343400"/>
          </a:xfrm>
          <a:prstGeom prst="rect">
            <a:avLst/>
          </a:prstGeom>
        </p:spPr>
        <p:txBody>
          <a:bodyPr/>
          <a:lstStyle>
            <a:lvl1pPr>
              <a:defRPr sz="3000">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hasCustomPrompt="1"/>
          </p:nvPr>
        </p:nvSpPr>
        <p:spPr>
          <a:xfrm>
            <a:off x="381000" y="225425"/>
            <a:ext cx="7772400" cy="1069975"/>
          </a:xfrm>
          <a:prstGeom prst="rect">
            <a:avLst/>
          </a:prstGeom>
        </p:spPr>
        <p:txBody>
          <a:bodyPr/>
          <a:lstStyle>
            <a:lvl1pPr marL="0" indent="0" algn="l">
              <a:defRPr sz="3000" baseline="0">
                <a:solidFill>
                  <a:schemeClr val="bg1"/>
                </a:solidFill>
                <a:latin typeface="Myriad Pro Black" pitchFamily="34" charset="0"/>
              </a:defRPr>
            </a:lvl1pPr>
          </a:lstStyle>
          <a:p>
            <a:r>
              <a:rPr lang="en-US" dirty="0" smtClean="0"/>
              <a:t>Topic Heading </a:t>
            </a:r>
            <a:br>
              <a:rPr lang="en-US" dirty="0" smtClean="0"/>
            </a:br>
            <a:r>
              <a:rPr lang="en-US" dirty="0" smtClean="0"/>
              <a:t>containing two lines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 gree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343400"/>
          </a:xfrm>
          <a:prstGeom prst="rect">
            <a:avLst/>
          </a:prstGeom>
        </p:spPr>
        <p:txBody>
          <a:bodyPr/>
          <a:lstStyle>
            <a:lvl1pPr>
              <a:defRPr sz="3000">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hasCustomPrompt="1"/>
          </p:nvPr>
        </p:nvSpPr>
        <p:spPr>
          <a:xfrm>
            <a:off x="381000" y="225425"/>
            <a:ext cx="7772400" cy="1069975"/>
          </a:xfrm>
          <a:prstGeom prst="rect">
            <a:avLst/>
          </a:prstGeom>
        </p:spPr>
        <p:txBody>
          <a:bodyPr/>
          <a:lstStyle>
            <a:lvl1pPr marL="0" indent="0" algn="l">
              <a:defRPr sz="3000" baseline="0">
                <a:solidFill>
                  <a:schemeClr val="bg1"/>
                </a:solidFill>
                <a:latin typeface="Myriad Pro Black" pitchFamily="34" charset="0"/>
              </a:defRPr>
            </a:lvl1pPr>
          </a:lstStyle>
          <a:p>
            <a:r>
              <a:rPr lang="en-US" dirty="0" smtClean="0"/>
              <a:t>Topic Heading </a:t>
            </a:r>
            <a:br>
              <a:rPr lang="en-US" dirty="0" smtClean="0"/>
            </a:br>
            <a:r>
              <a:rPr lang="en-US" dirty="0" smtClean="0"/>
              <a:t>containing two lines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 Blue ">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343400"/>
          </a:xfrm>
          <a:prstGeom prst="rect">
            <a:avLst/>
          </a:prstGeom>
        </p:spPr>
        <p:txBody>
          <a:bodyPr/>
          <a:lstStyle>
            <a:lvl1pPr>
              <a:defRPr sz="3000">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hasCustomPrompt="1"/>
          </p:nvPr>
        </p:nvSpPr>
        <p:spPr>
          <a:xfrm>
            <a:off x="381000" y="225425"/>
            <a:ext cx="7772400" cy="1069975"/>
          </a:xfrm>
          <a:prstGeom prst="rect">
            <a:avLst/>
          </a:prstGeom>
        </p:spPr>
        <p:txBody>
          <a:bodyPr/>
          <a:lstStyle>
            <a:lvl1pPr marL="0" indent="0" algn="l">
              <a:defRPr sz="3000" baseline="0">
                <a:solidFill>
                  <a:schemeClr val="bg1"/>
                </a:solidFill>
                <a:latin typeface="Myriad Pro Black" pitchFamily="34" charset="0"/>
              </a:defRPr>
            </a:lvl1pPr>
          </a:lstStyle>
          <a:p>
            <a:r>
              <a:rPr lang="en-US" dirty="0" smtClean="0"/>
              <a:t>Topic Heading </a:t>
            </a:r>
            <a:br>
              <a:rPr lang="en-US" dirty="0" smtClean="0"/>
            </a:br>
            <a:r>
              <a:rPr lang="en-US" dirty="0" smtClean="0"/>
              <a:t>containing two lines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 Purple ">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343400"/>
          </a:xfrm>
          <a:prstGeom prst="rect">
            <a:avLst/>
          </a:prstGeom>
        </p:spPr>
        <p:txBody>
          <a:bodyPr/>
          <a:lstStyle>
            <a:lvl1pPr>
              <a:defRPr sz="3000">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hasCustomPrompt="1"/>
          </p:nvPr>
        </p:nvSpPr>
        <p:spPr>
          <a:xfrm>
            <a:off x="381000" y="225425"/>
            <a:ext cx="7772400" cy="1069975"/>
          </a:xfrm>
          <a:prstGeom prst="rect">
            <a:avLst/>
          </a:prstGeom>
        </p:spPr>
        <p:txBody>
          <a:bodyPr/>
          <a:lstStyle>
            <a:lvl1pPr marL="0" indent="0" algn="l">
              <a:defRPr sz="3000" baseline="0">
                <a:solidFill>
                  <a:schemeClr val="bg1"/>
                </a:solidFill>
                <a:latin typeface="Myriad Pro Black" pitchFamily="34" charset="0"/>
              </a:defRPr>
            </a:lvl1pPr>
          </a:lstStyle>
          <a:p>
            <a:r>
              <a:rPr lang="en-US" dirty="0" smtClean="0"/>
              <a:t>Topic Heading </a:t>
            </a:r>
            <a:br>
              <a:rPr lang="en-US" dirty="0" smtClean="0"/>
            </a:br>
            <a:r>
              <a:rPr lang="en-US" dirty="0" smtClean="0"/>
              <a:t>containing two lines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0" y="225425"/>
            <a:ext cx="7772400" cy="688975"/>
          </a:xfrm>
          <a:prstGeom prst="rect">
            <a:avLst/>
          </a:prstGeom>
        </p:spPr>
        <p:txBody>
          <a:bodyPr/>
          <a:lstStyle>
            <a:lvl1pPr marL="0" indent="0" algn="l">
              <a:defRPr sz="3600" baseline="0">
                <a:solidFill>
                  <a:schemeClr val="bg1"/>
                </a:solidFill>
                <a:latin typeface="Myriad Pro Black" pitchFamily="34" charset="0"/>
              </a:defRPr>
            </a:lvl1pPr>
          </a:lstStyle>
          <a:p>
            <a:r>
              <a:rPr lang="en-US" dirty="0" smtClean="0"/>
              <a:t>Topic Heading</a:t>
            </a:r>
            <a:endParaRPr lang="en-US" dirty="0"/>
          </a:p>
        </p:txBody>
      </p:sp>
      <p:sp>
        <p:nvSpPr>
          <p:cNvPr id="3" name="Subtitle 2"/>
          <p:cNvSpPr>
            <a:spLocks noGrp="1"/>
          </p:cNvSpPr>
          <p:nvPr>
            <p:ph type="subTitle" idx="1"/>
          </p:nvPr>
        </p:nvSpPr>
        <p:spPr>
          <a:xfrm>
            <a:off x="381000" y="1219200"/>
            <a:ext cx="7772400" cy="4495800"/>
          </a:xfrm>
          <a:prstGeom prst="rect">
            <a:avLst/>
          </a:prstGeom>
        </p:spPr>
        <p:txBody>
          <a:bodyPr/>
          <a:lstStyle>
            <a:lvl1pPr marL="0" indent="0" algn="l">
              <a:buNone/>
              <a:defRPr sz="2400">
                <a:solidFill>
                  <a:schemeClr val="tx1"/>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D1E46FE-F769-F541-8C63-78D5808FE246}" type="datetimeFigureOut">
              <a:rPr lang="en-US" smtClean="0"/>
              <a:pPr/>
              <a:t>2/18/2015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228600" y="6400800"/>
            <a:ext cx="2133600" cy="365125"/>
          </a:xfrm>
          <a:prstGeom prst="rect">
            <a:avLst/>
          </a:prstGeom>
        </p:spPr>
        <p:txBody>
          <a:bodyPr/>
          <a:lstStyle/>
          <a:p>
            <a:fld id="{02FAB1A5-FB10-8B4A-89C5-B864F726DB31}" type="slidenum">
              <a:rPr lang="en-US" smtClean="0"/>
              <a:pPr/>
              <a:t>‹#›</a:t>
            </a:fld>
            <a:endParaRPr lang="en-US"/>
          </a:p>
        </p:txBody>
      </p:sp>
    </p:spTree>
    <p:extLst>
      <p:ext uri="{BB962C8B-B14F-4D97-AF65-F5344CB8AC3E}">
        <p14:creationId xmlns:p14="http://schemas.microsoft.com/office/powerpoint/2010/main" val="39756933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4343400"/>
          </a:xfrm>
          <a:prstGeom prst="rect">
            <a:avLst/>
          </a:prstGeom>
        </p:spPr>
        <p:txBody>
          <a:bodyPr/>
          <a:lstStyle>
            <a:lvl1pPr>
              <a:defRPr sz="3000">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hasCustomPrompt="1"/>
          </p:nvPr>
        </p:nvSpPr>
        <p:spPr>
          <a:xfrm>
            <a:off x="381000" y="225425"/>
            <a:ext cx="7772400" cy="688975"/>
          </a:xfrm>
          <a:prstGeom prst="rect">
            <a:avLst/>
          </a:prstGeom>
        </p:spPr>
        <p:txBody>
          <a:bodyPr/>
          <a:lstStyle>
            <a:lvl1pPr marL="0" indent="0" algn="l">
              <a:defRPr sz="3600" baseline="0">
                <a:solidFill>
                  <a:schemeClr val="bg1"/>
                </a:solidFill>
                <a:latin typeface="Myriad Pro Black" pitchFamily="34" charset="0"/>
              </a:defRPr>
            </a:lvl1pPr>
          </a:lstStyle>
          <a:p>
            <a:r>
              <a:rPr lang="en-US" dirty="0" smtClean="0"/>
              <a:t>Topic Heading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715962"/>
          </a:xfrm>
          <a:prstGeom prst="rect">
            <a:avLst/>
          </a:prstGeom>
        </p:spPr>
        <p:txBody>
          <a:bodyPr/>
          <a:lstStyle>
            <a:lvl1pPr algn="l">
              <a:defRPr sz="3600">
                <a:solidFill>
                  <a:schemeClr val="bg1"/>
                </a:solidFill>
                <a:latin typeface="Myriad Pro Black"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685800"/>
          </a:xfrm>
          <a:prstGeom prst="rect">
            <a:avLst/>
          </a:prstGeom>
        </p:spPr>
        <p:txBody>
          <a:bodyPr/>
          <a:lstStyle>
            <a:lvl1pPr algn="l">
              <a:defRPr sz="3600">
                <a:solidFill>
                  <a:schemeClr val="bg1"/>
                </a:solidFill>
                <a:latin typeface="Myriad Pro Black" pitchFamily="34" charset="0"/>
              </a:defRPr>
            </a:lvl1pPr>
          </a:lstStyle>
          <a:p>
            <a:r>
              <a:rPr lang="en-US" dirty="0" smtClean="0"/>
              <a:t>Topic Heading</a:t>
            </a:r>
          </a:p>
        </p:txBody>
      </p:sp>
      <p:sp>
        <p:nvSpPr>
          <p:cNvPr id="3" name="Text Placeholder 2"/>
          <p:cNvSpPr>
            <a:spLocks noGrp="1"/>
          </p:cNvSpPr>
          <p:nvPr>
            <p:ph type="body" idx="1"/>
          </p:nvPr>
        </p:nvSpPr>
        <p:spPr>
          <a:xfrm>
            <a:off x="457200" y="12652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68512"/>
            <a:ext cx="4040188" cy="3875088"/>
          </a:xfrm>
          <a:prstGeom prst="rect">
            <a:avLst/>
          </a:prstGeo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52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68512"/>
            <a:ext cx="4041775" cy="3875088"/>
          </a:xfrm>
          <a:prstGeom prst="rect">
            <a:avLst/>
          </a:prstGeo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563562"/>
          </a:xfrm>
          <a:prstGeom prst="rect">
            <a:avLst/>
          </a:prstGeom>
        </p:spPr>
        <p:txBody>
          <a:bodyPr/>
          <a:lstStyle>
            <a:lvl1pPr algn="l">
              <a:defRPr sz="3600" b="1">
                <a:solidFill>
                  <a:schemeClr val="bg1"/>
                </a:solidFill>
                <a:latin typeface="Myriad Pro Black" pitchFamily="34" charset="0"/>
              </a:defRPr>
            </a:lvl1pPr>
          </a:lstStyle>
          <a:p>
            <a:r>
              <a:rPr lang="en-US" dirty="0" smtClean="0"/>
              <a:t>Topic Heading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8600"/>
            <a:ext cx="5105400" cy="685800"/>
          </a:xfrm>
          <a:prstGeom prst="rect">
            <a:avLst/>
          </a:prstGeom>
        </p:spPr>
        <p:txBody>
          <a:bodyPr anchor="b"/>
          <a:lstStyle>
            <a:lvl1pPr algn="l">
              <a:defRPr sz="3600" b="1">
                <a:solidFill>
                  <a:schemeClr val="bg1"/>
                </a:solidFill>
                <a:latin typeface="Myriad Pro Black" pitchFamily="34" charset="0"/>
              </a:defRPr>
            </a:lvl1pPr>
          </a:lstStyle>
          <a:p>
            <a:r>
              <a:rPr lang="en-US" dirty="0" smtClean="0"/>
              <a:t>Topic Heading</a:t>
            </a:r>
          </a:p>
        </p:txBody>
      </p:sp>
      <p:sp>
        <p:nvSpPr>
          <p:cNvPr id="3" name="Picture Placeholder 2"/>
          <p:cNvSpPr>
            <a:spLocks noGrp="1"/>
          </p:cNvSpPr>
          <p:nvPr>
            <p:ph type="pic" idx="1"/>
          </p:nvPr>
        </p:nvSpPr>
        <p:spPr>
          <a:xfrm>
            <a:off x="4114800" y="990599"/>
            <a:ext cx="5029200" cy="58674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09600" y="1295400"/>
            <a:ext cx="3048000" cy="4419600"/>
          </a:xfrm>
          <a:prstGeom prst="rect">
            <a:avLst/>
          </a:prstGeom>
        </p:spPr>
        <p:txBody>
          <a:bodyPr/>
          <a:lstStyle>
            <a:lvl1pPr marL="0" indent="0">
              <a:buNone/>
              <a:defRPr sz="1800">
                <a:latin typeface="Myriad Pro"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0" y="225425"/>
            <a:ext cx="7772400" cy="688975"/>
          </a:xfrm>
          <a:prstGeom prst="rect">
            <a:avLst/>
          </a:prstGeom>
        </p:spPr>
        <p:txBody>
          <a:bodyPr/>
          <a:lstStyle>
            <a:lvl1pPr marL="0" indent="0" algn="l">
              <a:defRPr sz="3600" baseline="0">
                <a:solidFill>
                  <a:schemeClr val="bg1"/>
                </a:solidFill>
                <a:latin typeface="Myriad Pro Black" pitchFamily="34" charset="0"/>
              </a:defRPr>
            </a:lvl1pPr>
          </a:lstStyle>
          <a:p>
            <a:r>
              <a:rPr lang="en-US" dirty="0" smtClean="0"/>
              <a:t>Topic Heading</a:t>
            </a:r>
            <a:endParaRPr lang="en-US" dirty="0"/>
          </a:p>
        </p:txBody>
      </p:sp>
      <p:sp>
        <p:nvSpPr>
          <p:cNvPr id="3" name="Subtitle 2"/>
          <p:cNvSpPr>
            <a:spLocks noGrp="1"/>
          </p:cNvSpPr>
          <p:nvPr>
            <p:ph type="subTitle" idx="1"/>
          </p:nvPr>
        </p:nvSpPr>
        <p:spPr>
          <a:xfrm>
            <a:off x="381000" y="1219200"/>
            <a:ext cx="7772400" cy="4495800"/>
          </a:xfrm>
          <a:prstGeom prst="rect">
            <a:avLst/>
          </a:prstGeom>
        </p:spPr>
        <p:txBody>
          <a:bodyPr/>
          <a:lstStyle>
            <a:lvl1pPr marL="0" indent="0" algn="l">
              <a:buNone/>
              <a:defRPr sz="2400">
                <a:solidFill>
                  <a:schemeClr val="tx1"/>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4343400"/>
          </a:xfrm>
          <a:prstGeom prst="rect">
            <a:avLst/>
          </a:prstGeom>
        </p:spPr>
        <p:txBody>
          <a:bodyPr/>
          <a:lstStyle>
            <a:lvl1pPr>
              <a:defRPr sz="3000">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hasCustomPrompt="1"/>
          </p:nvPr>
        </p:nvSpPr>
        <p:spPr>
          <a:xfrm>
            <a:off x="381000" y="225425"/>
            <a:ext cx="7772400" cy="688975"/>
          </a:xfrm>
          <a:prstGeom prst="rect">
            <a:avLst/>
          </a:prstGeom>
        </p:spPr>
        <p:txBody>
          <a:bodyPr/>
          <a:lstStyle>
            <a:lvl1pPr marL="0" indent="0" algn="l">
              <a:defRPr sz="3600" baseline="0">
                <a:solidFill>
                  <a:schemeClr val="bg1"/>
                </a:solidFill>
                <a:latin typeface="Myriad Pro Black" pitchFamily="34" charset="0"/>
              </a:defRPr>
            </a:lvl1pPr>
          </a:lstStyle>
          <a:p>
            <a:r>
              <a:rPr lang="en-US" dirty="0" smtClean="0"/>
              <a:t>Topic Heading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715962"/>
          </a:xfrm>
          <a:prstGeom prst="rect">
            <a:avLst/>
          </a:prstGeom>
        </p:spPr>
        <p:txBody>
          <a:bodyPr/>
          <a:lstStyle>
            <a:lvl1pPr algn="l">
              <a:defRPr sz="3600">
                <a:solidFill>
                  <a:schemeClr val="bg1"/>
                </a:solidFill>
                <a:latin typeface="Myriad Pro Black"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685800"/>
          </a:xfrm>
          <a:prstGeom prst="rect">
            <a:avLst/>
          </a:prstGeom>
        </p:spPr>
        <p:txBody>
          <a:bodyPr/>
          <a:lstStyle>
            <a:lvl1pPr algn="l">
              <a:defRPr sz="3600">
                <a:solidFill>
                  <a:schemeClr val="bg1"/>
                </a:solidFill>
                <a:latin typeface="Myriad Pro Black" pitchFamily="34" charset="0"/>
              </a:defRPr>
            </a:lvl1pPr>
          </a:lstStyle>
          <a:p>
            <a:r>
              <a:rPr lang="en-US" dirty="0" smtClean="0"/>
              <a:t>Topic Heading</a:t>
            </a:r>
          </a:p>
        </p:txBody>
      </p:sp>
      <p:sp>
        <p:nvSpPr>
          <p:cNvPr id="3" name="Text Placeholder 2"/>
          <p:cNvSpPr>
            <a:spLocks noGrp="1"/>
          </p:cNvSpPr>
          <p:nvPr>
            <p:ph type="body" idx="1"/>
          </p:nvPr>
        </p:nvSpPr>
        <p:spPr>
          <a:xfrm>
            <a:off x="457200" y="12652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68512"/>
            <a:ext cx="4040188" cy="3875088"/>
          </a:xfrm>
          <a:prstGeom prst="rect">
            <a:avLst/>
          </a:prstGeo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52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68512"/>
            <a:ext cx="4041775" cy="3875088"/>
          </a:xfrm>
          <a:prstGeom prst="rect">
            <a:avLst/>
          </a:prstGeo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D1E46FE-F769-F541-8C63-78D5808FE246}" type="datetimeFigureOut">
              <a:rPr lang="en-US" smtClean="0"/>
              <a:pPr/>
              <a:t>2/18/2015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228600" y="6400800"/>
            <a:ext cx="2133600" cy="365125"/>
          </a:xfrm>
          <a:prstGeom prst="rect">
            <a:avLst/>
          </a:prstGeom>
        </p:spPr>
        <p:txBody>
          <a:bodyPr/>
          <a:lstStyle/>
          <a:p>
            <a:fld id="{02FAB1A5-FB10-8B4A-89C5-B864F726DB31}" type="slidenum">
              <a:rPr lang="en-US" smtClean="0"/>
              <a:pPr/>
              <a:t>‹#›</a:t>
            </a:fld>
            <a:endParaRPr lang="en-US"/>
          </a:p>
        </p:txBody>
      </p:sp>
    </p:spTree>
    <p:extLst>
      <p:ext uri="{BB962C8B-B14F-4D97-AF65-F5344CB8AC3E}">
        <p14:creationId xmlns:p14="http://schemas.microsoft.com/office/powerpoint/2010/main" val="15753771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563562"/>
          </a:xfrm>
          <a:prstGeom prst="rect">
            <a:avLst/>
          </a:prstGeom>
        </p:spPr>
        <p:txBody>
          <a:bodyPr/>
          <a:lstStyle>
            <a:lvl1pPr algn="l">
              <a:defRPr sz="3600" b="1">
                <a:solidFill>
                  <a:schemeClr val="bg1"/>
                </a:solidFill>
                <a:latin typeface="Myriad Pro Black" pitchFamily="34" charset="0"/>
              </a:defRPr>
            </a:lvl1pPr>
          </a:lstStyle>
          <a:p>
            <a:r>
              <a:rPr lang="en-US" dirty="0" smtClean="0"/>
              <a:t>Topic Heading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8600"/>
            <a:ext cx="5105400" cy="685800"/>
          </a:xfrm>
          <a:prstGeom prst="rect">
            <a:avLst/>
          </a:prstGeom>
        </p:spPr>
        <p:txBody>
          <a:bodyPr anchor="b"/>
          <a:lstStyle>
            <a:lvl1pPr algn="l">
              <a:defRPr sz="3600" b="1">
                <a:solidFill>
                  <a:schemeClr val="bg1"/>
                </a:solidFill>
                <a:latin typeface="Myriad Pro Black" pitchFamily="34" charset="0"/>
              </a:defRPr>
            </a:lvl1pPr>
          </a:lstStyle>
          <a:p>
            <a:r>
              <a:rPr lang="en-US" dirty="0" smtClean="0"/>
              <a:t>Topic Heading</a:t>
            </a:r>
          </a:p>
        </p:txBody>
      </p:sp>
      <p:sp>
        <p:nvSpPr>
          <p:cNvPr id="3" name="Picture Placeholder 2"/>
          <p:cNvSpPr>
            <a:spLocks noGrp="1"/>
          </p:cNvSpPr>
          <p:nvPr>
            <p:ph type="pic" idx="1"/>
          </p:nvPr>
        </p:nvSpPr>
        <p:spPr>
          <a:xfrm>
            <a:off x="4114800" y="990599"/>
            <a:ext cx="5029200" cy="58674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09600" y="1295400"/>
            <a:ext cx="3048000" cy="4419600"/>
          </a:xfrm>
          <a:prstGeom prst="rect">
            <a:avLst/>
          </a:prstGeom>
        </p:spPr>
        <p:txBody>
          <a:bodyPr/>
          <a:lstStyle>
            <a:lvl1pPr marL="0" indent="0">
              <a:buNone/>
              <a:defRPr sz="1800">
                <a:latin typeface="Myriad Pro"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0" y="225425"/>
            <a:ext cx="7772400" cy="688975"/>
          </a:xfrm>
          <a:prstGeom prst="rect">
            <a:avLst/>
          </a:prstGeom>
        </p:spPr>
        <p:txBody>
          <a:bodyPr/>
          <a:lstStyle>
            <a:lvl1pPr marL="0" indent="0" algn="l">
              <a:defRPr sz="3600" baseline="0">
                <a:solidFill>
                  <a:schemeClr val="bg1"/>
                </a:solidFill>
                <a:latin typeface="Myriad Pro Black" pitchFamily="34" charset="0"/>
              </a:defRPr>
            </a:lvl1pPr>
          </a:lstStyle>
          <a:p>
            <a:r>
              <a:rPr lang="en-US" dirty="0" smtClean="0"/>
              <a:t>Topic Heading</a:t>
            </a:r>
            <a:endParaRPr lang="en-US" dirty="0"/>
          </a:p>
        </p:txBody>
      </p:sp>
      <p:sp>
        <p:nvSpPr>
          <p:cNvPr id="3" name="Subtitle 2"/>
          <p:cNvSpPr>
            <a:spLocks noGrp="1"/>
          </p:cNvSpPr>
          <p:nvPr>
            <p:ph type="subTitle" idx="1"/>
          </p:nvPr>
        </p:nvSpPr>
        <p:spPr>
          <a:xfrm>
            <a:off x="381000" y="1219200"/>
            <a:ext cx="7772400" cy="4495800"/>
          </a:xfrm>
          <a:prstGeom prst="rect">
            <a:avLst/>
          </a:prstGeom>
        </p:spPr>
        <p:txBody>
          <a:bodyPr/>
          <a:lstStyle>
            <a:lvl1pPr marL="0" indent="0" algn="l">
              <a:buNone/>
              <a:defRPr sz="2400">
                <a:solidFill>
                  <a:schemeClr val="tx1"/>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4343400"/>
          </a:xfrm>
          <a:prstGeom prst="rect">
            <a:avLst/>
          </a:prstGeom>
        </p:spPr>
        <p:txBody>
          <a:bodyPr/>
          <a:lstStyle>
            <a:lvl1pPr>
              <a:defRPr sz="3000">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hasCustomPrompt="1"/>
          </p:nvPr>
        </p:nvSpPr>
        <p:spPr>
          <a:xfrm>
            <a:off x="381000" y="225425"/>
            <a:ext cx="7772400" cy="688975"/>
          </a:xfrm>
          <a:prstGeom prst="rect">
            <a:avLst/>
          </a:prstGeom>
        </p:spPr>
        <p:txBody>
          <a:bodyPr/>
          <a:lstStyle>
            <a:lvl1pPr marL="0" indent="0" algn="l">
              <a:defRPr sz="3600" baseline="0">
                <a:solidFill>
                  <a:schemeClr val="bg1"/>
                </a:solidFill>
                <a:latin typeface="Myriad Pro Black" pitchFamily="34" charset="0"/>
              </a:defRPr>
            </a:lvl1pPr>
          </a:lstStyle>
          <a:p>
            <a:r>
              <a:rPr lang="en-US" dirty="0" smtClean="0"/>
              <a:t>Topic Heading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715962"/>
          </a:xfrm>
          <a:prstGeom prst="rect">
            <a:avLst/>
          </a:prstGeom>
        </p:spPr>
        <p:txBody>
          <a:bodyPr/>
          <a:lstStyle>
            <a:lvl1pPr algn="l">
              <a:defRPr sz="3600">
                <a:solidFill>
                  <a:schemeClr val="bg1"/>
                </a:solidFill>
                <a:latin typeface="Myriad Pro Black"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685800"/>
          </a:xfrm>
          <a:prstGeom prst="rect">
            <a:avLst/>
          </a:prstGeom>
        </p:spPr>
        <p:txBody>
          <a:bodyPr/>
          <a:lstStyle>
            <a:lvl1pPr algn="l">
              <a:defRPr sz="3600">
                <a:solidFill>
                  <a:schemeClr val="bg1"/>
                </a:solidFill>
                <a:latin typeface="Myriad Pro Black" pitchFamily="34" charset="0"/>
              </a:defRPr>
            </a:lvl1pPr>
          </a:lstStyle>
          <a:p>
            <a:r>
              <a:rPr lang="en-US" dirty="0" smtClean="0"/>
              <a:t>Topic Heading</a:t>
            </a:r>
          </a:p>
        </p:txBody>
      </p:sp>
      <p:sp>
        <p:nvSpPr>
          <p:cNvPr id="3" name="Text Placeholder 2"/>
          <p:cNvSpPr>
            <a:spLocks noGrp="1"/>
          </p:cNvSpPr>
          <p:nvPr>
            <p:ph type="body" idx="1"/>
          </p:nvPr>
        </p:nvSpPr>
        <p:spPr>
          <a:xfrm>
            <a:off x="457200" y="12652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68512"/>
            <a:ext cx="4040188" cy="3875088"/>
          </a:xfrm>
          <a:prstGeom prst="rect">
            <a:avLst/>
          </a:prstGeo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52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68512"/>
            <a:ext cx="4041775" cy="3875088"/>
          </a:xfrm>
          <a:prstGeom prst="rect">
            <a:avLst/>
          </a:prstGeo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563562"/>
          </a:xfrm>
          <a:prstGeom prst="rect">
            <a:avLst/>
          </a:prstGeom>
        </p:spPr>
        <p:txBody>
          <a:bodyPr/>
          <a:lstStyle>
            <a:lvl1pPr algn="l">
              <a:defRPr sz="3600" b="1">
                <a:solidFill>
                  <a:schemeClr val="bg1"/>
                </a:solidFill>
                <a:latin typeface="Myriad Pro Black" pitchFamily="34" charset="0"/>
              </a:defRPr>
            </a:lvl1pPr>
          </a:lstStyle>
          <a:p>
            <a:r>
              <a:rPr lang="en-US" dirty="0" smtClean="0"/>
              <a:t>Topic Heading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8600"/>
            <a:ext cx="5105400" cy="685800"/>
          </a:xfrm>
          <a:prstGeom prst="rect">
            <a:avLst/>
          </a:prstGeom>
        </p:spPr>
        <p:txBody>
          <a:bodyPr anchor="b"/>
          <a:lstStyle>
            <a:lvl1pPr algn="l">
              <a:defRPr sz="3600" b="1">
                <a:solidFill>
                  <a:schemeClr val="bg1"/>
                </a:solidFill>
                <a:latin typeface="Myriad Pro Black" pitchFamily="34" charset="0"/>
              </a:defRPr>
            </a:lvl1pPr>
          </a:lstStyle>
          <a:p>
            <a:r>
              <a:rPr lang="en-US" dirty="0" smtClean="0"/>
              <a:t>Topic Heading</a:t>
            </a:r>
          </a:p>
        </p:txBody>
      </p:sp>
      <p:sp>
        <p:nvSpPr>
          <p:cNvPr id="3" name="Picture Placeholder 2"/>
          <p:cNvSpPr>
            <a:spLocks noGrp="1"/>
          </p:cNvSpPr>
          <p:nvPr>
            <p:ph type="pic" idx="1"/>
          </p:nvPr>
        </p:nvSpPr>
        <p:spPr>
          <a:xfrm>
            <a:off x="4114800" y="990599"/>
            <a:ext cx="5029200" cy="58674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09600" y="1295400"/>
            <a:ext cx="3048000" cy="4419600"/>
          </a:xfrm>
          <a:prstGeom prst="rect">
            <a:avLst/>
          </a:prstGeom>
        </p:spPr>
        <p:txBody>
          <a:bodyPr/>
          <a:lstStyle>
            <a:lvl1pPr marL="0" indent="0">
              <a:buNone/>
              <a:defRPr sz="1800">
                <a:latin typeface="Myriad Pro"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BC7C78-D9AD-7244-8D1D-266FECBB7E10}" type="datetimeFigureOut">
              <a:rPr lang="en-US" smtClean="0"/>
              <a:pPr/>
              <a:t>2/18/2015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2FEF87C-4CD3-3E41-9A7A-545B94E720CB}" type="slidenum">
              <a:rPr lang="en-US" smtClean="0"/>
              <a:pPr/>
              <a:t>‹#›</a:t>
            </a:fld>
            <a:endParaRPr lang="en-US"/>
          </a:p>
        </p:txBody>
      </p:sp>
    </p:spTree>
    <p:extLst>
      <p:ext uri="{BB962C8B-B14F-4D97-AF65-F5344CB8AC3E}">
        <p14:creationId xmlns:p14="http://schemas.microsoft.com/office/powerpoint/2010/main" val="15709054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0" y="225425"/>
            <a:ext cx="7772400" cy="688975"/>
          </a:xfrm>
          <a:prstGeom prst="rect">
            <a:avLst/>
          </a:prstGeom>
        </p:spPr>
        <p:txBody>
          <a:bodyPr/>
          <a:lstStyle>
            <a:lvl1pPr marL="0" indent="0" algn="l">
              <a:defRPr sz="3600" baseline="0">
                <a:solidFill>
                  <a:schemeClr val="bg1"/>
                </a:solidFill>
                <a:latin typeface="Myriad Pro Black" pitchFamily="34" charset="0"/>
              </a:defRPr>
            </a:lvl1pPr>
          </a:lstStyle>
          <a:p>
            <a:r>
              <a:rPr lang="en-US" dirty="0" smtClean="0"/>
              <a:t>Topic Heading</a:t>
            </a:r>
            <a:endParaRPr lang="en-US" dirty="0"/>
          </a:p>
        </p:txBody>
      </p:sp>
      <p:sp>
        <p:nvSpPr>
          <p:cNvPr id="3" name="Subtitle 2"/>
          <p:cNvSpPr>
            <a:spLocks noGrp="1"/>
          </p:cNvSpPr>
          <p:nvPr>
            <p:ph type="subTitle" idx="1"/>
          </p:nvPr>
        </p:nvSpPr>
        <p:spPr>
          <a:xfrm>
            <a:off x="381000" y="1219200"/>
            <a:ext cx="7772400" cy="4495800"/>
          </a:xfrm>
          <a:prstGeom prst="rect">
            <a:avLst/>
          </a:prstGeom>
        </p:spPr>
        <p:txBody>
          <a:bodyPr/>
          <a:lstStyle>
            <a:lvl1pPr marL="0" indent="0" algn="l">
              <a:buNone/>
              <a:defRPr sz="2400">
                <a:solidFill>
                  <a:schemeClr val="tx1"/>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4343400"/>
          </a:xfrm>
          <a:prstGeom prst="rect">
            <a:avLst/>
          </a:prstGeom>
        </p:spPr>
        <p:txBody>
          <a:bodyPr/>
          <a:lstStyle>
            <a:lvl1pPr>
              <a:defRPr sz="3000">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hasCustomPrompt="1"/>
          </p:nvPr>
        </p:nvSpPr>
        <p:spPr>
          <a:xfrm>
            <a:off x="381000" y="225425"/>
            <a:ext cx="7772400" cy="688975"/>
          </a:xfrm>
          <a:prstGeom prst="rect">
            <a:avLst/>
          </a:prstGeom>
        </p:spPr>
        <p:txBody>
          <a:bodyPr/>
          <a:lstStyle>
            <a:lvl1pPr marL="0" indent="0" algn="l">
              <a:defRPr sz="3600" baseline="0">
                <a:solidFill>
                  <a:schemeClr val="bg1"/>
                </a:solidFill>
                <a:latin typeface="Myriad Pro Black" pitchFamily="34" charset="0"/>
              </a:defRPr>
            </a:lvl1pPr>
          </a:lstStyle>
          <a:p>
            <a:r>
              <a:rPr lang="en-US" dirty="0" smtClean="0"/>
              <a:t>Topic Heading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715962"/>
          </a:xfrm>
          <a:prstGeom prst="rect">
            <a:avLst/>
          </a:prstGeom>
        </p:spPr>
        <p:txBody>
          <a:bodyPr/>
          <a:lstStyle>
            <a:lvl1pPr algn="l">
              <a:defRPr sz="3600">
                <a:solidFill>
                  <a:schemeClr val="bg1"/>
                </a:solidFill>
                <a:latin typeface="Myriad Pro Black"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685800"/>
          </a:xfrm>
          <a:prstGeom prst="rect">
            <a:avLst/>
          </a:prstGeom>
        </p:spPr>
        <p:txBody>
          <a:bodyPr/>
          <a:lstStyle>
            <a:lvl1pPr algn="l">
              <a:defRPr sz="3600">
                <a:solidFill>
                  <a:schemeClr val="bg1"/>
                </a:solidFill>
                <a:latin typeface="Myriad Pro Black" pitchFamily="34" charset="0"/>
              </a:defRPr>
            </a:lvl1pPr>
          </a:lstStyle>
          <a:p>
            <a:r>
              <a:rPr lang="en-US" dirty="0" smtClean="0"/>
              <a:t>Topic Heading</a:t>
            </a:r>
          </a:p>
        </p:txBody>
      </p:sp>
      <p:sp>
        <p:nvSpPr>
          <p:cNvPr id="3" name="Text Placeholder 2"/>
          <p:cNvSpPr>
            <a:spLocks noGrp="1"/>
          </p:cNvSpPr>
          <p:nvPr>
            <p:ph type="body" idx="1"/>
          </p:nvPr>
        </p:nvSpPr>
        <p:spPr>
          <a:xfrm>
            <a:off x="457200" y="12652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68512"/>
            <a:ext cx="4040188" cy="3875088"/>
          </a:xfrm>
          <a:prstGeom prst="rect">
            <a:avLst/>
          </a:prstGeo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52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68512"/>
            <a:ext cx="4041775" cy="3875088"/>
          </a:xfrm>
          <a:prstGeom prst="rect">
            <a:avLst/>
          </a:prstGeo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563562"/>
          </a:xfrm>
          <a:prstGeom prst="rect">
            <a:avLst/>
          </a:prstGeom>
        </p:spPr>
        <p:txBody>
          <a:bodyPr/>
          <a:lstStyle>
            <a:lvl1pPr algn="l">
              <a:defRPr sz="3600" b="1">
                <a:solidFill>
                  <a:schemeClr val="bg1"/>
                </a:solidFill>
                <a:latin typeface="Myriad Pro Black" pitchFamily="34" charset="0"/>
              </a:defRPr>
            </a:lvl1pPr>
          </a:lstStyle>
          <a:p>
            <a:r>
              <a:rPr lang="en-US" dirty="0" smtClean="0"/>
              <a:t>Topic Heading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8600"/>
            <a:ext cx="5105400" cy="685800"/>
          </a:xfrm>
          <a:prstGeom prst="rect">
            <a:avLst/>
          </a:prstGeom>
        </p:spPr>
        <p:txBody>
          <a:bodyPr anchor="b"/>
          <a:lstStyle>
            <a:lvl1pPr algn="l">
              <a:defRPr sz="3600" b="1">
                <a:solidFill>
                  <a:schemeClr val="bg1"/>
                </a:solidFill>
                <a:latin typeface="Myriad Pro Black" pitchFamily="34" charset="0"/>
              </a:defRPr>
            </a:lvl1pPr>
          </a:lstStyle>
          <a:p>
            <a:r>
              <a:rPr lang="en-US" dirty="0" smtClean="0"/>
              <a:t>Topic Heading</a:t>
            </a:r>
          </a:p>
        </p:txBody>
      </p:sp>
      <p:sp>
        <p:nvSpPr>
          <p:cNvPr id="3" name="Picture Placeholder 2"/>
          <p:cNvSpPr>
            <a:spLocks noGrp="1"/>
          </p:cNvSpPr>
          <p:nvPr>
            <p:ph type="pic" idx="1"/>
          </p:nvPr>
        </p:nvSpPr>
        <p:spPr>
          <a:xfrm>
            <a:off x="4114800" y="990599"/>
            <a:ext cx="5029200" cy="58674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09600" y="1295400"/>
            <a:ext cx="3048000" cy="4419600"/>
          </a:xfrm>
          <a:prstGeom prst="rect">
            <a:avLst/>
          </a:prstGeom>
        </p:spPr>
        <p:txBody>
          <a:bodyPr/>
          <a:lstStyle>
            <a:lvl1pPr marL="0" indent="0">
              <a:buNone/>
              <a:defRPr sz="1800">
                <a:latin typeface="Myriad Pro"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01625"/>
            <a:ext cx="7924800" cy="917575"/>
          </a:xfrm>
          <a:prstGeom prst="rect">
            <a:avLst/>
          </a:prstGeom>
        </p:spPr>
        <p:txBody>
          <a:bodyPr/>
          <a:lstStyle>
            <a:lvl1pPr marL="0" indent="0" algn="l">
              <a:defRPr sz="3000" baseline="0">
                <a:solidFill>
                  <a:schemeClr val="tx2"/>
                </a:solidFill>
                <a:latin typeface="Myriad Pro Black" pitchFamily="34" charset="0"/>
              </a:defRPr>
            </a:lvl1pPr>
          </a:lstStyle>
          <a:p>
            <a:r>
              <a:rPr lang="en-US" dirty="0" smtClean="0"/>
              <a:t>Suggestions/ Key points/</a:t>
            </a:r>
            <a:br>
              <a:rPr lang="en-US" dirty="0" smtClean="0"/>
            </a:br>
            <a:r>
              <a:rPr lang="en-US" dirty="0" smtClean="0"/>
              <a:t>Key questions</a:t>
            </a:r>
            <a:endParaRPr lang="en-US" dirty="0"/>
          </a:p>
        </p:txBody>
      </p:sp>
      <p:sp>
        <p:nvSpPr>
          <p:cNvPr id="3" name="Subtitle 2"/>
          <p:cNvSpPr>
            <a:spLocks noGrp="1"/>
          </p:cNvSpPr>
          <p:nvPr>
            <p:ph type="subTitle" idx="1" hasCustomPrompt="1"/>
          </p:nvPr>
        </p:nvSpPr>
        <p:spPr>
          <a:xfrm>
            <a:off x="457200" y="1295400"/>
            <a:ext cx="7772400" cy="4495800"/>
          </a:xfrm>
          <a:prstGeom prst="rect">
            <a:avLst/>
          </a:prstGeom>
        </p:spPr>
        <p:txBody>
          <a:bodyPr/>
          <a:lstStyle>
            <a:lvl1pPr marL="0" indent="0" algn="l">
              <a:buFont typeface="Arial" pitchFamily="34" charset="0"/>
              <a:buChar char="•"/>
              <a:defRPr sz="2400">
                <a:solidFill>
                  <a:schemeClr val="tx1"/>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285750" indent="-285750">
              <a:lnSpc>
                <a:spcPts val="3600"/>
              </a:lnSpc>
            </a:pPr>
            <a:r>
              <a:rPr lang="en-US" sz="2400" dirty="0" smtClean="0">
                <a:solidFill>
                  <a:schemeClr val="tx1">
                    <a:lumMod val="95000"/>
                    <a:lumOff val="5000"/>
                  </a:schemeClr>
                </a:solidFill>
              </a:rPr>
              <a:t>Point 1</a:t>
            </a:r>
            <a:endParaRPr lang="en-IN" sz="2400" dirty="0" smtClean="0">
              <a:solidFill>
                <a:schemeClr val="tx1">
                  <a:lumMod val="95000"/>
                  <a:lumOff val="5000"/>
                </a:schemeClr>
              </a:solidFill>
            </a:endParaRPr>
          </a:p>
          <a:p>
            <a:pPr marL="285750" indent="-285750">
              <a:lnSpc>
                <a:spcPts val="3600"/>
              </a:lnSpc>
            </a:pPr>
            <a:r>
              <a:rPr lang="en-US" sz="2400" dirty="0" smtClean="0">
                <a:solidFill>
                  <a:schemeClr val="tx1">
                    <a:lumMod val="95000"/>
                    <a:lumOff val="5000"/>
                  </a:schemeClr>
                </a:solidFill>
              </a:rPr>
              <a:t>Point 2</a:t>
            </a:r>
            <a:endParaRPr lang="en-IN" sz="2400" dirty="0" smtClean="0">
              <a:solidFill>
                <a:schemeClr val="tx1">
                  <a:lumMod val="95000"/>
                  <a:lumOff val="5000"/>
                </a:schemeClr>
              </a:solidFill>
            </a:endParaRPr>
          </a:p>
          <a:p>
            <a:pPr marL="285750" indent="-285750">
              <a:lnSpc>
                <a:spcPts val="3600"/>
              </a:lnSpc>
            </a:pPr>
            <a:r>
              <a:rPr lang="en-US" sz="2400" dirty="0" smtClean="0">
                <a:solidFill>
                  <a:schemeClr val="tx1">
                    <a:lumMod val="95000"/>
                    <a:lumOff val="5000"/>
                  </a:schemeClr>
                </a:solidFill>
              </a:rPr>
              <a:t>Point 3</a:t>
            </a:r>
            <a:endParaRPr lang="en-IN" sz="2400" dirty="0" smtClean="0">
              <a:solidFill>
                <a:schemeClr val="tx1">
                  <a:lumMod val="95000"/>
                  <a:lumOff val="5000"/>
                </a:schemeClr>
              </a:solidFill>
            </a:endParaRPr>
          </a:p>
          <a:p>
            <a:pPr marL="285750" indent="-285750">
              <a:lnSpc>
                <a:spcPts val="3600"/>
              </a:lnSpc>
            </a:pPr>
            <a:r>
              <a:rPr lang="en-US" sz="2400" dirty="0" smtClean="0">
                <a:solidFill>
                  <a:schemeClr val="tx1">
                    <a:lumMod val="95000"/>
                    <a:lumOff val="5000"/>
                  </a:schemeClr>
                </a:solidFill>
              </a:rPr>
              <a:t>Point 4</a:t>
            </a:r>
            <a:endParaRPr lang="en-IN" sz="2400" dirty="0" smtClean="0">
              <a:solidFill>
                <a:schemeClr val="tx1">
                  <a:lumMod val="95000"/>
                  <a:lumOff val="5000"/>
                </a:schemeClr>
              </a:solidFill>
            </a:endParaRPr>
          </a:p>
          <a:p>
            <a:pPr marL="285750" indent="-285750">
              <a:lnSpc>
                <a:spcPts val="3600"/>
              </a:lnSpc>
            </a:pPr>
            <a:r>
              <a:rPr lang="en-US" sz="2400" dirty="0" smtClean="0">
                <a:solidFill>
                  <a:schemeClr val="tx1">
                    <a:lumMod val="95000"/>
                    <a:lumOff val="5000"/>
                  </a:schemeClr>
                </a:solidFill>
              </a:rPr>
              <a:t>Point 5</a:t>
            </a:r>
            <a:endParaRPr lang="en-IN" sz="2400" dirty="0" smtClean="0">
              <a:solidFill>
                <a:schemeClr val="tx1">
                  <a:lumMod val="95000"/>
                  <a:lumOff val="5000"/>
                </a:schemeClr>
              </a:solidFill>
            </a:endParaRPr>
          </a:p>
          <a:p>
            <a:pPr marL="285750" indent="-285750">
              <a:lnSpc>
                <a:spcPts val="3600"/>
              </a:lnSpc>
            </a:pPr>
            <a:r>
              <a:rPr lang="en-US" sz="2400" dirty="0" smtClean="0">
                <a:solidFill>
                  <a:schemeClr val="tx1">
                    <a:lumMod val="95000"/>
                    <a:lumOff val="5000"/>
                  </a:schemeClr>
                </a:solidFill>
              </a:rPr>
              <a:t>Point 6</a:t>
            </a:r>
            <a:endParaRPr lang="en-IN" sz="2400" dirty="0" smtClean="0">
              <a:solidFill>
                <a:schemeClr val="tx1">
                  <a:lumMod val="95000"/>
                  <a:lumOff val="5000"/>
                </a:schemeClr>
              </a:solidFill>
            </a:endParaRPr>
          </a:p>
          <a:p>
            <a:pPr marL="285750" indent="-285750">
              <a:lnSpc>
                <a:spcPts val="3600"/>
              </a:lnSpc>
            </a:pPr>
            <a:r>
              <a:rPr lang="en-US" sz="2400" dirty="0" smtClean="0">
                <a:solidFill>
                  <a:schemeClr val="tx1">
                    <a:lumMod val="95000"/>
                    <a:lumOff val="5000"/>
                  </a:schemeClr>
                </a:solidFill>
              </a:rPr>
              <a:t>Point 7</a:t>
            </a:r>
            <a:endParaRPr lang="en-IN" sz="2400" dirty="0" smtClean="0">
              <a:solidFill>
                <a:schemeClr val="tx1">
                  <a:lumMod val="95000"/>
                  <a:lumOff val="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01625"/>
            <a:ext cx="7924800" cy="917575"/>
          </a:xfrm>
          <a:prstGeom prst="rect">
            <a:avLst/>
          </a:prstGeom>
        </p:spPr>
        <p:txBody>
          <a:bodyPr/>
          <a:lstStyle>
            <a:lvl1pPr marL="0" indent="0" algn="l">
              <a:defRPr sz="3000" baseline="0">
                <a:solidFill>
                  <a:schemeClr val="bg2"/>
                </a:solidFill>
                <a:latin typeface="Myriad Pro Black" pitchFamily="34" charset="0"/>
              </a:defRPr>
            </a:lvl1pPr>
          </a:lstStyle>
          <a:p>
            <a:r>
              <a:rPr lang="en-US" dirty="0" smtClean="0"/>
              <a:t>Suggestions/ Key points/</a:t>
            </a:r>
            <a:br>
              <a:rPr lang="en-US" dirty="0" smtClean="0"/>
            </a:br>
            <a:r>
              <a:rPr lang="en-US" dirty="0" smtClean="0"/>
              <a:t>Key questions</a:t>
            </a:r>
            <a:endParaRPr lang="en-US" dirty="0"/>
          </a:p>
        </p:txBody>
      </p:sp>
      <p:sp>
        <p:nvSpPr>
          <p:cNvPr id="3" name="Subtitle 2"/>
          <p:cNvSpPr>
            <a:spLocks noGrp="1"/>
          </p:cNvSpPr>
          <p:nvPr>
            <p:ph type="subTitle" idx="1" hasCustomPrompt="1"/>
          </p:nvPr>
        </p:nvSpPr>
        <p:spPr>
          <a:xfrm>
            <a:off x="457200" y="1295400"/>
            <a:ext cx="7772400" cy="4495800"/>
          </a:xfrm>
          <a:prstGeom prst="rect">
            <a:avLst/>
          </a:prstGeom>
        </p:spPr>
        <p:txBody>
          <a:bodyPr/>
          <a:lstStyle>
            <a:lvl1pPr marL="0" indent="0" algn="l">
              <a:buFont typeface="Arial" pitchFamily="34" charset="0"/>
              <a:buChar char="•"/>
              <a:defRPr sz="2400" baseline="0">
                <a:solidFill>
                  <a:schemeClr val="tx1"/>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285750" indent="-285750">
              <a:lnSpc>
                <a:spcPts val="3600"/>
              </a:lnSpc>
            </a:pPr>
            <a:r>
              <a:rPr lang="en-US" sz="2400" dirty="0" smtClean="0">
                <a:solidFill>
                  <a:schemeClr val="tx1">
                    <a:lumMod val="95000"/>
                    <a:lumOff val="5000"/>
                  </a:schemeClr>
                </a:solidFill>
              </a:rPr>
              <a:t>Point 1</a:t>
            </a:r>
            <a:endParaRPr lang="en-IN" sz="2400" dirty="0" smtClean="0">
              <a:solidFill>
                <a:schemeClr val="tx1">
                  <a:lumMod val="95000"/>
                  <a:lumOff val="5000"/>
                </a:schemeClr>
              </a:solidFill>
            </a:endParaRPr>
          </a:p>
          <a:p>
            <a:pPr marL="285750" indent="-285750">
              <a:lnSpc>
                <a:spcPts val="3600"/>
              </a:lnSpc>
            </a:pPr>
            <a:r>
              <a:rPr lang="en-US" sz="2400" dirty="0" smtClean="0">
                <a:solidFill>
                  <a:schemeClr val="tx1">
                    <a:lumMod val="95000"/>
                    <a:lumOff val="5000"/>
                  </a:schemeClr>
                </a:solidFill>
              </a:rPr>
              <a:t>Point 2</a:t>
            </a:r>
            <a:endParaRPr lang="en-IN" sz="2400" dirty="0" smtClean="0">
              <a:solidFill>
                <a:schemeClr val="tx1">
                  <a:lumMod val="95000"/>
                  <a:lumOff val="5000"/>
                </a:schemeClr>
              </a:solidFill>
            </a:endParaRPr>
          </a:p>
          <a:p>
            <a:pPr marL="285750" indent="-285750">
              <a:lnSpc>
                <a:spcPts val="3600"/>
              </a:lnSpc>
            </a:pPr>
            <a:r>
              <a:rPr lang="en-US" sz="2400" dirty="0" smtClean="0">
                <a:solidFill>
                  <a:schemeClr val="tx1">
                    <a:lumMod val="95000"/>
                    <a:lumOff val="5000"/>
                  </a:schemeClr>
                </a:solidFill>
              </a:rPr>
              <a:t>Point 3</a:t>
            </a:r>
            <a:endParaRPr lang="en-IN" sz="2400" dirty="0" smtClean="0">
              <a:solidFill>
                <a:schemeClr val="tx1">
                  <a:lumMod val="95000"/>
                  <a:lumOff val="5000"/>
                </a:schemeClr>
              </a:solidFill>
            </a:endParaRPr>
          </a:p>
          <a:p>
            <a:pPr marL="285750" indent="-285750">
              <a:lnSpc>
                <a:spcPts val="3600"/>
              </a:lnSpc>
            </a:pPr>
            <a:r>
              <a:rPr lang="en-US" sz="2400" dirty="0" smtClean="0">
                <a:solidFill>
                  <a:schemeClr val="tx1">
                    <a:lumMod val="95000"/>
                    <a:lumOff val="5000"/>
                  </a:schemeClr>
                </a:solidFill>
              </a:rPr>
              <a:t>Point 4</a:t>
            </a:r>
            <a:endParaRPr lang="en-IN" sz="2400" dirty="0" smtClean="0">
              <a:solidFill>
                <a:schemeClr val="tx1">
                  <a:lumMod val="95000"/>
                  <a:lumOff val="5000"/>
                </a:schemeClr>
              </a:solidFill>
            </a:endParaRPr>
          </a:p>
          <a:p>
            <a:pPr marL="285750" indent="-285750">
              <a:lnSpc>
                <a:spcPts val="3600"/>
              </a:lnSpc>
            </a:pPr>
            <a:r>
              <a:rPr lang="en-US" sz="2400" dirty="0" smtClean="0">
                <a:solidFill>
                  <a:schemeClr val="tx1">
                    <a:lumMod val="95000"/>
                    <a:lumOff val="5000"/>
                  </a:schemeClr>
                </a:solidFill>
              </a:rPr>
              <a:t>Point 5</a:t>
            </a:r>
            <a:endParaRPr lang="en-IN" sz="2400" dirty="0" smtClean="0">
              <a:solidFill>
                <a:schemeClr val="tx1">
                  <a:lumMod val="95000"/>
                  <a:lumOff val="5000"/>
                </a:schemeClr>
              </a:solidFill>
            </a:endParaRPr>
          </a:p>
          <a:p>
            <a:pPr marL="285750" indent="-285750">
              <a:lnSpc>
                <a:spcPts val="3600"/>
              </a:lnSpc>
            </a:pPr>
            <a:r>
              <a:rPr lang="en-US" sz="2400" dirty="0" smtClean="0">
                <a:solidFill>
                  <a:schemeClr val="tx1">
                    <a:lumMod val="95000"/>
                    <a:lumOff val="5000"/>
                  </a:schemeClr>
                </a:solidFill>
              </a:rPr>
              <a:t>Point 6</a:t>
            </a:r>
            <a:endParaRPr lang="en-IN" sz="2400" dirty="0" smtClean="0">
              <a:solidFill>
                <a:schemeClr val="tx1">
                  <a:lumMod val="95000"/>
                  <a:lumOff val="5000"/>
                </a:schemeClr>
              </a:solidFill>
            </a:endParaRPr>
          </a:p>
          <a:p>
            <a:pPr marL="285750" indent="-285750">
              <a:lnSpc>
                <a:spcPts val="3600"/>
              </a:lnSpc>
            </a:pPr>
            <a:r>
              <a:rPr lang="en-US" sz="2400" dirty="0" smtClean="0">
                <a:solidFill>
                  <a:schemeClr val="tx1">
                    <a:lumMod val="95000"/>
                    <a:lumOff val="5000"/>
                  </a:schemeClr>
                </a:solidFill>
              </a:rPr>
              <a:t>Point 7</a:t>
            </a:r>
            <a:endParaRPr lang="en-IN" sz="2400" dirty="0" smtClean="0">
              <a:solidFill>
                <a:schemeClr val="tx1">
                  <a:lumMod val="95000"/>
                  <a:lumOff val="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01625"/>
            <a:ext cx="7924800" cy="917575"/>
          </a:xfrm>
          <a:prstGeom prst="rect">
            <a:avLst/>
          </a:prstGeom>
        </p:spPr>
        <p:txBody>
          <a:bodyPr/>
          <a:lstStyle>
            <a:lvl1pPr marL="0" indent="0" algn="l">
              <a:defRPr sz="3000" baseline="0">
                <a:solidFill>
                  <a:schemeClr val="accent2"/>
                </a:solidFill>
                <a:latin typeface="Myriad Pro Black" pitchFamily="34" charset="0"/>
              </a:defRPr>
            </a:lvl1pPr>
          </a:lstStyle>
          <a:p>
            <a:r>
              <a:rPr lang="en-US" dirty="0" smtClean="0"/>
              <a:t>Suggestions/ Key points/</a:t>
            </a:r>
            <a:br>
              <a:rPr lang="en-US" dirty="0" smtClean="0"/>
            </a:br>
            <a:r>
              <a:rPr lang="en-US" dirty="0" smtClean="0"/>
              <a:t>Key questions</a:t>
            </a:r>
            <a:endParaRPr lang="en-US" dirty="0"/>
          </a:p>
        </p:txBody>
      </p:sp>
      <p:sp>
        <p:nvSpPr>
          <p:cNvPr id="3" name="Subtitle 2"/>
          <p:cNvSpPr>
            <a:spLocks noGrp="1"/>
          </p:cNvSpPr>
          <p:nvPr>
            <p:ph type="subTitle" idx="1" hasCustomPrompt="1"/>
          </p:nvPr>
        </p:nvSpPr>
        <p:spPr>
          <a:xfrm>
            <a:off x="457200" y="1295400"/>
            <a:ext cx="7772400" cy="4495800"/>
          </a:xfrm>
          <a:prstGeom prst="rect">
            <a:avLst/>
          </a:prstGeom>
        </p:spPr>
        <p:txBody>
          <a:bodyPr/>
          <a:lstStyle>
            <a:lvl1pPr marL="0" indent="0" algn="l">
              <a:buFont typeface="Arial" pitchFamily="34" charset="0"/>
              <a:buChar char="•"/>
              <a:defRPr sz="2400">
                <a:solidFill>
                  <a:schemeClr val="tx1"/>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285750" indent="-285750">
              <a:lnSpc>
                <a:spcPts val="3600"/>
              </a:lnSpc>
            </a:pPr>
            <a:r>
              <a:rPr lang="en-US" sz="2400" dirty="0" smtClean="0">
                <a:solidFill>
                  <a:schemeClr val="tx1">
                    <a:lumMod val="95000"/>
                    <a:lumOff val="5000"/>
                  </a:schemeClr>
                </a:solidFill>
              </a:rPr>
              <a:t>Point 1</a:t>
            </a:r>
            <a:endParaRPr lang="en-IN" sz="2400" dirty="0" smtClean="0">
              <a:solidFill>
                <a:schemeClr val="tx1">
                  <a:lumMod val="95000"/>
                  <a:lumOff val="5000"/>
                </a:schemeClr>
              </a:solidFill>
            </a:endParaRPr>
          </a:p>
          <a:p>
            <a:pPr marL="285750" indent="-285750">
              <a:lnSpc>
                <a:spcPts val="3600"/>
              </a:lnSpc>
            </a:pPr>
            <a:r>
              <a:rPr lang="en-US" sz="2400" dirty="0" smtClean="0">
                <a:solidFill>
                  <a:schemeClr val="tx1">
                    <a:lumMod val="95000"/>
                    <a:lumOff val="5000"/>
                  </a:schemeClr>
                </a:solidFill>
              </a:rPr>
              <a:t>Point 2</a:t>
            </a:r>
            <a:endParaRPr lang="en-IN" sz="2400" dirty="0" smtClean="0">
              <a:solidFill>
                <a:schemeClr val="tx1">
                  <a:lumMod val="95000"/>
                  <a:lumOff val="5000"/>
                </a:schemeClr>
              </a:solidFill>
            </a:endParaRPr>
          </a:p>
          <a:p>
            <a:pPr marL="285750" indent="-285750">
              <a:lnSpc>
                <a:spcPts val="3600"/>
              </a:lnSpc>
            </a:pPr>
            <a:r>
              <a:rPr lang="en-US" sz="2400" dirty="0" smtClean="0">
                <a:solidFill>
                  <a:schemeClr val="tx1">
                    <a:lumMod val="95000"/>
                    <a:lumOff val="5000"/>
                  </a:schemeClr>
                </a:solidFill>
              </a:rPr>
              <a:t>Point 3</a:t>
            </a:r>
            <a:endParaRPr lang="en-IN" sz="2400" dirty="0" smtClean="0">
              <a:solidFill>
                <a:schemeClr val="tx1">
                  <a:lumMod val="95000"/>
                  <a:lumOff val="5000"/>
                </a:schemeClr>
              </a:solidFill>
            </a:endParaRPr>
          </a:p>
          <a:p>
            <a:pPr marL="285750" indent="-285750">
              <a:lnSpc>
                <a:spcPts val="3600"/>
              </a:lnSpc>
            </a:pPr>
            <a:r>
              <a:rPr lang="en-US" sz="2400" dirty="0" smtClean="0">
                <a:solidFill>
                  <a:schemeClr val="tx1">
                    <a:lumMod val="95000"/>
                    <a:lumOff val="5000"/>
                  </a:schemeClr>
                </a:solidFill>
              </a:rPr>
              <a:t>Point 4</a:t>
            </a:r>
            <a:endParaRPr lang="en-IN" sz="2400" dirty="0" smtClean="0">
              <a:solidFill>
                <a:schemeClr val="tx1">
                  <a:lumMod val="95000"/>
                  <a:lumOff val="5000"/>
                </a:schemeClr>
              </a:solidFill>
            </a:endParaRPr>
          </a:p>
          <a:p>
            <a:pPr marL="285750" indent="-285750">
              <a:lnSpc>
                <a:spcPts val="3600"/>
              </a:lnSpc>
            </a:pPr>
            <a:r>
              <a:rPr lang="en-US" sz="2400" dirty="0" smtClean="0">
                <a:solidFill>
                  <a:schemeClr val="tx1">
                    <a:lumMod val="95000"/>
                    <a:lumOff val="5000"/>
                  </a:schemeClr>
                </a:solidFill>
              </a:rPr>
              <a:t>Point 5</a:t>
            </a:r>
            <a:endParaRPr lang="en-IN" sz="2400" dirty="0" smtClean="0">
              <a:solidFill>
                <a:schemeClr val="tx1">
                  <a:lumMod val="95000"/>
                  <a:lumOff val="5000"/>
                </a:schemeClr>
              </a:solidFill>
            </a:endParaRPr>
          </a:p>
          <a:p>
            <a:pPr marL="285750" indent="-285750">
              <a:lnSpc>
                <a:spcPts val="3600"/>
              </a:lnSpc>
            </a:pPr>
            <a:r>
              <a:rPr lang="en-US" sz="2400" dirty="0" smtClean="0">
                <a:solidFill>
                  <a:schemeClr val="tx1">
                    <a:lumMod val="95000"/>
                    <a:lumOff val="5000"/>
                  </a:schemeClr>
                </a:solidFill>
              </a:rPr>
              <a:t>Point 6</a:t>
            </a:r>
            <a:endParaRPr lang="en-IN" sz="2400" dirty="0" smtClean="0">
              <a:solidFill>
                <a:schemeClr val="tx1">
                  <a:lumMod val="95000"/>
                  <a:lumOff val="5000"/>
                </a:schemeClr>
              </a:solidFill>
            </a:endParaRPr>
          </a:p>
          <a:p>
            <a:pPr marL="285750" indent="-285750">
              <a:lnSpc>
                <a:spcPts val="3600"/>
              </a:lnSpc>
            </a:pPr>
            <a:r>
              <a:rPr lang="en-US" sz="2400" dirty="0" smtClean="0">
                <a:solidFill>
                  <a:schemeClr val="tx1">
                    <a:lumMod val="95000"/>
                    <a:lumOff val="5000"/>
                  </a:schemeClr>
                </a:solidFill>
              </a:rPr>
              <a:t>Point 7</a:t>
            </a:r>
            <a:endParaRPr lang="en-IN" sz="2400" dirty="0" smtClean="0">
              <a:solidFill>
                <a:schemeClr val="tx1">
                  <a:lumMod val="95000"/>
                  <a:lumOff val="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BC7C78-D9AD-7244-8D1D-266FECBB7E10}" type="datetimeFigureOut">
              <a:rPr lang="en-US" smtClean="0"/>
              <a:pPr/>
              <a:t>2/18/2015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2FEF87C-4CD3-3E41-9A7A-545B94E720CB}" type="slidenum">
              <a:rPr lang="en-US" smtClean="0"/>
              <a:pPr/>
              <a:t>‹#›</a:t>
            </a:fld>
            <a:endParaRPr lang="en-US"/>
          </a:p>
        </p:txBody>
      </p:sp>
    </p:spTree>
    <p:extLst>
      <p:ext uri="{BB962C8B-B14F-4D97-AF65-F5344CB8AC3E}">
        <p14:creationId xmlns:p14="http://schemas.microsoft.com/office/powerpoint/2010/main" val="4176723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01625"/>
            <a:ext cx="7924800" cy="917575"/>
          </a:xfrm>
          <a:prstGeom prst="rect">
            <a:avLst/>
          </a:prstGeom>
        </p:spPr>
        <p:txBody>
          <a:bodyPr/>
          <a:lstStyle>
            <a:lvl1pPr marL="0" indent="0" algn="l">
              <a:defRPr sz="3000" baseline="0">
                <a:solidFill>
                  <a:schemeClr val="accent1"/>
                </a:solidFill>
                <a:latin typeface="Myriad Pro Black" pitchFamily="34" charset="0"/>
              </a:defRPr>
            </a:lvl1pPr>
          </a:lstStyle>
          <a:p>
            <a:r>
              <a:rPr lang="en-US" dirty="0" smtClean="0"/>
              <a:t>Suggestions/ Key points/</a:t>
            </a:r>
            <a:br>
              <a:rPr lang="en-US" dirty="0" smtClean="0"/>
            </a:br>
            <a:r>
              <a:rPr lang="en-US" dirty="0" smtClean="0"/>
              <a:t>Key questions</a:t>
            </a:r>
            <a:endParaRPr lang="en-US" dirty="0"/>
          </a:p>
        </p:txBody>
      </p:sp>
      <p:sp>
        <p:nvSpPr>
          <p:cNvPr id="3" name="Subtitle 2"/>
          <p:cNvSpPr>
            <a:spLocks noGrp="1"/>
          </p:cNvSpPr>
          <p:nvPr>
            <p:ph type="subTitle" idx="1" hasCustomPrompt="1"/>
          </p:nvPr>
        </p:nvSpPr>
        <p:spPr>
          <a:xfrm>
            <a:off x="457200" y="1295400"/>
            <a:ext cx="7772400" cy="4495800"/>
          </a:xfrm>
          <a:prstGeom prst="rect">
            <a:avLst/>
          </a:prstGeom>
        </p:spPr>
        <p:txBody>
          <a:bodyPr/>
          <a:lstStyle>
            <a:lvl1pPr marL="0" indent="0" algn="l">
              <a:buFont typeface="Arial" pitchFamily="34" charset="0"/>
              <a:buChar char="•"/>
              <a:defRPr sz="2400">
                <a:solidFill>
                  <a:schemeClr val="tx1"/>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285750" indent="-285750">
              <a:lnSpc>
                <a:spcPts val="3600"/>
              </a:lnSpc>
            </a:pPr>
            <a:r>
              <a:rPr lang="en-US" sz="2400" dirty="0" smtClean="0">
                <a:solidFill>
                  <a:schemeClr val="tx1">
                    <a:lumMod val="95000"/>
                    <a:lumOff val="5000"/>
                  </a:schemeClr>
                </a:solidFill>
              </a:rPr>
              <a:t>Point 1</a:t>
            </a:r>
            <a:endParaRPr lang="en-IN" sz="2400" dirty="0" smtClean="0">
              <a:solidFill>
                <a:schemeClr val="tx1">
                  <a:lumMod val="95000"/>
                  <a:lumOff val="5000"/>
                </a:schemeClr>
              </a:solidFill>
            </a:endParaRPr>
          </a:p>
          <a:p>
            <a:pPr marL="285750" indent="-285750">
              <a:lnSpc>
                <a:spcPts val="3600"/>
              </a:lnSpc>
            </a:pPr>
            <a:r>
              <a:rPr lang="en-US" sz="2400" dirty="0" smtClean="0">
                <a:solidFill>
                  <a:schemeClr val="tx1">
                    <a:lumMod val="95000"/>
                    <a:lumOff val="5000"/>
                  </a:schemeClr>
                </a:solidFill>
              </a:rPr>
              <a:t>Point 2</a:t>
            </a:r>
            <a:endParaRPr lang="en-IN" sz="2400" dirty="0" smtClean="0">
              <a:solidFill>
                <a:schemeClr val="tx1">
                  <a:lumMod val="95000"/>
                  <a:lumOff val="5000"/>
                </a:schemeClr>
              </a:solidFill>
            </a:endParaRPr>
          </a:p>
          <a:p>
            <a:pPr marL="285750" indent="-285750">
              <a:lnSpc>
                <a:spcPts val="3600"/>
              </a:lnSpc>
            </a:pPr>
            <a:r>
              <a:rPr lang="en-US" sz="2400" dirty="0" smtClean="0">
                <a:solidFill>
                  <a:schemeClr val="tx1">
                    <a:lumMod val="95000"/>
                    <a:lumOff val="5000"/>
                  </a:schemeClr>
                </a:solidFill>
              </a:rPr>
              <a:t>Point 3</a:t>
            </a:r>
            <a:endParaRPr lang="en-IN" sz="2400" dirty="0" smtClean="0">
              <a:solidFill>
                <a:schemeClr val="tx1">
                  <a:lumMod val="95000"/>
                  <a:lumOff val="5000"/>
                </a:schemeClr>
              </a:solidFill>
            </a:endParaRPr>
          </a:p>
          <a:p>
            <a:pPr marL="285750" indent="-285750">
              <a:lnSpc>
                <a:spcPts val="3600"/>
              </a:lnSpc>
            </a:pPr>
            <a:r>
              <a:rPr lang="en-US" sz="2400" dirty="0" smtClean="0">
                <a:solidFill>
                  <a:schemeClr val="tx1">
                    <a:lumMod val="95000"/>
                    <a:lumOff val="5000"/>
                  </a:schemeClr>
                </a:solidFill>
              </a:rPr>
              <a:t>Point 4</a:t>
            </a:r>
            <a:endParaRPr lang="en-IN" sz="2400" dirty="0" smtClean="0">
              <a:solidFill>
                <a:schemeClr val="tx1">
                  <a:lumMod val="95000"/>
                  <a:lumOff val="5000"/>
                </a:schemeClr>
              </a:solidFill>
            </a:endParaRPr>
          </a:p>
          <a:p>
            <a:pPr marL="285750" indent="-285750">
              <a:lnSpc>
                <a:spcPts val="3600"/>
              </a:lnSpc>
            </a:pPr>
            <a:r>
              <a:rPr lang="en-US" sz="2400" dirty="0" smtClean="0">
                <a:solidFill>
                  <a:schemeClr val="tx1">
                    <a:lumMod val="95000"/>
                    <a:lumOff val="5000"/>
                  </a:schemeClr>
                </a:solidFill>
              </a:rPr>
              <a:t>Point 5</a:t>
            </a:r>
            <a:endParaRPr lang="en-IN" sz="2400" dirty="0" smtClean="0">
              <a:solidFill>
                <a:schemeClr val="tx1">
                  <a:lumMod val="95000"/>
                  <a:lumOff val="5000"/>
                </a:schemeClr>
              </a:solidFill>
            </a:endParaRPr>
          </a:p>
          <a:p>
            <a:pPr marL="285750" indent="-285750">
              <a:lnSpc>
                <a:spcPts val="3600"/>
              </a:lnSpc>
            </a:pPr>
            <a:r>
              <a:rPr lang="en-US" sz="2400" dirty="0" smtClean="0">
                <a:solidFill>
                  <a:schemeClr val="tx1">
                    <a:lumMod val="95000"/>
                    <a:lumOff val="5000"/>
                  </a:schemeClr>
                </a:solidFill>
              </a:rPr>
              <a:t>Point 6</a:t>
            </a:r>
            <a:endParaRPr lang="en-IN" sz="2400" dirty="0" smtClean="0">
              <a:solidFill>
                <a:schemeClr val="tx1">
                  <a:lumMod val="95000"/>
                  <a:lumOff val="5000"/>
                </a:schemeClr>
              </a:solidFill>
            </a:endParaRPr>
          </a:p>
          <a:p>
            <a:pPr marL="285750" indent="-285750">
              <a:lnSpc>
                <a:spcPts val="3600"/>
              </a:lnSpc>
            </a:pPr>
            <a:r>
              <a:rPr lang="en-US" sz="2400" dirty="0" smtClean="0">
                <a:solidFill>
                  <a:schemeClr val="tx1">
                    <a:lumMod val="95000"/>
                    <a:lumOff val="5000"/>
                  </a:schemeClr>
                </a:solidFill>
              </a:rPr>
              <a:t>Point 7</a:t>
            </a:r>
            <a:endParaRPr lang="en-IN" sz="2400" dirty="0" smtClean="0">
              <a:solidFill>
                <a:schemeClr val="tx1">
                  <a:lumMod val="95000"/>
                  <a:lumOff val="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01625"/>
            <a:ext cx="7924800" cy="917575"/>
          </a:xfrm>
          <a:prstGeom prst="rect">
            <a:avLst/>
          </a:prstGeom>
        </p:spPr>
        <p:txBody>
          <a:bodyPr/>
          <a:lstStyle>
            <a:lvl1pPr marL="0" indent="0" algn="l">
              <a:defRPr sz="3000" baseline="0">
                <a:solidFill>
                  <a:schemeClr val="accent4"/>
                </a:solidFill>
                <a:latin typeface="Myriad Pro Black" pitchFamily="34" charset="0"/>
              </a:defRPr>
            </a:lvl1pPr>
          </a:lstStyle>
          <a:p>
            <a:r>
              <a:rPr lang="en-US" dirty="0" smtClean="0"/>
              <a:t>Suggestions/ Key points/</a:t>
            </a:r>
            <a:br>
              <a:rPr lang="en-US" dirty="0" smtClean="0"/>
            </a:br>
            <a:r>
              <a:rPr lang="en-US" dirty="0" smtClean="0"/>
              <a:t>Key questions</a:t>
            </a:r>
            <a:endParaRPr lang="en-US" dirty="0"/>
          </a:p>
        </p:txBody>
      </p:sp>
      <p:sp>
        <p:nvSpPr>
          <p:cNvPr id="3" name="Subtitle 2"/>
          <p:cNvSpPr>
            <a:spLocks noGrp="1"/>
          </p:cNvSpPr>
          <p:nvPr>
            <p:ph type="subTitle" idx="1" hasCustomPrompt="1"/>
          </p:nvPr>
        </p:nvSpPr>
        <p:spPr>
          <a:xfrm>
            <a:off x="457200" y="1295400"/>
            <a:ext cx="7772400" cy="4495800"/>
          </a:xfrm>
          <a:prstGeom prst="rect">
            <a:avLst/>
          </a:prstGeom>
        </p:spPr>
        <p:txBody>
          <a:bodyPr/>
          <a:lstStyle>
            <a:lvl1pPr marL="0" indent="0" algn="l">
              <a:buFont typeface="Arial" pitchFamily="34" charset="0"/>
              <a:buChar char="•"/>
              <a:defRPr sz="2400">
                <a:solidFill>
                  <a:schemeClr val="tx1"/>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285750" indent="-285750">
              <a:lnSpc>
                <a:spcPts val="3600"/>
              </a:lnSpc>
            </a:pPr>
            <a:r>
              <a:rPr lang="en-US" sz="2400" dirty="0" smtClean="0">
                <a:solidFill>
                  <a:schemeClr val="tx1">
                    <a:lumMod val="95000"/>
                    <a:lumOff val="5000"/>
                  </a:schemeClr>
                </a:solidFill>
              </a:rPr>
              <a:t>Can develop their own scouting process</a:t>
            </a:r>
            <a:endParaRPr lang="en-IN" sz="2400" dirty="0" smtClean="0">
              <a:solidFill>
                <a:schemeClr val="tx1">
                  <a:lumMod val="95000"/>
                  <a:lumOff val="5000"/>
                </a:schemeClr>
              </a:solidFill>
            </a:endParaRPr>
          </a:p>
          <a:p>
            <a:pPr marL="285750" indent="-285750">
              <a:lnSpc>
                <a:spcPts val="3600"/>
              </a:lnSpc>
            </a:pPr>
            <a:r>
              <a:rPr lang="en-US" sz="2400" dirty="0" smtClean="0">
                <a:solidFill>
                  <a:schemeClr val="tx1">
                    <a:lumMod val="95000"/>
                    <a:lumOff val="5000"/>
                  </a:schemeClr>
                </a:solidFill>
              </a:rPr>
              <a:t>Must include initial screens and financial selection panels</a:t>
            </a:r>
            <a:endParaRPr lang="en-IN" sz="2400" dirty="0" smtClean="0">
              <a:solidFill>
                <a:schemeClr val="tx1">
                  <a:lumMod val="95000"/>
                  <a:lumOff val="5000"/>
                </a:schemeClr>
              </a:solidFill>
            </a:endParaRPr>
          </a:p>
          <a:p>
            <a:pPr marL="285750" indent="-285750">
              <a:lnSpc>
                <a:spcPts val="3600"/>
              </a:lnSpc>
            </a:pPr>
            <a:r>
              <a:rPr lang="en-US" sz="2400" dirty="0" smtClean="0">
                <a:solidFill>
                  <a:schemeClr val="tx1">
                    <a:lumMod val="95000"/>
                    <a:lumOff val="5000"/>
                  </a:schemeClr>
                </a:solidFill>
              </a:rPr>
              <a:t>Must include initial screens and financial selection panels</a:t>
            </a:r>
          </a:p>
          <a:p>
            <a:pPr marL="285750" indent="-285750">
              <a:lnSpc>
                <a:spcPts val="3600"/>
              </a:lnSpc>
            </a:pPr>
            <a:r>
              <a:rPr lang="en-US" sz="2400" dirty="0" smtClean="0">
                <a:solidFill>
                  <a:schemeClr val="tx1">
                    <a:lumMod val="95000"/>
                    <a:lumOff val="5000"/>
                  </a:schemeClr>
                </a:solidFill>
              </a:rPr>
              <a:t>Must use our eligibility and selection criteria</a:t>
            </a:r>
          </a:p>
          <a:p>
            <a:pPr marL="285750" indent="-285750">
              <a:lnSpc>
                <a:spcPts val="3600"/>
              </a:lnSpc>
            </a:pPr>
            <a:r>
              <a:rPr lang="en-US" sz="2400" dirty="0" smtClean="0">
                <a:solidFill>
                  <a:schemeClr val="tx1">
                    <a:lumMod val="95000"/>
                    <a:lumOff val="5000"/>
                  </a:schemeClr>
                </a:solidFill>
              </a:rPr>
              <a:t>Must select diverse group of investees</a:t>
            </a:r>
          </a:p>
          <a:p>
            <a:pPr marL="285750" indent="-285750">
              <a:lnSpc>
                <a:spcPts val="3600"/>
              </a:lnSpc>
            </a:pPr>
            <a:r>
              <a:rPr lang="en-US" sz="2400" dirty="0" smtClean="0">
                <a:solidFill>
                  <a:schemeClr val="tx1">
                    <a:lumMod val="95000"/>
                    <a:lumOff val="5000"/>
                  </a:schemeClr>
                </a:solidFill>
              </a:rPr>
              <a:t>Must fit UI’s definition of L1 and L2</a:t>
            </a:r>
          </a:p>
          <a:p>
            <a:pPr marL="285750" indent="-285750">
              <a:lnSpc>
                <a:spcPts val="3600"/>
              </a:lnSpc>
            </a:pPr>
            <a:r>
              <a:rPr lang="en-US" sz="2400" dirty="0" smtClean="0">
                <a:solidFill>
                  <a:schemeClr val="tx1">
                    <a:lumMod val="95000"/>
                    <a:lumOff val="5000"/>
                  </a:schemeClr>
                </a:solidFill>
              </a:rPr>
              <a:t>UI will participate in and retain veto over selection decisions for 2 years</a:t>
            </a:r>
            <a:endParaRPr lang="en-IN" sz="2400" dirty="0">
              <a:solidFill>
                <a:schemeClr val="tx1">
                  <a:lumMod val="95000"/>
                  <a:lumOff val="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01625"/>
            <a:ext cx="7924800" cy="917575"/>
          </a:xfrm>
          <a:prstGeom prst="rect">
            <a:avLst/>
          </a:prstGeom>
        </p:spPr>
        <p:txBody>
          <a:bodyPr/>
          <a:lstStyle>
            <a:lvl1pPr marL="0" indent="0" algn="l">
              <a:defRPr sz="3000" baseline="0">
                <a:solidFill>
                  <a:schemeClr val="accent5"/>
                </a:solidFill>
                <a:latin typeface="Myriad Pro Black" pitchFamily="34" charset="0"/>
              </a:defRPr>
            </a:lvl1pPr>
          </a:lstStyle>
          <a:p>
            <a:r>
              <a:rPr lang="en-US" dirty="0" smtClean="0"/>
              <a:t>Suggestions/ Key points/</a:t>
            </a:r>
            <a:br>
              <a:rPr lang="en-US" dirty="0" smtClean="0"/>
            </a:br>
            <a:r>
              <a:rPr lang="en-US" dirty="0" smtClean="0"/>
              <a:t>Key questions</a:t>
            </a:r>
            <a:endParaRPr lang="en-US" dirty="0"/>
          </a:p>
        </p:txBody>
      </p:sp>
      <p:sp>
        <p:nvSpPr>
          <p:cNvPr id="3" name="Subtitle 2"/>
          <p:cNvSpPr>
            <a:spLocks noGrp="1"/>
          </p:cNvSpPr>
          <p:nvPr>
            <p:ph type="subTitle" idx="1" hasCustomPrompt="1"/>
          </p:nvPr>
        </p:nvSpPr>
        <p:spPr>
          <a:xfrm>
            <a:off x="457200" y="1295400"/>
            <a:ext cx="7772400" cy="4495800"/>
          </a:xfrm>
          <a:prstGeom prst="rect">
            <a:avLst/>
          </a:prstGeom>
        </p:spPr>
        <p:txBody>
          <a:bodyPr/>
          <a:lstStyle>
            <a:lvl1pPr marL="0" indent="0" algn="l">
              <a:buFont typeface="Arial" pitchFamily="34" charset="0"/>
              <a:buChar char="•"/>
              <a:defRPr sz="2400">
                <a:solidFill>
                  <a:schemeClr val="tx1"/>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285750" indent="-285750">
              <a:lnSpc>
                <a:spcPts val="3600"/>
              </a:lnSpc>
            </a:pPr>
            <a:r>
              <a:rPr lang="en-US" sz="2400" dirty="0" smtClean="0">
                <a:solidFill>
                  <a:schemeClr val="tx1">
                    <a:lumMod val="95000"/>
                    <a:lumOff val="5000"/>
                  </a:schemeClr>
                </a:solidFill>
              </a:rPr>
              <a:t>Point 1</a:t>
            </a:r>
            <a:endParaRPr lang="en-IN" sz="2400" dirty="0" smtClean="0">
              <a:solidFill>
                <a:schemeClr val="tx1">
                  <a:lumMod val="95000"/>
                  <a:lumOff val="5000"/>
                </a:schemeClr>
              </a:solidFill>
            </a:endParaRPr>
          </a:p>
          <a:p>
            <a:pPr marL="285750" indent="-285750">
              <a:lnSpc>
                <a:spcPts val="3600"/>
              </a:lnSpc>
            </a:pPr>
            <a:r>
              <a:rPr lang="en-US" sz="2400" dirty="0" smtClean="0">
                <a:solidFill>
                  <a:schemeClr val="tx1">
                    <a:lumMod val="95000"/>
                    <a:lumOff val="5000"/>
                  </a:schemeClr>
                </a:solidFill>
              </a:rPr>
              <a:t>Point 2</a:t>
            </a:r>
            <a:endParaRPr lang="en-IN" sz="2400" dirty="0" smtClean="0">
              <a:solidFill>
                <a:schemeClr val="tx1">
                  <a:lumMod val="95000"/>
                  <a:lumOff val="5000"/>
                </a:schemeClr>
              </a:solidFill>
            </a:endParaRPr>
          </a:p>
          <a:p>
            <a:pPr marL="285750" indent="-285750">
              <a:lnSpc>
                <a:spcPts val="3600"/>
              </a:lnSpc>
            </a:pPr>
            <a:r>
              <a:rPr lang="en-US" sz="2400" dirty="0" smtClean="0">
                <a:solidFill>
                  <a:schemeClr val="tx1">
                    <a:lumMod val="95000"/>
                    <a:lumOff val="5000"/>
                  </a:schemeClr>
                </a:solidFill>
              </a:rPr>
              <a:t>Point 3</a:t>
            </a:r>
            <a:endParaRPr lang="en-IN" sz="2400" dirty="0" smtClean="0">
              <a:solidFill>
                <a:schemeClr val="tx1">
                  <a:lumMod val="95000"/>
                  <a:lumOff val="5000"/>
                </a:schemeClr>
              </a:solidFill>
            </a:endParaRPr>
          </a:p>
          <a:p>
            <a:pPr marL="285750" indent="-285750">
              <a:lnSpc>
                <a:spcPts val="3600"/>
              </a:lnSpc>
            </a:pPr>
            <a:r>
              <a:rPr lang="en-US" sz="2400" dirty="0" smtClean="0">
                <a:solidFill>
                  <a:schemeClr val="tx1">
                    <a:lumMod val="95000"/>
                    <a:lumOff val="5000"/>
                  </a:schemeClr>
                </a:solidFill>
              </a:rPr>
              <a:t>Point 4</a:t>
            </a:r>
            <a:endParaRPr lang="en-IN" sz="2400" dirty="0" smtClean="0">
              <a:solidFill>
                <a:schemeClr val="tx1">
                  <a:lumMod val="95000"/>
                  <a:lumOff val="5000"/>
                </a:schemeClr>
              </a:solidFill>
            </a:endParaRPr>
          </a:p>
          <a:p>
            <a:pPr marL="285750" indent="-285750">
              <a:lnSpc>
                <a:spcPts val="3600"/>
              </a:lnSpc>
            </a:pPr>
            <a:r>
              <a:rPr lang="en-US" sz="2400" dirty="0" smtClean="0">
                <a:solidFill>
                  <a:schemeClr val="tx1">
                    <a:lumMod val="95000"/>
                    <a:lumOff val="5000"/>
                  </a:schemeClr>
                </a:solidFill>
              </a:rPr>
              <a:t>Point 5</a:t>
            </a:r>
            <a:endParaRPr lang="en-IN" sz="2400" dirty="0" smtClean="0">
              <a:solidFill>
                <a:schemeClr val="tx1">
                  <a:lumMod val="95000"/>
                  <a:lumOff val="5000"/>
                </a:schemeClr>
              </a:solidFill>
            </a:endParaRPr>
          </a:p>
          <a:p>
            <a:pPr marL="285750" indent="-285750">
              <a:lnSpc>
                <a:spcPts val="3600"/>
              </a:lnSpc>
            </a:pPr>
            <a:r>
              <a:rPr lang="en-US" sz="2400" dirty="0" smtClean="0">
                <a:solidFill>
                  <a:schemeClr val="tx1">
                    <a:lumMod val="95000"/>
                    <a:lumOff val="5000"/>
                  </a:schemeClr>
                </a:solidFill>
              </a:rPr>
              <a:t>Point 6</a:t>
            </a:r>
            <a:endParaRPr lang="en-IN" sz="2400" dirty="0" smtClean="0">
              <a:solidFill>
                <a:schemeClr val="tx1">
                  <a:lumMod val="95000"/>
                  <a:lumOff val="5000"/>
                </a:schemeClr>
              </a:solidFill>
            </a:endParaRPr>
          </a:p>
          <a:p>
            <a:pPr marL="285750" indent="-285750">
              <a:lnSpc>
                <a:spcPts val="3600"/>
              </a:lnSpc>
            </a:pPr>
            <a:r>
              <a:rPr lang="en-US" sz="2400" dirty="0" smtClean="0">
                <a:solidFill>
                  <a:schemeClr val="tx1">
                    <a:lumMod val="95000"/>
                    <a:lumOff val="5000"/>
                  </a:schemeClr>
                </a:solidFill>
              </a:rPr>
              <a:t>Point 7</a:t>
            </a:r>
            <a:endParaRPr lang="en-IN" sz="2400" dirty="0" smtClean="0">
              <a:solidFill>
                <a:schemeClr val="tx1">
                  <a:lumMod val="95000"/>
                  <a:lumOff val="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p:cNvSpPr txBox="1"/>
          <p:nvPr userDrawn="1"/>
        </p:nvSpPr>
        <p:spPr>
          <a:xfrm>
            <a:off x="457200" y="5558135"/>
            <a:ext cx="4267200" cy="430887"/>
          </a:xfrm>
          <a:prstGeom prst="rect">
            <a:avLst/>
          </a:prstGeom>
          <a:noFill/>
        </p:spPr>
        <p:txBody>
          <a:bodyPr wrap="square" rtlCol="0">
            <a:spAutoFit/>
          </a:bodyPr>
          <a:lstStyle/>
          <a:p>
            <a:r>
              <a:rPr lang="en-US" sz="2200" b="1" dirty="0" smtClean="0">
                <a:solidFill>
                  <a:schemeClr val="bg2">
                    <a:lumMod val="60000"/>
                    <a:lumOff val="40000"/>
                  </a:schemeClr>
                </a:solidFill>
                <a:latin typeface="Myriad Pro" pitchFamily="34" charset="0"/>
              </a:rPr>
              <a:t>Krishna </a:t>
            </a:r>
            <a:r>
              <a:rPr lang="en-US" sz="2200" b="1" dirty="0" err="1" smtClean="0">
                <a:solidFill>
                  <a:schemeClr val="bg2">
                    <a:lumMod val="60000"/>
                    <a:lumOff val="40000"/>
                  </a:schemeClr>
                </a:solidFill>
                <a:latin typeface="Myriad Pro" pitchFamily="34" charset="0"/>
              </a:rPr>
              <a:t>Poojari</a:t>
            </a:r>
            <a:r>
              <a:rPr lang="en-US" sz="2200" b="1" dirty="0" smtClean="0">
                <a:solidFill>
                  <a:schemeClr val="bg2">
                    <a:lumMod val="60000"/>
                    <a:lumOff val="40000"/>
                  </a:schemeClr>
                </a:solidFill>
                <a:latin typeface="Myriad Pro" pitchFamily="34" charset="0"/>
              </a:rPr>
              <a:t> &amp; Chris Way </a:t>
            </a:r>
          </a:p>
        </p:txBody>
      </p:sp>
      <p:sp>
        <p:nvSpPr>
          <p:cNvPr id="8" name="Title 1"/>
          <p:cNvSpPr txBox="1">
            <a:spLocks/>
          </p:cNvSpPr>
          <p:nvPr userDrawn="1"/>
        </p:nvSpPr>
        <p:spPr>
          <a:xfrm>
            <a:off x="457200" y="457200"/>
            <a:ext cx="4267200" cy="4800600"/>
          </a:xfrm>
          <a:prstGeom prst="rect">
            <a:avLst/>
          </a:prstGeom>
        </p:spPr>
        <p:txBody>
          <a:bodyPr anchor="t">
            <a:noAutofit/>
          </a:bodyPr>
          <a:lstStyle/>
          <a:p>
            <a:pPr marL="0" marR="0" lvl="0" indent="0" algn="l" defTabSz="914400" rtl="0" eaLnBrk="1" fontAlgn="auto" latinLnBrk="0" hangingPunct="1">
              <a:lnSpc>
                <a:spcPts val="42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2"/>
                </a:solidFill>
                <a:effectLst/>
                <a:uLnTx/>
                <a:uFillTx/>
                <a:latin typeface="Myriad Pro Black" pitchFamily="34" charset="0"/>
                <a:ea typeface="+mj-ea"/>
                <a:cs typeface="+mj-cs"/>
              </a:rPr>
              <a:t>“We take people </a:t>
            </a:r>
          </a:p>
          <a:p>
            <a:pPr marL="0" marR="0" lvl="0" indent="0" algn="l" defTabSz="914400" rtl="0" eaLnBrk="1" fontAlgn="auto" latinLnBrk="0" hangingPunct="1">
              <a:lnSpc>
                <a:spcPts val="42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2"/>
                </a:solidFill>
                <a:effectLst/>
                <a:uLnTx/>
                <a:uFillTx/>
                <a:latin typeface="Myriad Pro Black" pitchFamily="34" charset="0"/>
                <a:ea typeface="+mj-ea"/>
                <a:cs typeface="+mj-cs"/>
              </a:rPr>
              <a:t>on tours of </a:t>
            </a:r>
            <a:r>
              <a:rPr kumimoji="0" lang="en-US" sz="3600" b="1" i="0" u="none" strike="noStrike" kern="1200" cap="none" spc="0" normalizeH="0" baseline="0" noProof="0" dirty="0" err="1" smtClean="0">
                <a:ln>
                  <a:noFill/>
                </a:ln>
                <a:solidFill>
                  <a:schemeClr val="bg2"/>
                </a:solidFill>
                <a:effectLst/>
                <a:uLnTx/>
                <a:uFillTx/>
                <a:latin typeface="Myriad Pro Black" pitchFamily="34" charset="0"/>
                <a:ea typeface="+mj-ea"/>
                <a:cs typeface="+mj-cs"/>
              </a:rPr>
              <a:t>Dharavi</a:t>
            </a:r>
            <a:r>
              <a:rPr kumimoji="0" lang="en-US" sz="3600" b="1" i="0" u="none" strike="noStrike" kern="1200" cap="none" spc="0" normalizeH="0" baseline="0" noProof="0" dirty="0" smtClean="0">
                <a:ln>
                  <a:noFill/>
                </a:ln>
                <a:solidFill>
                  <a:schemeClr val="bg2"/>
                </a:solidFill>
                <a:effectLst/>
                <a:uLnTx/>
                <a:uFillTx/>
                <a:latin typeface="Myriad Pro Black" pitchFamily="34" charset="0"/>
                <a:ea typeface="+mj-ea"/>
                <a:cs typeface="+mj-cs"/>
              </a:rPr>
              <a:t>, a slum, and use the proceeds to run educational and vocational training classes in the community.”</a:t>
            </a:r>
            <a:endParaRPr kumimoji="0" lang="en-IN" sz="3600" b="1" i="0" u="none" strike="noStrike" kern="1200" cap="none" spc="0" normalizeH="0" baseline="0" noProof="0" dirty="0">
              <a:ln>
                <a:noFill/>
              </a:ln>
              <a:solidFill>
                <a:schemeClr val="bg2"/>
              </a:solidFill>
              <a:effectLst/>
              <a:uLnTx/>
              <a:uFillTx/>
              <a:latin typeface="Myriad Pro Black" pitchFamily="34" charset="0"/>
              <a:ea typeface="+mj-ea"/>
              <a:cs typeface="+mj-cs"/>
            </a:endParaRPr>
          </a:p>
        </p:txBody>
      </p:sp>
      <p:pic>
        <p:nvPicPr>
          <p:cNvPr id="9" name="Picture 8" descr="07a copy.jpg"/>
          <p:cNvPicPr>
            <a:picLocks noChangeAspect="1"/>
          </p:cNvPicPr>
          <p:nvPr userDrawn="1"/>
        </p:nvPicPr>
        <p:blipFill>
          <a:blip r:embed="rId2" cstate="print"/>
          <a:srcRect l="18519" r="13580"/>
          <a:stretch>
            <a:fillRect/>
          </a:stretch>
        </p:blipFill>
        <p:spPr>
          <a:xfrm>
            <a:off x="4953000" y="0"/>
            <a:ext cx="4191000" cy="6858000"/>
          </a:xfrm>
          <a:prstGeom prst="rect">
            <a:avLst/>
          </a:prstGeom>
        </p:spPr>
      </p:pic>
      <p:sp>
        <p:nvSpPr>
          <p:cNvPr id="10" name="TextBox 9"/>
          <p:cNvSpPr txBox="1"/>
          <p:nvPr userDrawn="1"/>
        </p:nvSpPr>
        <p:spPr>
          <a:xfrm>
            <a:off x="457200" y="5969913"/>
            <a:ext cx="4267200" cy="430887"/>
          </a:xfrm>
          <a:prstGeom prst="rect">
            <a:avLst/>
          </a:prstGeom>
          <a:noFill/>
        </p:spPr>
        <p:txBody>
          <a:bodyPr wrap="square" rtlCol="0">
            <a:spAutoFit/>
          </a:bodyPr>
          <a:lstStyle/>
          <a:p>
            <a:r>
              <a:rPr lang="en-US" sz="2200" b="0" dirty="0" smtClean="0">
                <a:solidFill>
                  <a:schemeClr val="bg2">
                    <a:lumMod val="60000"/>
                    <a:lumOff val="40000"/>
                  </a:schemeClr>
                </a:solidFill>
                <a:latin typeface="Myriad Pro" pitchFamily="34" charset="0"/>
              </a:rPr>
              <a:t>Reality Tours and Travel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e - orange ">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228600"/>
            <a:ext cx="4114800" cy="6324600"/>
          </a:xfrm>
          <a:prstGeom prst="rect">
            <a:avLst/>
          </a:prstGeom>
        </p:spPr>
        <p:txBody>
          <a:bodyPr vert="horz"/>
          <a:lstStyle>
            <a:lvl1pPr>
              <a:defRPr b="1" i="1">
                <a:solidFill>
                  <a:srgbClr val="FF6400"/>
                </a:solidFill>
                <a:latin typeface="Georgia"/>
                <a:cs typeface="Georgia"/>
              </a:defRPr>
            </a:lvl1pPr>
            <a:lvl2pPr>
              <a:defRPr b="1" i="1">
                <a:solidFill>
                  <a:srgbClr val="FF6400"/>
                </a:solidFill>
                <a:latin typeface="Georgia"/>
                <a:cs typeface="Georgia"/>
              </a:defRPr>
            </a:lvl2pPr>
            <a:lvl3pPr>
              <a:defRPr b="1" i="1">
                <a:solidFill>
                  <a:srgbClr val="FF6400"/>
                </a:solidFill>
                <a:latin typeface="Georgia"/>
                <a:cs typeface="Georgia"/>
              </a:defRPr>
            </a:lvl3pPr>
            <a:lvl4pPr>
              <a:defRPr b="1" i="1">
                <a:solidFill>
                  <a:srgbClr val="FF6400"/>
                </a:solidFill>
                <a:latin typeface="Georgia"/>
                <a:cs typeface="Georgia"/>
              </a:defRPr>
            </a:lvl4pPr>
            <a:lvl5pPr>
              <a:defRPr b="1" i="1">
                <a:solidFill>
                  <a:srgbClr val="FF6400"/>
                </a:solidFill>
                <a:latin typeface="Georgia"/>
                <a:cs typeface="Georgia"/>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8" name="Picture Placeholder 7"/>
          <p:cNvSpPr>
            <a:spLocks noGrp="1"/>
          </p:cNvSpPr>
          <p:nvPr>
            <p:ph type="pic" sz="quarter" idx="11"/>
          </p:nvPr>
        </p:nvSpPr>
        <p:spPr>
          <a:xfrm>
            <a:off x="4648200" y="228600"/>
            <a:ext cx="4343400" cy="6324600"/>
          </a:xfrm>
          <a:prstGeom prst="rect">
            <a:avLst/>
          </a:prstGeom>
        </p:spPr>
        <p:txBody>
          <a:bodyPr vert="horz"/>
          <a:lstStyle/>
          <a:p>
            <a:endParaRPr lang="en-US"/>
          </a:p>
        </p:txBody>
      </p:sp>
    </p:spTree>
    <p:extLst>
      <p:ext uri="{BB962C8B-B14F-4D97-AF65-F5344CB8AC3E}">
        <p14:creationId xmlns:p14="http://schemas.microsoft.com/office/powerpoint/2010/main" val="1158119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extBox 6"/>
          <p:cNvSpPr txBox="1"/>
          <p:nvPr userDrawn="1"/>
        </p:nvSpPr>
        <p:spPr>
          <a:xfrm>
            <a:off x="457200" y="5558135"/>
            <a:ext cx="4267200" cy="430887"/>
          </a:xfrm>
          <a:prstGeom prst="rect">
            <a:avLst/>
          </a:prstGeom>
          <a:noFill/>
        </p:spPr>
        <p:txBody>
          <a:bodyPr wrap="square" rtlCol="0">
            <a:spAutoFit/>
          </a:bodyPr>
          <a:lstStyle/>
          <a:p>
            <a:r>
              <a:rPr lang="en-US" sz="2200" b="1" dirty="0" smtClean="0">
                <a:solidFill>
                  <a:schemeClr val="tx2">
                    <a:lumMod val="60000"/>
                    <a:lumOff val="40000"/>
                  </a:schemeClr>
                </a:solidFill>
                <a:latin typeface="Myriad Pro" pitchFamily="34" charset="0"/>
              </a:rPr>
              <a:t>Krishna </a:t>
            </a:r>
            <a:r>
              <a:rPr lang="en-US" sz="2200" b="1" dirty="0" err="1" smtClean="0">
                <a:solidFill>
                  <a:schemeClr val="tx2">
                    <a:lumMod val="60000"/>
                    <a:lumOff val="40000"/>
                  </a:schemeClr>
                </a:solidFill>
                <a:latin typeface="Myriad Pro" pitchFamily="34" charset="0"/>
              </a:rPr>
              <a:t>Poojari</a:t>
            </a:r>
            <a:r>
              <a:rPr lang="en-US" sz="2200" b="1" dirty="0" smtClean="0">
                <a:solidFill>
                  <a:schemeClr val="tx2">
                    <a:lumMod val="60000"/>
                    <a:lumOff val="40000"/>
                  </a:schemeClr>
                </a:solidFill>
                <a:latin typeface="Myriad Pro" pitchFamily="34" charset="0"/>
              </a:rPr>
              <a:t> &amp; Chris Way </a:t>
            </a:r>
          </a:p>
        </p:txBody>
      </p:sp>
      <p:sp>
        <p:nvSpPr>
          <p:cNvPr id="8" name="Title 1"/>
          <p:cNvSpPr txBox="1">
            <a:spLocks/>
          </p:cNvSpPr>
          <p:nvPr userDrawn="1"/>
        </p:nvSpPr>
        <p:spPr>
          <a:xfrm>
            <a:off x="457200" y="457200"/>
            <a:ext cx="4267200" cy="4800600"/>
          </a:xfrm>
          <a:prstGeom prst="rect">
            <a:avLst/>
          </a:prstGeom>
        </p:spPr>
        <p:txBody>
          <a:bodyPr anchor="t">
            <a:noAutofit/>
          </a:bodyPr>
          <a:lstStyle/>
          <a:p>
            <a:pPr marL="0" marR="0" lvl="0" indent="0" algn="l" defTabSz="914400" rtl="0" eaLnBrk="1" fontAlgn="auto" latinLnBrk="0" hangingPunct="1">
              <a:lnSpc>
                <a:spcPts val="42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uLnTx/>
                <a:uFillTx/>
                <a:latin typeface="Myriad Pro Black" pitchFamily="34" charset="0"/>
                <a:ea typeface="+mj-ea"/>
                <a:cs typeface="+mj-cs"/>
              </a:rPr>
              <a:t>“We take people </a:t>
            </a:r>
          </a:p>
          <a:p>
            <a:pPr marL="0" marR="0" lvl="0" indent="0" algn="l" defTabSz="914400" rtl="0" eaLnBrk="1" fontAlgn="auto" latinLnBrk="0" hangingPunct="1">
              <a:lnSpc>
                <a:spcPts val="42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uLnTx/>
                <a:uFillTx/>
                <a:latin typeface="Myriad Pro Black" pitchFamily="34" charset="0"/>
                <a:ea typeface="+mj-ea"/>
                <a:cs typeface="+mj-cs"/>
              </a:rPr>
              <a:t>on tours of </a:t>
            </a:r>
            <a:r>
              <a:rPr kumimoji="0" lang="en-US" sz="3600" b="1" i="0" u="none" strike="noStrike" kern="1200" cap="none" spc="0" normalizeH="0" baseline="0" noProof="0" dirty="0" err="1" smtClean="0">
                <a:ln>
                  <a:noFill/>
                </a:ln>
                <a:solidFill>
                  <a:schemeClr val="tx2"/>
                </a:solidFill>
                <a:effectLst/>
                <a:uLnTx/>
                <a:uFillTx/>
                <a:latin typeface="Myriad Pro Black" pitchFamily="34" charset="0"/>
                <a:ea typeface="+mj-ea"/>
                <a:cs typeface="+mj-cs"/>
              </a:rPr>
              <a:t>Dharavi</a:t>
            </a:r>
            <a:r>
              <a:rPr kumimoji="0" lang="en-US" sz="3600" b="1" i="0" u="none" strike="noStrike" kern="1200" cap="none" spc="0" normalizeH="0" baseline="0" noProof="0" dirty="0" smtClean="0">
                <a:ln>
                  <a:noFill/>
                </a:ln>
                <a:solidFill>
                  <a:schemeClr val="tx2"/>
                </a:solidFill>
                <a:effectLst/>
                <a:uLnTx/>
                <a:uFillTx/>
                <a:latin typeface="Myriad Pro Black" pitchFamily="34" charset="0"/>
                <a:ea typeface="+mj-ea"/>
                <a:cs typeface="+mj-cs"/>
              </a:rPr>
              <a:t>, a slum, and use the proceeds to run educational and vocational training classes in the community.”</a:t>
            </a:r>
            <a:endParaRPr kumimoji="0" lang="en-IN" sz="3600" b="1" i="0" u="none" strike="noStrike" kern="1200" cap="none" spc="0" normalizeH="0" baseline="0" noProof="0" dirty="0">
              <a:ln>
                <a:noFill/>
              </a:ln>
              <a:solidFill>
                <a:schemeClr val="tx2"/>
              </a:solidFill>
              <a:effectLst/>
              <a:uLnTx/>
              <a:uFillTx/>
              <a:latin typeface="Myriad Pro Black" pitchFamily="34" charset="0"/>
              <a:ea typeface="+mj-ea"/>
              <a:cs typeface="+mj-cs"/>
            </a:endParaRPr>
          </a:p>
        </p:txBody>
      </p:sp>
      <p:pic>
        <p:nvPicPr>
          <p:cNvPr id="9" name="Picture 8" descr="07a copy.jpg"/>
          <p:cNvPicPr>
            <a:picLocks noChangeAspect="1"/>
          </p:cNvPicPr>
          <p:nvPr userDrawn="1"/>
        </p:nvPicPr>
        <p:blipFill>
          <a:blip r:embed="rId2" cstate="print"/>
          <a:srcRect l="18519" r="13580"/>
          <a:stretch>
            <a:fillRect/>
          </a:stretch>
        </p:blipFill>
        <p:spPr>
          <a:xfrm>
            <a:off x="4953000" y="0"/>
            <a:ext cx="4191000" cy="6858000"/>
          </a:xfrm>
          <a:prstGeom prst="rect">
            <a:avLst/>
          </a:prstGeom>
        </p:spPr>
      </p:pic>
      <p:sp>
        <p:nvSpPr>
          <p:cNvPr id="10" name="TextBox 9"/>
          <p:cNvSpPr txBox="1"/>
          <p:nvPr userDrawn="1"/>
        </p:nvSpPr>
        <p:spPr>
          <a:xfrm>
            <a:off x="457200" y="5969913"/>
            <a:ext cx="4267200" cy="430887"/>
          </a:xfrm>
          <a:prstGeom prst="rect">
            <a:avLst/>
          </a:prstGeom>
          <a:noFill/>
        </p:spPr>
        <p:txBody>
          <a:bodyPr wrap="square" rtlCol="0">
            <a:spAutoFit/>
          </a:bodyPr>
          <a:lstStyle/>
          <a:p>
            <a:r>
              <a:rPr lang="en-US" sz="2200" b="0" dirty="0" smtClean="0">
                <a:solidFill>
                  <a:schemeClr val="tx2">
                    <a:lumMod val="60000"/>
                    <a:lumOff val="40000"/>
                  </a:schemeClr>
                </a:solidFill>
                <a:latin typeface="Myriad Pro" pitchFamily="34" charset="0"/>
              </a:rPr>
              <a:t>Reality Tours and Travel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ote - r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52400" y="152400"/>
            <a:ext cx="4724400" cy="6553200"/>
          </a:xfrm>
          <a:prstGeom prst="rect">
            <a:avLst/>
          </a:prstGeom>
        </p:spPr>
        <p:txBody>
          <a:bodyPr vert="horz"/>
          <a:lstStyle>
            <a:lvl1pPr>
              <a:defRPr b="1" i="1">
                <a:solidFill>
                  <a:srgbClr val="FF0000"/>
                </a:solidFill>
                <a:latin typeface="Georgia"/>
                <a:cs typeface="Georgia"/>
              </a:defRPr>
            </a:lvl1pPr>
            <a:lvl2pPr>
              <a:defRPr b="1" i="1">
                <a:solidFill>
                  <a:srgbClr val="FF0000"/>
                </a:solidFill>
                <a:latin typeface="Georgia"/>
                <a:cs typeface="Georgia"/>
              </a:defRPr>
            </a:lvl2pPr>
            <a:lvl3pPr>
              <a:defRPr b="1" i="1">
                <a:solidFill>
                  <a:srgbClr val="FF0000"/>
                </a:solidFill>
                <a:latin typeface="Georgia"/>
                <a:cs typeface="Georgia"/>
              </a:defRPr>
            </a:lvl3pPr>
            <a:lvl4pPr>
              <a:defRPr b="1" i="1">
                <a:solidFill>
                  <a:srgbClr val="FF0000"/>
                </a:solidFill>
                <a:latin typeface="Georgia"/>
                <a:cs typeface="Georgia"/>
              </a:defRPr>
            </a:lvl4pPr>
            <a:lvl5pPr>
              <a:defRPr b="1" i="1">
                <a:solidFill>
                  <a:srgbClr val="FF0000"/>
                </a:solidFill>
                <a:latin typeface="Georgia"/>
                <a:cs typeface="Georgia"/>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Picture Placeholder 5"/>
          <p:cNvSpPr>
            <a:spLocks noGrp="1"/>
          </p:cNvSpPr>
          <p:nvPr>
            <p:ph type="pic" sz="quarter" idx="11"/>
          </p:nvPr>
        </p:nvSpPr>
        <p:spPr>
          <a:xfrm>
            <a:off x="5029200" y="152400"/>
            <a:ext cx="3962400" cy="6553200"/>
          </a:xfrm>
          <a:prstGeom prst="rect">
            <a:avLst/>
          </a:prstGeom>
        </p:spPr>
        <p:txBody>
          <a:bodyPr vert="horz"/>
          <a:lstStyle/>
          <a:p>
            <a:endParaRPr lang="en-US" dirty="0"/>
          </a:p>
        </p:txBody>
      </p:sp>
    </p:spTree>
    <p:extLst>
      <p:ext uri="{BB962C8B-B14F-4D97-AF65-F5344CB8AC3E}">
        <p14:creationId xmlns:p14="http://schemas.microsoft.com/office/powerpoint/2010/main" val="2999929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extBox 6"/>
          <p:cNvSpPr txBox="1"/>
          <p:nvPr userDrawn="1"/>
        </p:nvSpPr>
        <p:spPr>
          <a:xfrm>
            <a:off x="457200" y="5558135"/>
            <a:ext cx="4267200" cy="430887"/>
          </a:xfrm>
          <a:prstGeom prst="rect">
            <a:avLst/>
          </a:prstGeom>
          <a:noFill/>
        </p:spPr>
        <p:txBody>
          <a:bodyPr wrap="square" rtlCol="0">
            <a:spAutoFit/>
          </a:bodyPr>
          <a:lstStyle/>
          <a:p>
            <a:r>
              <a:rPr lang="en-US" sz="2200" b="1" dirty="0" smtClean="0">
                <a:solidFill>
                  <a:schemeClr val="accent1">
                    <a:lumMod val="60000"/>
                    <a:lumOff val="40000"/>
                  </a:schemeClr>
                </a:solidFill>
                <a:latin typeface="Myriad Pro" pitchFamily="34" charset="0"/>
              </a:rPr>
              <a:t>Krishna </a:t>
            </a:r>
            <a:r>
              <a:rPr lang="en-US" sz="2200" b="1" dirty="0" err="1" smtClean="0">
                <a:solidFill>
                  <a:schemeClr val="accent1">
                    <a:lumMod val="60000"/>
                    <a:lumOff val="40000"/>
                  </a:schemeClr>
                </a:solidFill>
                <a:latin typeface="Myriad Pro" pitchFamily="34" charset="0"/>
              </a:rPr>
              <a:t>Poojari</a:t>
            </a:r>
            <a:r>
              <a:rPr lang="en-US" sz="2200" b="1" dirty="0" smtClean="0">
                <a:solidFill>
                  <a:schemeClr val="accent1">
                    <a:lumMod val="60000"/>
                    <a:lumOff val="40000"/>
                  </a:schemeClr>
                </a:solidFill>
                <a:latin typeface="Myriad Pro" pitchFamily="34" charset="0"/>
              </a:rPr>
              <a:t> &amp; Chris Way </a:t>
            </a:r>
          </a:p>
        </p:txBody>
      </p:sp>
      <p:sp>
        <p:nvSpPr>
          <p:cNvPr id="8" name="Title 1"/>
          <p:cNvSpPr txBox="1">
            <a:spLocks/>
          </p:cNvSpPr>
          <p:nvPr userDrawn="1"/>
        </p:nvSpPr>
        <p:spPr>
          <a:xfrm>
            <a:off x="457200" y="457200"/>
            <a:ext cx="4267200" cy="4800600"/>
          </a:xfrm>
          <a:prstGeom prst="rect">
            <a:avLst/>
          </a:prstGeom>
        </p:spPr>
        <p:txBody>
          <a:bodyPr anchor="t">
            <a:noAutofit/>
          </a:bodyPr>
          <a:lstStyle/>
          <a:p>
            <a:pPr marL="0" marR="0" lvl="0" indent="0" algn="l" defTabSz="914400" rtl="0" eaLnBrk="1" fontAlgn="auto" latinLnBrk="0" hangingPunct="1">
              <a:lnSpc>
                <a:spcPts val="42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1"/>
                </a:solidFill>
                <a:effectLst/>
                <a:uLnTx/>
                <a:uFillTx/>
                <a:latin typeface="Myriad Pro Black" pitchFamily="34" charset="0"/>
                <a:ea typeface="+mj-ea"/>
                <a:cs typeface="+mj-cs"/>
              </a:rPr>
              <a:t>“We take people </a:t>
            </a:r>
          </a:p>
          <a:p>
            <a:pPr marL="0" marR="0" lvl="0" indent="0" algn="l" defTabSz="914400" rtl="0" eaLnBrk="1" fontAlgn="auto" latinLnBrk="0" hangingPunct="1">
              <a:lnSpc>
                <a:spcPts val="42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1"/>
                </a:solidFill>
                <a:effectLst/>
                <a:uLnTx/>
                <a:uFillTx/>
                <a:latin typeface="Myriad Pro Black" pitchFamily="34" charset="0"/>
                <a:ea typeface="+mj-ea"/>
                <a:cs typeface="+mj-cs"/>
              </a:rPr>
              <a:t>on tours of </a:t>
            </a:r>
            <a:r>
              <a:rPr kumimoji="0" lang="en-US" sz="3600" b="1" i="0" u="none" strike="noStrike" kern="1200" cap="none" spc="0" normalizeH="0" baseline="0" noProof="0" dirty="0" err="1" smtClean="0">
                <a:ln>
                  <a:noFill/>
                </a:ln>
                <a:solidFill>
                  <a:schemeClr val="accent1"/>
                </a:solidFill>
                <a:effectLst/>
                <a:uLnTx/>
                <a:uFillTx/>
                <a:latin typeface="Myriad Pro Black" pitchFamily="34" charset="0"/>
                <a:ea typeface="+mj-ea"/>
                <a:cs typeface="+mj-cs"/>
              </a:rPr>
              <a:t>Dharavi</a:t>
            </a:r>
            <a:r>
              <a:rPr kumimoji="0" lang="en-US" sz="3600" b="1" i="0" u="none" strike="noStrike" kern="1200" cap="none" spc="0" normalizeH="0" baseline="0" noProof="0" dirty="0" smtClean="0">
                <a:ln>
                  <a:noFill/>
                </a:ln>
                <a:solidFill>
                  <a:schemeClr val="accent1"/>
                </a:solidFill>
                <a:effectLst/>
                <a:uLnTx/>
                <a:uFillTx/>
                <a:latin typeface="Myriad Pro Black" pitchFamily="34" charset="0"/>
                <a:ea typeface="+mj-ea"/>
                <a:cs typeface="+mj-cs"/>
              </a:rPr>
              <a:t>, a slum, and use the proceeds to run educational and vocational training classes in the community.”</a:t>
            </a:r>
            <a:endParaRPr kumimoji="0" lang="en-IN" sz="3600" b="1" i="0" u="none" strike="noStrike" kern="1200" cap="none" spc="0" normalizeH="0" baseline="0" noProof="0" dirty="0">
              <a:ln>
                <a:noFill/>
              </a:ln>
              <a:solidFill>
                <a:schemeClr val="accent1"/>
              </a:solidFill>
              <a:effectLst/>
              <a:uLnTx/>
              <a:uFillTx/>
              <a:latin typeface="Myriad Pro Black" pitchFamily="34" charset="0"/>
              <a:ea typeface="+mj-ea"/>
              <a:cs typeface="+mj-cs"/>
            </a:endParaRPr>
          </a:p>
        </p:txBody>
      </p:sp>
      <p:pic>
        <p:nvPicPr>
          <p:cNvPr id="9" name="Picture 8" descr="07a copy.jpg"/>
          <p:cNvPicPr>
            <a:picLocks noChangeAspect="1"/>
          </p:cNvPicPr>
          <p:nvPr userDrawn="1"/>
        </p:nvPicPr>
        <p:blipFill>
          <a:blip r:embed="rId2" cstate="print"/>
          <a:srcRect l="18519" r="13580"/>
          <a:stretch>
            <a:fillRect/>
          </a:stretch>
        </p:blipFill>
        <p:spPr>
          <a:xfrm>
            <a:off x="4953000" y="0"/>
            <a:ext cx="4191000" cy="6858000"/>
          </a:xfrm>
          <a:prstGeom prst="rect">
            <a:avLst/>
          </a:prstGeom>
        </p:spPr>
      </p:pic>
      <p:sp>
        <p:nvSpPr>
          <p:cNvPr id="10" name="TextBox 9"/>
          <p:cNvSpPr txBox="1"/>
          <p:nvPr userDrawn="1"/>
        </p:nvSpPr>
        <p:spPr>
          <a:xfrm>
            <a:off x="457200" y="5969913"/>
            <a:ext cx="4267200" cy="430887"/>
          </a:xfrm>
          <a:prstGeom prst="rect">
            <a:avLst/>
          </a:prstGeom>
          <a:noFill/>
        </p:spPr>
        <p:txBody>
          <a:bodyPr wrap="square" rtlCol="0">
            <a:spAutoFit/>
          </a:bodyPr>
          <a:lstStyle/>
          <a:p>
            <a:r>
              <a:rPr lang="en-US" sz="2200" b="0" dirty="0" smtClean="0">
                <a:solidFill>
                  <a:schemeClr val="accent1">
                    <a:lumMod val="60000"/>
                    <a:lumOff val="40000"/>
                  </a:schemeClr>
                </a:solidFill>
                <a:latin typeface="Myriad Pro" pitchFamily="34" charset="0"/>
              </a:rPr>
              <a:t>Reality Tours and Travel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quote - gree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8600" y="152400"/>
            <a:ext cx="4800600" cy="6553200"/>
          </a:xfrm>
          <a:prstGeom prst="rect">
            <a:avLst/>
          </a:prstGeom>
        </p:spPr>
        <p:txBody>
          <a:bodyPr vert="horz"/>
          <a:lstStyle>
            <a:lvl1pPr>
              <a:defRPr b="1" i="1">
                <a:solidFill>
                  <a:srgbClr val="92D050"/>
                </a:solidFill>
                <a:latin typeface="Georgia"/>
                <a:cs typeface="Georgia"/>
              </a:defRPr>
            </a:lvl1pPr>
            <a:lvl2pPr>
              <a:defRPr b="1" i="1">
                <a:solidFill>
                  <a:srgbClr val="92D050"/>
                </a:solidFill>
                <a:latin typeface="Georgia"/>
                <a:cs typeface="Georgia"/>
              </a:defRPr>
            </a:lvl2pPr>
            <a:lvl3pPr>
              <a:defRPr b="1" i="1">
                <a:solidFill>
                  <a:srgbClr val="92D050"/>
                </a:solidFill>
                <a:latin typeface="Georgia"/>
                <a:cs typeface="Georgia"/>
              </a:defRPr>
            </a:lvl3pPr>
            <a:lvl4pPr>
              <a:defRPr b="1" i="1">
                <a:solidFill>
                  <a:srgbClr val="92D050"/>
                </a:solidFill>
                <a:latin typeface="Georgia"/>
                <a:cs typeface="Georgia"/>
              </a:defRPr>
            </a:lvl4pPr>
            <a:lvl5pPr>
              <a:defRPr b="1" i="1">
                <a:solidFill>
                  <a:srgbClr val="92D050"/>
                </a:solidFill>
                <a:latin typeface="Georgia"/>
                <a:cs typeface="Georgia"/>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8" name="Picture Placeholder 7"/>
          <p:cNvSpPr>
            <a:spLocks noGrp="1"/>
          </p:cNvSpPr>
          <p:nvPr>
            <p:ph type="pic" sz="quarter" idx="11"/>
          </p:nvPr>
        </p:nvSpPr>
        <p:spPr>
          <a:xfrm>
            <a:off x="5181600" y="152400"/>
            <a:ext cx="3810000" cy="6553200"/>
          </a:xfrm>
          <a:prstGeom prst="rect">
            <a:avLst/>
          </a:prstGeom>
        </p:spPr>
        <p:txBody>
          <a:bodyPr vert="horz"/>
          <a:lstStyle/>
          <a:p>
            <a:endParaRPr lang="en-US"/>
          </a:p>
        </p:txBody>
      </p:sp>
    </p:spTree>
    <p:extLst>
      <p:ext uri="{BB962C8B-B14F-4D97-AF65-F5344CB8AC3E}">
        <p14:creationId xmlns:p14="http://schemas.microsoft.com/office/powerpoint/2010/main" val="3121899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extBox 6"/>
          <p:cNvSpPr txBox="1"/>
          <p:nvPr userDrawn="1"/>
        </p:nvSpPr>
        <p:spPr>
          <a:xfrm>
            <a:off x="457200" y="5558135"/>
            <a:ext cx="4267200" cy="430887"/>
          </a:xfrm>
          <a:prstGeom prst="rect">
            <a:avLst/>
          </a:prstGeom>
          <a:noFill/>
        </p:spPr>
        <p:txBody>
          <a:bodyPr wrap="square" rtlCol="0">
            <a:spAutoFit/>
          </a:bodyPr>
          <a:lstStyle/>
          <a:p>
            <a:r>
              <a:rPr lang="en-US" sz="2200" b="1" dirty="0" smtClean="0">
                <a:solidFill>
                  <a:schemeClr val="accent2">
                    <a:lumMod val="60000"/>
                    <a:lumOff val="40000"/>
                  </a:schemeClr>
                </a:solidFill>
                <a:latin typeface="Myriad Pro" pitchFamily="34" charset="0"/>
              </a:rPr>
              <a:t>Krishna </a:t>
            </a:r>
            <a:r>
              <a:rPr lang="en-US" sz="2200" b="1" dirty="0" err="1" smtClean="0">
                <a:solidFill>
                  <a:schemeClr val="accent2">
                    <a:lumMod val="60000"/>
                    <a:lumOff val="40000"/>
                  </a:schemeClr>
                </a:solidFill>
                <a:latin typeface="Myriad Pro" pitchFamily="34" charset="0"/>
              </a:rPr>
              <a:t>Poojari</a:t>
            </a:r>
            <a:r>
              <a:rPr lang="en-US" sz="2200" b="1" dirty="0" smtClean="0">
                <a:solidFill>
                  <a:schemeClr val="accent2">
                    <a:lumMod val="60000"/>
                    <a:lumOff val="40000"/>
                  </a:schemeClr>
                </a:solidFill>
                <a:latin typeface="Myriad Pro" pitchFamily="34" charset="0"/>
              </a:rPr>
              <a:t> &amp; Chris Way </a:t>
            </a:r>
          </a:p>
        </p:txBody>
      </p:sp>
      <p:sp>
        <p:nvSpPr>
          <p:cNvPr id="8" name="Title 1"/>
          <p:cNvSpPr txBox="1">
            <a:spLocks/>
          </p:cNvSpPr>
          <p:nvPr userDrawn="1"/>
        </p:nvSpPr>
        <p:spPr>
          <a:xfrm>
            <a:off x="457200" y="457200"/>
            <a:ext cx="4267200" cy="4800600"/>
          </a:xfrm>
          <a:prstGeom prst="rect">
            <a:avLst/>
          </a:prstGeom>
        </p:spPr>
        <p:txBody>
          <a:bodyPr anchor="t">
            <a:noAutofit/>
          </a:bodyPr>
          <a:lstStyle/>
          <a:p>
            <a:pPr marL="0" marR="0" lvl="0" indent="0" algn="l" defTabSz="914400" rtl="0" eaLnBrk="1" fontAlgn="auto" latinLnBrk="0" hangingPunct="1">
              <a:lnSpc>
                <a:spcPts val="42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2"/>
                </a:solidFill>
                <a:effectLst/>
                <a:uLnTx/>
                <a:uFillTx/>
                <a:latin typeface="Myriad Pro Black" pitchFamily="34" charset="0"/>
                <a:ea typeface="+mj-ea"/>
                <a:cs typeface="+mj-cs"/>
              </a:rPr>
              <a:t>“We take people </a:t>
            </a:r>
          </a:p>
          <a:p>
            <a:pPr marL="0" marR="0" lvl="0" indent="0" algn="l" defTabSz="914400" rtl="0" eaLnBrk="1" fontAlgn="auto" latinLnBrk="0" hangingPunct="1">
              <a:lnSpc>
                <a:spcPts val="42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2"/>
                </a:solidFill>
                <a:effectLst/>
                <a:uLnTx/>
                <a:uFillTx/>
                <a:latin typeface="Myriad Pro Black" pitchFamily="34" charset="0"/>
                <a:ea typeface="+mj-ea"/>
                <a:cs typeface="+mj-cs"/>
              </a:rPr>
              <a:t>on tours of </a:t>
            </a:r>
            <a:r>
              <a:rPr kumimoji="0" lang="en-US" sz="3600" b="1" i="0" u="none" strike="noStrike" kern="1200" cap="none" spc="0" normalizeH="0" baseline="0" noProof="0" dirty="0" err="1" smtClean="0">
                <a:ln>
                  <a:noFill/>
                </a:ln>
                <a:solidFill>
                  <a:schemeClr val="accent2"/>
                </a:solidFill>
                <a:effectLst/>
                <a:uLnTx/>
                <a:uFillTx/>
                <a:latin typeface="Myriad Pro Black" pitchFamily="34" charset="0"/>
                <a:ea typeface="+mj-ea"/>
                <a:cs typeface="+mj-cs"/>
              </a:rPr>
              <a:t>Dharavi</a:t>
            </a:r>
            <a:r>
              <a:rPr kumimoji="0" lang="en-US" sz="3600" b="1" i="0" u="none" strike="noStrike" kern="1200" cap="none" spc="0" normalizeH="0" baseline="0" noProof="0" dirty="0" smtClean="0">
                <a:ln>
                  <a:noFill/>
                </a:ln>
                <a:solidFill>
                  <a:schemeClr val="accent2"/>
                </a:solidFill>
                <a:effectLst/>
                <a:uLnTx/>
                <a:uFillTx/>
                <a:latin typeface="Myriad Pro Black" pitchFamily="34" charset="0"/>
                <a:ea typeface="+mj-ea"/>
                <a:cs typeface="+mj-cs"/>
              </a:rPr>
              <a:t>, a slum, and use the proceeds to run educational and vocational training classes in the community.”</a:t>
            </a:r>
            <a:endParaRPr kumimoji="0" lang="en-IN" sz="3600" b="1" i="0" u="none" strike="noStrike" kern="1200" cap="none" spc="0" normalizeH="0" baseline="0" noProof="0" dirty="0">
              <a:ln>
                <a:noFill/>
              </a:ln>
              <a:solidFill>
                <a:schemeClr val="accent2"/>
              </a:solidFill>
              <a:effectLst/>
              <a:uLnTx/>
              <a:uFillTx/>
              <a:latin typeface="Myriad Pro Black" pitchFamily="34" charset="0"/>
              <a:ea typeface="+mj-ea"/>
              <a:cs typeface="+mj-cs"/>
            </a:endParaRPr>
          </a:p>
        </p:txBody>
      </p:sp>
      <p:pic>
        <p:nvPicPr>
          <p:cNvPr id="9" name="Picture 8" descr="07a copy.jpg"/>
          <p:cNvPicPr>
            <a:picLocks noChangeAspect="1"/>
          </p:cNvPicPr>
          <p:nvPr userDrawn="1"/>
        </p:nvPicPr>
        <p:blipFill>
          <a:blip r:embed="rId2" cstate="print"/>
          <a:srcRect l="18519" r="13580"/>
          <a:stretch>
            <a:fillRect/>
          </a:stretch>
        </p:blipFill>
        <p:spPr>
          <a:xfrm>
            <a:off x="4953000" y="0"/>
            <a:ext cx="4191000" cy="6858000"/>
          </a:xfrm>
          <a:prstGeom prst="rect">
            <a:avLst/>
          </a:prstGeom>
        </p:spPr>
      </p:pic>
      <p:sp>
        <p:nvSpPr>
          <p:cNvPr id="10" name="TextBox 9"/>
          <p:cNvSpPr txBox="1"/>
          <p:nvPr userDrawn="1"/>
        </p:nvSpPr>
        <p:spPr>
          <a:xfrm>
            <a:off x="457200" y="5969913"/>
            <a:ext cx="4267200" cy="430887"/>
          </a:xfrm>
          <a:prstGeom prst="rect">
            <a:avLst/>
          </a:prstGeom>
          <a:noFill/>
        </p:spPr>
        <p:txBody>
          <a:bodyPr wrap="square" rtlCol="0">
            <a:spAutoFit/>
          </a:bodyPr>
          <a:lstStyle/>
          <a:p>
            <a:r>
              <a:rPr lang="en-US" sz="2200" b="0" dirty="0" smtClean="0">
                <a:solidFill>
                  <a:schemeClr val="accent2">
                    <a:lumMod val="60000"/>
                    <a:lumOff val="40000"/>
                  </a:schemeClr>
                </a:solidFill>
                <a:latin typeface="Myriad Pro" pitchFamily="34" charset="0"/>
              </a:rPr>
              <a:t>Reality Tours and Travel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BC7C78-D9AD-7244-8D1D-266FECBB7E10}" type="datetimeFigureOut">
              <a:rPr lang="en-US" smtClean="0"/>
              <a:pPr/>
              <a:t>2/18/2015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2FEF87C-4CD3-3E41-9A7A-545B94E720CB}" type="slidenum">
              <a:rPr lang="en-US" smtClean="0"/>
              <a:pPr/>
              <a:t>‹#›</a:t>
            </a:fld>
            <a:endParaRPr lang="en-US"/>
          </a:p>
        </p:txBody>
      </p:sp>
    </p:spTree>
    <p:extLst>
      <p:ext uri="{BB962C8B-B14F-4D97-AF65-F5344CB8AC3E}">
        <p14:creationId xmlns:p14="http://schemas.microsoft.com/office/powerpoint/2010/main" val="23418366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 yellow ">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8600" y="152400"/>
            <a:ext cx="4800600" cy="6553200"/>
          </a:xfrm>
          <a:prstGeom prst="rect">
            <a:avLst/>
          </a:prstGeom>
        </p:spPr>
        <p:txBody>
          <a:bodyPr vert="horz"/>
          <a:lstStyle>
            <a:lvl1pPr>
              <a:defRPr b="1" i="1">
                <a:solidFill>
                  <a:srgbClr val="FFAA00"/>
                </a:solidFill>
                <a:latin typeface="Georgia"/>
                <a:cs typeface="Georgia"/>
              </a:defRPr>
            </a:lvl1pPr>
            <a:lvl2pPr>
              <a:defRPr b="1" i="1">
                <a:solidFill>
                  <a:srgbClr val="FFAA00"/>
                </a:solidFill>
                <a:latin typeface="Georgia"/>
                <a:cs typeface="Georgia"/>
              </a:defRPr>
            </a:lvl2pPr>
            <a:lvl3pPr>
              <a:defRPr b="1" i="1">
                <a:solidFill>
                  <a:srgbClr val="FFAA00"/>
                </a:solidFill>
                <a:latin typeface="Georgia"/>
                <a:cs typeface="Georgia"/>
              </a:defRPr>
            </a:lvl3pPr>
            <a:lvl4pPr>
              <a:defRPr b="1" i="1">
                <a:solidFill>
                  <a:srgbClr val="FFAA00"/>
                </a:solidFill>
                <a:latin typeface="Georgia"/>
                <a:cs typeface="Georgia"/>
              </a:defRPr>
            </a:lvl4pPr>
            <a:lvl5pPr>
              <a:defRPr b="1" i="1">
                <a:solidFill>
                  <a:srgbClr val="FFAA00"/>
                </a:solidFill>
                <a:latin typeface="Georgia"/>
                <a:cs typeface="Georgia"/>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8" name="Picture Placeholder 7"/>
          <p:cNvSpPr>
            <a:spLocks noGrp="1"/>
          </p:cNvSpPr>
          <p:nvPr>
            <p:ph type="pic" sz="quarter" idx="11"/>
          </p:nvPr>
        </p:nvSpPr>
        <p:spPr>
          <a:xfrm>
            <a:off x="5257800" y="152400"/>
            <a:ext cx="3810000" cy="6553200"/>
          </a:xfrm>
          <a:prstGeom prst="rect">
            <a:avLst/>
          </a:prstGeom>
        </p:spPr>
        <p:txBody>
          <a:bodyPr vert="horz"/>
          <a:lstStyle/>
          <a:p>
            <a:endParaRPr lang="en-US"/>
          </a:p>
        </p:txBody>
      </p:sp>
    </p:spTree>
    <p:extLst>
      <p:ext uri="{BB962C8B-B14F-4D97-AF65-F5344CB8AC3E}">
        <p14:creationId xmlns:p14="http://schemas.microsoft.com/office/powerpoint/2010/main" val="1736771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extBox 6"/>
          <p:cNvSpPr txBox="1"/>
          <p:nvPr userDrawn="1"/>
        </p:nvSpPr>
        <p:spPr>
          <a:xfrm>
            <a:off x="457200" y="5558135"/>
            <a:ext cx="4267200" cy="430887"/>
          </a:xfrm>
          <a:prstGeom prst="rect">
            <a:avLst/>
          </a:prstGeom>
          <a:noFill/>
        </p:spPr>
        <p:txBody>
          <a:bodyPr wrap="square" rtlCol="0">
            <a:spAutoFit/>
          </a:bodyPr>
          <a:lstStyle/>
          <a:p>
            <a:r>
              <a:rPr lang="en-US" sz="2200" b="1" dirty="0" smtClean="0">
                <a:solidFill>
                  <a:schemeClr val="accent4">
                    <a:lumMod val="60000"/>
                    <a:lumOff val="40000"/>
                  </a:schemeClr>
                </a:solidFill>
                <a:latin typeface="Myriad Pro" pitchFamily="34" charset="0"/>
              </a:rPr>
              <a:t>Krishna </a:t>
            </a:r>
            <a:r>
              <a:rPr lang="en-US" sz="2200" b="1" dirty="0" err="1" smtClean="0">
                <a:solidFill>
                  <a:schemeClr val="accent4">
                    <a:lumMod val="60000"/>
                    <a:lumOff val="40000"/>
                  </a:schemeClr>
                </a:solidFill>
                <a:latin typeface="Myriad Pro" pitchFamily="34" charset="0"/>
              </a:rPr>
              <a:t>Poojari</a:t>
            </a:r>
            <a:r>
              <a:rPr lang="en-US" sz="2200" b="1" dirty="0" smtClean="0">
                <a:solidFill>
                  <a:schemeClr val="accent4">
                    <a:lumMod val="60000"/>
                    <a:lumOff val="40000"/>
                  </a:schemeClr>
                </a:solidFill>
                <a:latin typeface="Myriad Pro" pitchFamily="34" charset="0"/>
              </a:rPr>
              <a:t> &amp; Chris Way </a:t>
            </a:r>
          </a:p>
        </p:txBody>
      </p:sp>
      <p:sp>
        <p:nvSpPr>
          <p:cNvPr id="8" name="Title 1"/>
          <p:cNvSpPr txBox="1">
            <a:spLocks/>
          </p:cNvSpPr>
          <p:nvPr userDrawn="1"/>
        </p:nvSpPr>
        <p:spPr>
          <a:xfrm>
            <a:off x="457200" y="457200"/>
            <a:ext cx="4267200" cy="4800600"/>
          </a:xfrm>
          <a:prstGeom prst="rect">
            <a:avLst/>
          </a:prstGeom>
        </p:spPr>
        <p:txBody>
          <a:bodyPr anchor="t">
            <a:noAutofit/>
          </a:bodyPr>
          <a:lstStyle/>
          <a:p>
            <a:pPr marL="0" marR="0" lvl="0" indent="0" algn="l" defTabSz="914400" rtl="0" eaLnBrk="1" fontAlgn="auto" latinLnBrk="0" hangingPunct="1">
              <a:lnSpc>
                <a:spcPts val="42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4"/>
                </a:solidFill>
                <a:effectLst/>
                <a:uLnTx/>
                <a:uFillTx/>
                <a:latin typeface="Myriad Pro Black" pitchFamily="34" charset="0"/>
                <a:ea typeface="+mj-ea"/>
                <a:cs typeface="+mj-cs"/>
              </a:rPr>
              <a:t>“We take people </a:t>
            </a:r>
          </a:p>
          <a:p>
            <a:pPr marL="0" marR="0" lvl="0" indent="0" algn="l" defTabSz="914400" rtl="0" eaLnBrk="1" fontAlgn="auto" latinLnBrk="0" hangingPunct="1">
              <a:lnSpc>
                <a:spcPts val="42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4"/>
                </a:solidFill>
                <a:effectLst/>
                <a:uLnTx/>
                <a:uFillTx/>
                <a:latin typeface="Myriad Pro Black" pitchFamily="34" charset="0"/>
                <a:ea typeface="+mj-ea"/>
                <a:cs typeface="+mj-cs"/>
              </a:rPr>
              <a:t>on tours of </a:t>
            </a:r>
            <a:r>
              <a:rPr kumimoji="0" lang="en-US" sz="3600" b="1" i="0" u="none" strike="noStrike" kern="1200" cap="none" spc="0" normalizeH="0" baseline="0" noProof="0" dirty="0" err="1" smtClean="0">
                <a:ln>
                  <a:noFill/>
                </a:ln>
                <a:solidFill>
                  <a:schemeClr val="accent4"/>
                </a:solidFill>
                <a:effectLst/>
                <a:uLnTx/>
                <a:uFillTx/>
                <a:latin typeface="Myriad Pro Black" pitchFamily="34" charset="0"/>
                <a:ea typeface="+mj-ea"/>
                <a:cs typeface="+mj-cs"/>
              </a:rPr>
              <a:t>Dharavi</a:t>
            </a:r>
            <a:r>
              <a:rPr kumimoji="0" lang="en-US" sz="3600" b="1" i="0" u="none" strike="noStrike" kern="1200" cap="none" spc="0" normalizeH="0" baseline="0" noProof="0" dirty="0" smtClean="0">
                <a:ln>
                  <a:noFill/>
                </a:ln>
                <a:solidFill>
                  <a:schemeClr val="accent4"/>
                </a:solidFill>
                <a:effectLst/>
                <a:uLnTx/>
                <a:uFillTx/>
                <a:latin typeface="Myriad Pro Black" pitchFamily="34" charset="0"/>
                <a:ea typeface="+mj-ea"/>
                <a:cs typeface="+mj-cs"/>
              </a:rPr>
              <a:t>, a slum, and use the proceeds to run educational and vocational training classes in the community.”</a:t>
            </a:r>
            <a:endParaRPr kumimoji="0" lang="en-IN" sz="3600" b="1" i="0" u="none" strike="noStrike" kern="1200" cap="none" spc="0" normalizeH="0" baseline="0" noProof="0" dirty="0">
              <a:ln>
                <a:noFill/>
              </a:ln>
              <a:solidFill>
                <a:schemeClr val="accent4"/>
              </a:solidFill>
              <a:effectLst/>
              <a:uLnTx/>
              <a:uFillTx/>
              <a:latin typeface="Myriad Pro Black" pitchFamily="34" charset="0"/>
              <a:ea typeface="+mj-ea"/>
              <a:cs typeface="+mj-cs"/>
            </a:endParaRPr>
          </a:p>
        </p:txBody>
      </p:sp>
      <p:pic>
        <p:nvPicPr>
          <p:cNvPr id="9" name="Picture 8" descr="07a copy.jpg"/>
          <p:cNvPicPr>
            <a:picLocks noChangeAspect="1"/>
          </p:cNvPicPr>
          <p:nvPr userDrawn="1"/>
        </p:nvPicPr>
        <p:blipFill>
          <a:blip r:embed="rId2" cstate="print"/>
          <a:srcRect l="18519" r="13580"/>
          <a:stretch>
            <a:fillRect/>
          </a:stretch>
        </p:blipFill>
        <p:spPr>
          <a:xfrm>
            <a:off x="4953000" y="0"/>
            <a:ext cx="4191000" cy="6858000"/>
          </a:xfrm>
          <a:prstGeom prst="rect">
            <a:avLst/>
          </a:prstGeom>
        </p:spPr>
      </p:pic>
      <p:sp>
        <p:nvSpPr>
          <p:cNvPr id="10" name="TextBox 9"/>
          <p:cNvSpPr txBox="1"/>
          <p:nvPr userDrawn="1"/>
        </p:nvSpPr>
        <p:spPr>
          <a:xfrm>
            <a:off x="457200" y="5969913"/>
            <a:ext cx="4267200" cy="430887"/>
          </a:xfrm>
          <a:prstGeom prst="rect">
            <a:avLst/>
          </a:prstGeom>
          <a:noFill/>
        </p:spPr>
        <p:txBody>
          <a:bodyPr wrap="square" rtlCol="0">
            <a:spAutoFit/>
          </a:bodyPr>
          <a:lstStyle/>
          <a:p>
            <a:r>
              <a:rPr lang="en-US" sz="2200" b="0" dirty="0" smtClean="0">
                <a:solidFill>
                  <a:schemeClr val="accent4">
                    <a:lumMod val="60000"/>
                    <a:lumOff val="40000"/>
                  </a:schemeClr>
                </a:solidFill>
                <a:latin typeface="Myriad Pro" pitchFamily="34" charset="0"/>
              </a:rPr>
              <a:t>Reality Tours and Travel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ote - blue ">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304800"/>
            <a:ext cx="4800600" cy="6324600"/>
          </a:xfrm>
          <a:prstGeom prst="rect">
            <a:avLst/>
          </a:prstGeom>
        </p:spPr>
        <p:txBody>
          <a:bodyPr vert="horz"/>
          <a:lstStyle>
            <a:lvl1pPr>
              <a:defRPr b="1" i="1">
                <a:solidFill>
                  <a:srgbClr val="00B0F0"/>
                </a:solidFill>
                <a:latin typeface="Georgia"/>
                <a:cs typeface="Georgia"/>
              </a:defRPr>
            </a:lvl1pPr>
            <a:lvl2pPr>
              <a:defRPr b="1" i="1">
                <a:solidFill>
                  <a:srgbClr val="00B0F0"/>
                </a:solidFill>
                <a:latin typeface="Georgia"/>
                <a:cs typeface="Georgia"/>
              </a:defRPr>
            </a:lvl2pPr>
            <a:lvl3pPr>
              <a:defRPr b="1" i="1">
                <a:solidFill>
                  <a:srgbClr val="00B0F0"/>
                </a:solidFill>
                <a:latin typeface="Georgia"/>
                <a:cs typeface="Georgia"/>
              </a:defRPr>
            </a:lvl3pPr>
            <a:lvl4pPr>
              <a:defRPr b="1" i="1">
                <a:solidFill>
                  <a:srgbClr val="00B0F0"/>
                </a:solidFill>
                <a:latin typeface="Georgia"/>
                <a:cs typeface="Georgia"/>
              </a:defRPr>
            </a:lvl4pPr>
            <a:lvl5pPr>
              <a:defRPr b="1" i="1">
                <a:solidFill>
                  <a:srgbClr val="00B0F0"/>
                </a:solidFill>
                <a:latin typeface="Georgia"/>
                <a:cs typeface="Georgia"/>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Picture Placeholder 5"/>
          <p:cNvSpPr>
            <a:spLocks noGrp="1"/>
          </p:cNvSpPr>
          <p:nvPr>
            <p:ph type="pic" sz="quarter" idx="11"/>
          </p:nvPr>
        </p:nvSpPr>
        <p:spPr>
          <a:xfrm>
            <a:off x="5334000" y="76200"/>
            <a:ext cx="3657600" cy="6629400"/>
          </a:xfrm>
          <a:prstGeom prst="rect">
            <a:avLst/>
          </a:prstGeom>
        </p:spPr>
        <p:txBody>
          <a:bodyPr vert="horz"/>
          <a:lstStyle/>
          <a:p>
            <a:endParaRPr lang="en-US"/>
          </a:p>
        </p:txBody>
      </p:sp>
    </p:spTree>
    <p:extLst>
      <p:ext uri="{BB962C8B-B14F-4D97-AF65-F5344CB8AC3E}">
        <p14:creationId xmlns:p14="http://schemas.microsoft.com/office/powerpoint/2010/main" val="2379294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extBox 6"/>
          <p:cNvSpPr txBox="1"/>
          <p:nvPr userDrawn="1"/>
        </p:nvSpPr>
        <p:spPr>
          <a:xfrm>
            <a:off x="457200" y="5558135"/>
            <a:ext cx="4267200" cy="430887"/>
          </a:xfrm>
          <a:prstGeom prst="rect">
            <a:avLst/>
          </a:prstGeom>
          <a:noFill/>
        </p:spPr>
        <p:txBody>
          <a:bodyPr wrap="square" rtlCol="0">
            <a:spAutoFit/>
          </a:bodyPr>
          <a:lstStyle/>
          <a:p>
            <a:r>
              <a:rPr lang="en-US" sz="2200" b="1" dirty="0" smtClean="0">
                <a:solidFill>
                  <a:schemeClr val="accent5">
                    <a:lumMod val="60000"/>
                    <a:lumOff val="40000"/>
                  </a:schemeClr>
                </a:solidFill>
                <a:latin typeface="Myriad Pro" pitchFamily="34" charset="0"/>
              </a:rPr>
              <a:t>Krishna </a:t>
            </a:r>
            <a:r>
              <a:rPr lang="en-US" sz="2200" b="1" dirty="0" err="1" smtClean="0">
                <a:solidFill>
                  <a:schemeClr val="accent5">
                    <a:lumMod val="60000"/>
                    <a:lumOff val="40000"/>
                  </a:schemeClr>
                </a:solidFill>
                <a:latin typeface="Myriad Pro" pitchFamily="34" charset="0"/>
              </a:rPr>
              <a:t>Poojari</a:t>
            </a:r>
            <a:r>
              <a:rPr lang="en-US" sz="2200" b="1" dirty="0" smtClean="0">
                <a:solidFill>
                  <a:schemeClr val="accent5">
                    <a:lumMod val="60000"/>
                    <a:lumOff val="40000"/>
                  </a:schemeClr>
                </a:solidFill>
                <a:latin typeface="Myriad Pro" pitchFamily="34" charset="0"/>
              </a:rPr>
              <a:t> &amp; Chris Way </a:t>
            </a:r>
          </a:p>
        </p:txBody>
      </p:sp>
      <p:sp>
        <p:nvSpPr>
          <p:cNvPr id="8" name="Title 1"/>
          <p:cNvSpPr txBox="1">
            <a:spLocks/>
          </p:cNvSpPr>
          <p:nvPr userDrawn="1"/>
        </p:nvSpPr>
        <p:spPr>
          <a:xfrm>
            <a:off x="457200" y="457200"/>
            <a:ext cx="4267200" cy="4800600"/>
          </a:xfrm>
          <a:prstGeom prst="rect">
            <a:avLst/>
          </a:prstGeom>
        </p:spPr>
        <p:txBody>
          <a:bodyPr anchor="t">
            <a:noAutofit/>
          </a:bodyPr>
          <a:lstStyle/>
          <a:p>
            <a:pPr marL="0" marR="0" lvl="0" indent="0" algn="l" defTabSz="914400" rtl="0" eaLnBrk="1" fontAlgn="auto" latinLnBrk="0" hangingPunct="1">
              <a:lnSpc>
                <a:spcPts val="42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5"/>
                </a:solidFill>
                <a:effectLst/>
                <a:uLnTx/>
                <a:uFillTx/>
                <a:latin typeface="Myriad Pro Black" pitchFamily="34" charset="0"/>
                <a:ea typeface="+mj-ea"/>
                <a:cs typeface="+mj-cs"/>
              </a:rPr>
              <a:t>“We take people </a:t>
            </a:r>
          </a:p>
          <a:p>
            <a:pPr marL="0" marR="0" lvl="0" indent="0" algn="l" defTabSz="914400" rtl="0" eaLnBrk="1" fontAlgn="auto" latinLnBrk="0" hangingPunct="1">
              <a:lnSpc>
                <a:spcPts val="42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5"/>
                </a:solidFill>
                <a:effectLst/>
                <a:uLnTx/>
                <a:uFillTx/>
                <a:latin typeface="Myriad Pro Black" pitchFamily="34" charset="0"/>
                <a:ea typeface="+mj-ea"/>
                <a:cs typeface="+mj-cs"/>
              </a:rPr>
              <a:t>on tours of </a:t>
            </a:r>
            <a:r>
              <a:rPr kumimoji="0" lang="en-US" sz="3600" b="1" i="0" u="none" strike="noStrike" kern="1200" cap="none" spc="0" normalizeH="0" baseline="0" noProof="0" dirty="0" err="1" smtClean="0">
                <a:ln>
                  <a:noFill/>
                </a:ln>
                <a:solidFill>
                  <a:schemeClr val="accent5"/>
                </a:solidFill>
                <a:effectLst/>
                <a:uLnTx/>
                <a:uFillTx/>
                <a:latin typeface="Myriad Pro Black" pitchFamily="34" charset="0"/>
                <a:ea typeface="+mj-ea"/>
                <a:cs typeface="+mj-cs"/>
              </a:rPr>
              <a:t>Dharavi</a:t>
            </a:r>
            <a:r>
              <a:rPr kumimoji="0" lang="en-US" sz="3600" b="1" i="0" u="none" strike="noStrike" kern="1200" cap="none" spc="0" normalizeH="0" baseline="0" noProof="0" dirty="0" smtClean="0">
                <a:ln>
                  <a:noFill/>
                </a:ln>
                <a:solidFill>
                  <a:schemeClr val="accent5"/>
                </a:solidFill>
                <a:effectLst/>
                <a:uLnTx/>
                <a:uFillTx/>
                <a:latin typeface="Myriad Pro Black" pitchFamily="34" charset="0"/>
                <a:ea typeface="+mj-ea"/>
                <a:cs typeface="+mj-cs"/>
              </a:rPr>
              <a:t>, a slum, and use the proceeds to run educational and vocational training classes in the community.”</a:t>
            </a:r>
            <a:endParaRPr kumimoji="0" lang="en-IN" sz="3600" b="1" i="0" u="none" strike="noStrike" kern="1200" cap="none" spc="0" normalizeH="0" baseline="0" noProof="0" dirty="0">
              <a:ln>
                <a:noFill/>
              </a:ln>
              <a:solidFill>
                <a:schemeClr val="accent5"/>
              </a:solidFill>
              <a:effectLst/>
              <a:uLnTx/>
              <a:uFillTx/>
              <a:latin typeface="Myriad Pro Black" pitchFamily="34" charset="0"/>
              <a:ea typeface="+mj-ea"/>
              <a:cs typeface="+mj-cs"/>
            </a:endParaRPr>
          </a:p>
        </p:txBody>
      </p:sp>
      <p:pic>
        <p:nvPicPr>
          <p:cNvPr id="9" name="Picture 8" descr="07a copy.jpg"/>
          <p:cNvPicPr>
            <a:picLocks noChangeAspect="1"/>
          </p:cNvPicPr>
          <p:nvPr userDrawn="1"/>
        </p:nvPicPr>
        <p:blipFill>
          <a:blip r:embed="rId2" cstate="print"/>
          <a:srcRect l="18519" r="13580"/>
          <a:stretch>
            <a:fillRect/>
          </a:stretch>
        </p:blipFill>
        <p:spPr>
          <a:xfrm>
            <a:off x="4953000" y="0"/>
            <a:ext cx="4191000" cy="6858000"/>
          </a:xfrm>
          <a:prstGeom prst="rect">
            <a:avLst/>
          </a:prstGeom>
        </p:spPr>
      </p:pic>
      <p:sp>
        <p:nvSpPr>
          <p:cNvPr id="10" name="TextBox 9"/>
          <p:cNvSpPr txBox="1"/>
          <p:nvPr userDrawn="1"/>
        </p:nvSpPr>
        <p:spPr>
          <a:xfrm>
            <a:off x="457200" y="5969913"/>
            <a:ext cx="4267200" cy="430887"/>
          </a:xfrm>
          <a:prstGeom prst="rect">
            <a:avLst/>
          </a:prstGeom>
          <a:noFill/>
        </p:spPr>
        <p:txBody>
          <a:bodyPr wrap="square" rtlCol="0">
            <a:spAutoFit/>
          </a:bodyPr>
          <a:lstStyle/>
          <a:p>
            <a:r>
              <a:rPr lang="en-US" sz="2200" b="0" dirty="0" smtClean="0">
                <a:solidFill>
                  <a:schemeClr val="accent5">
                    <a:lumMod val="60000"/>
                    <a:lumOff val="40000"/>
                  </a:schemeClr>
                </a:solidFill>
                <a:latin typeface="Myriad Pro" pitchFamily="34" charset="0"/>
              </a:rPr>
              <a:t>Reality Tours and Travel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uote - purple ">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228600"/>
            <a:ext cx="4495800" cy="6400800"/>
          </a:xfrm>
          <a:prstGeom prst="rect">
            <a:avLst/>
          </a:prstGeom>
        </p:spPr>
        <p:txBody>
          <a:bodyPr vert="horz"/>
          <a:lstStyle>
            <a:lvl1pPr>
              <a:defRPr b="1" i="1">
                <a:solidFill>
                  <a:srgbClr val="7030A0"/>
                </a:solidFill>
                <a:latin typeface="Georgia"/>
                <a:cs typeface="Georgia"/>
              </a:defRPr>
            </a:lvl1pPr>
            <a:lvl2pPr>
              <a:defRPr b="1" i="1">
                <a:solidFill>
                  <a:srgbClr val="7030A0"/>
                </a:solidFill>
                <a:latin typeface="Georgia"/>
                <a:cs typeface="Georgia"/>
              </a:defRPr>
            </a:lvl2pPr>
            <a:lvl3pPr>
              <a:defRPr b="1" i="1">
                <a:solidFill>
                  <a:srgbClr val="7030A0"/>
                </a:solidFill>
                <a:latin typeface="Georgia"/>
                <a:cs typeface="Georgia"/>
              </a:defRPr>
            </a:lvl3pPr>
            <a:lvl4pPr>
              <a:defRPr b="1" i="1">
                <a:solidFill>
                  <a:srgbClr val="7030A0"/>
                </a:solidFill>
                <a:latin typeface="Georgia"/>
                <a:cs typeface="Georgia"/>
              </a:defRPr>
            </a:lvl4pPr>
            <a:lvl5pPr>
              <a:defRPr b="1" i="1">
                <a:solidFill>
                  <a:srgbClr val="7030A0"/>
                </a:solidFill>
                <a:latin typeface="Georgia"/>
                <a:cs typeface="Georgia"/>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Picture Placeholder 5"/>
          <p:cNvSpPr>
            <a:spLocks noGrp="1"/>
          </p:cNvSpPr>
          <p:nvPr>
            <p:ph type="pic" sz="quarter" idx="11"/>
          </p:nvPr>
        </p:nvSpPr>
        <p:spPr>
          <a:xfrm>
            <a:off x="5105400" y="76200"/>
            <a:ext cx="3962400" cy="6629400"/>
          </a:xfrm>
          <a:prstGeom prst="rect">
            <a:avLst/>
          </a:prstGeom>
        </p:spPr>
        <p:txBody>
          <a:bodyPr vert="horz"/>
          <a:lstStyle/>
          <a:p>
            <a:endParaRPr lang="en-US"/>
          </a:p>
        </p:txBody>
      </p:sp>
    </p:spTree>
    <p:extLst>
      <p:ext uri="{BB962C8B-B14F-4D97-AF65-F5344CB8AC3E}">
        <p14:creationId xmlns:p14="http://schemas.microsoft.com/office/powerpoint/2010/main" val="147893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08957" y="3124200"/>
            <a:ext cx="5526087" cy="609600"/>
          </a:xfrm>
          <a:prstGeom prst="rect">
            <a:avLst/>
          </a:prstGeom>
        </p:spPr>
        <p:txBody>
          <a:bodyPr anchor="t"/>
          <a:lstStyle>
            <a:lvl1pPr algn="ctr">
              <a:defRPr sz="4000" b="1" cap="all">
                <a:solidFill>
                  <a:schemeClr val="bg1"/>
                </a:solidFill>
                <a:latin typeface="Myriad Pro Black" pitchFamily="34" charset="0"/>
              </a:defRPr>
            </a:lvl1pPr>
          </a:lstStyle>
          <a:p>
            <a:r>
              <a:rPr lang="en-US" dirty="0" smtClean="0"/>
              <a:t>Section Title Name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08957" y="3124200"/>
            <a:ext cx="5526087" cy="609600"/>
          </a:xfrm>
          <a:prstGeom prst="rect">
            <a:avLst/>
          </a:prstGeom>
        </p:spPr>
        <p:txBody>
          <a:bodyPr anchor="t"/>
          <a:lstStyle>
            <a:lvl1pPr algn="ctr">
              <a:defRPr sz="4000" b="1" cap="all">
                <a:solidFill>
                  <a:schemeClr val="bg1"/>
                </a:solidFill>
                <a:latin typeface="Myriad Pro Black" pitchFamily="34" charset="0"/>
              </a:defRPr>
            </a:lvl1pPr>
          </a:lstStyle>
          <a:p>
            <a:r>
              <a:rPr lang="en-US" dirty="0" smtClean="0"/>
              <a:t>Section Title Name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08957" y="3124200"/>
            <a:ext cx="5526087" cy="609600"/>
          </a:xfrm>
          <a:prstGeom prst="rect">
            <a:avLst/>
          </a:prstGeom>
        </p:spPr>
        <p:txBody>
          <a:bodyPr anchor="t"/>
          <a:lstStyle>
            <a:lvl1pPr algn="ctr">
              <a:defRPr sz="4000" b="1" cap="all">
                <a:solidFill>
                  <a:schemeClr val="bg1"/>
                </a:solidFill>
                <a:latin typeface="Myriad Pro Black" pitchFamily="34" charset="0"/>
              </a:defRPr>
            </a:lvl1pPr>
          </a:lstStyle>
          <a:p>
            <a:r>
              <a:rPr lang="en-US" dirty="0" smtClean="0"/>
              <a:t>Section Title Name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08957" y="3124200"/>
            <a:ext cx="5526087" cy="609600"/>
          </a:xfrm>
          <a:prstGeom prst="rect">
            <a:avLst/>
          </a:prstGeom>
        </p:spPr>
        <p:txBody>
          <a:bodyPr anchor="t"/>
          <a:lstStyle>
            <a:lvl1pPr algn="ctr">
              <a:defRPr sz="4000" b="1" cap="all">
                <a:solidFill>
                  <a:schemeClr val="bg1"/>
                </a:solidFill>
                <a:latin typeface="Myriad Pro Black" pitchFamily="34" charset="0"/>
              </a:defRPr>
            </a:lvl1pPr>
          </a:lstStyle>
          <a:p>
            <a:r>
              <a:rPr lang="en-US" dirty="0" smtClean="0"/>
              <a:t>Section Title Name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08957" y="3124200"/>
            <a:ext cx="5526087" cy="609600"/>
          </a:xfrm>
          <a:prstGeom prst="rect">
            <a:avLst/>
          </a:prstGeom>
        </p:spPr>
        <p:txBody>
          <a:bodyPr anchor="t"/>
          <a:lstStyle>
            <a:lvl1pPr algn="ctr">
              <a:defRPr sz="4000" b="1" cap="all">
                <a:solidFill>
                  <a:schemeClr val="bg1"/>
                </a:solidFill>
                <a:latin typeface="Myriad Pro Black" pitchFamily="34" charset="0"/>
              </a:defRPr>
            </a:lvl1pPr>
          </a:lstStyle>
          <a:p>
            <a:r>
              <a:rPr lang="en-US" dirty="0" smtClean="0"/>
              <a:t>Section Title Name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0.xml"/><Relationship Id="rId1" Type="http://schemas.openxmlformats.org/officeDocument/2006/relationships/slideLayout" Target="../slideLayouts/slideLayout46.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1.xml"/><Relationship Id="rId1" Type="http://schemas.openxmlformats.org/officeDocument/2006/relationships/slideLayout" Target="../slideLayouts/slideLayout47.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2.xml"/><Relationship Id="rId1" Type="http://schemas.openxmlformats.org/officeDocument/2006/relationships/slideLayout" Target="../slideLayouts/slideLayout48.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9" Type="http://schemas.openxmlformats.org/officeDocument/2006/relationships/image" Target="../media/image1.emf"/></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1.emf"/></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 Id="rId9" Type="http://schemas.openxmlformats.org/officeDocument/2006/relationships/image" Target="../media/image1.emf"/></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4" Type="http://schemas.openxmlformats.org/officeDocument/2006/relationships/slideLayout" Target="../slideLayouts/slideLayout73.xml"/><Relationship Id="rId9" Type="http://schemas.openxmlformats.org/officeDocument/2006/relationships/image" Target="../media/image1.emf"/></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79.xml"/><Relationship Id="rId7" Type="http://schemas.openxmlformats.org/officeDocument/2006/relationships/theme" Target="../theme/theme17.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1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97.xml"/><Relationship Id="rId7" Type="http://schemas.openxmlformats.org/officeDocument/2006/relationships/theme" Target="../theme/theme1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5" Type="http://schemas.openxmlformats.org/officeDocument/2006/relationships/slideLayout" Target="../slideLayouts/slideLayout99.xml"/><Relationship Id="rId4" Type="http://schemas.openxmlformats.org/officeDocument/2006/relationships/slideLayout" Target="../slideLayouts/slideLayout9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10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3.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theme" Target="../theme/theme5.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7.xml"/><Relationship Id="rId1"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8.xml"/><Relationship Id="rId1" Type="http://schemas.openxmlformats.org/officeDocument/2006/relationships/slideLayout" Target="../slideLayouts/slideLayout44.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9.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userDrawn="1"/>
        </p:nvSpPr>
        <p:spPr>
          <a:xfrm>
            <a:off x="914400" y="3200400"/>
            <a:ext cx="7772400" cy="765175"/>
          </a:xfrm>
          <a:prstGeom prst="rect">
            <a:avLst/>
          </a:prstGeom>
        </p:spPr>
        <p:txBody>
          <a:bodyPr/>
          <a:lstStyle>
            <a:lvl1pPr marL="0" marR="0" indent="0" algn="l" defTabSz="914400" rtl="0" eaLnBrk="1" fontAlgn="auto" latinLnBrk="0" hangingPunct="1">
              <a:lnSpc>
                <a:spcPts val="4200"/>
              </a:lnSpc>
              <a:spcBef>
                <a:spcPts val="0"/>
              </a:spcBef>
              <a:spcAft>
                <a:spcPts val="0"/>
              </a:spcAft>
              <a:tabLst/>
              <a:defRPr sz="4400"/>
            </a:lvl1p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chemeClr val="bg1"/>
                </a:solidFill>
                <a:effectLst/>
                <a:uLnTx/>
                <a:uFillTx/>
                <a:latin typeface="Myriad Pro" pitchFamily="34" charset="0"/>
                <a:ea typeface="+mj-ea"/>
                <a:cs typeface="+mj-cs"/>
              </a:rPr>
              <a:t>Investee Case Studies</a:t>
            </a:r>
            <a:endParaRPr kumimoji="0" lang="en-IN" sz="4800" b="1" i="0" u="none" strike="noStrike" kern="1200" cap="none" spc="0" normalizeH="0" baseline="0" noProof="0" dirty="0">
              <a:ln>
                <a:noFill/>
              </a:ln>
              <a:solidFill>
                <a:schemeClr val="bg1"/>
              </a:solidFill>
              <a:effectLst/>
              <a:uLnTx/>
              <a:uFillTx/>
              <a:latin typeface="Myriad Pro" pitchFamily="34" charset="0"/>
              <a:ea typeface="+mj-ea"/>
              <a:cs typeface="+mj-cs"/>
            </a:endParaRPr>
          </a:p>
        </p:txBody>
      </p:sp>
      <p:sp>
        <p:nvSpPr>
          <p:cNvPr id="10" name="Subtitle 2"/>
          <p:cNvSpPr txBox="1">
            <a:spLocks/>
          </p:cNvSpPr>
          <p:nvPr userDrawn="1"/>
        </p:nvSpPr>
        <p:spPr>
          <a:xfrm>
            <a:off x="914400" y="4343400"/>
            <a:ext cx="6400800" cy="914400"/>
          </a:xfrm>
          <a:prstGeom prst="rect">
            <a:avLst/>
          </a:prstGeom>
        </p:spPr>
        <p:txBody>
          <a:bodyPr/>
          <a:lstStyle>
            <a:lvl1pPr marL="342900" marR="0" indent="-342900" algn="l" defTabSz="914400" rtl="0" eaLnBrk="1" fontAlgn="auto" latinLnBrk="0" hangingPunct="1">
              <a:lnSpc>
                <a:spcPts val="3400"/>
              </a:lnSpc>
              <a:spcBef>
                <a:spcPts val="0"/>
              </a:spcBef>
              <a:spcAft>
                <a:spcPts val="0"/>
              </a:spcAft>
              <a:buClrTx/>
              <a:buSzTx/>
              <a:buFont typeface="Arial" pitchFamily="34" charset="0"/>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ts val="3600"/>
              </a:lnSpc>
              <a:spcBef>
                <a:spcPts val="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bg1"/>
                </a:solidFill>
                <a:effectLst/>
                <a:uLnTx/>
                <a:uFillTx/>
                <a:latin typeface="Myriad Pro" pitchFamily="34" charset="0"/>
                <a:ea typeface="+mn-ea"/>
                <a:cs typeface="+mn-cs"/>
              </a:rPr>
              <a:t>Bios, short and long case studies</a:t>
            </a:r>
          </a:p>
          <a:p>
            <a:pPr marL="342900" marR="0" lvl="0" indent="-342900" algn="l" defTabSz="914400" rtl="0" eaLnBrk="1" fontAlgn="auto" latinLnBrk="0" hangingPunct="1">
              <a:lnSpc>
                <a:spcPts val="3400"/>
              </a:lnSpc>
              <a:spcBef>
                <a:spcPts val="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bg1"/>
                </a:solidFill>
                <a:effectLst/>
                <a:uLnTx/>
                <a:uFillTx/>
                <a:latin typeface="Myriad Pro Light" pitchFamily="34" charset="0"/>
                <a:ea typeface="+mn-ea"/>
                <a:cs typeface="+mn-cs"/>
              </a:rPr>
              <a:t>June 2014</a:t>
            </a:r>
            <a:endParaRPr kumimoji="0" lang="en-IN" sz="2400" b="0" i="0" u="none" strike="noStrike" kern="1200" cap="none" spc="0" normalizeH="0" baseline="0" noProof="0" dirty="0">
              <a:ln>
                <a:noFill/>
              </a:ln>
              <a:solidFill>
                <a:schemeClr val="bg1"/>
              </a:solidFill>
              <a:effectLst/>
              <a:uLnTx/>
              <a:uFillTx/>
              <a:latin typeface="Myriad Pro Light" pitchFamily="34" charset="0"/>
              <a:ea typeface="+mn-ea"/>
              <a:cs typeface="+mn-cs"/>
            </a:endParaRPr>
          </a:p>
        </p:txBody>
      </p:sp>
      <p:pic>
        <p:nvPicPr>
          <p:cNvPr id="6" name="Picture 5" descr="unltd india logo .pdf"/>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237744"/>
            <a:ext cx="2253082" cy="2048256"/>
          </a:xfrm>
          <a:prstGeom prst="rect">
            <a:avLst/>
          </a:prstGeom>
        </p:spPr>
      </p:pic>
    </p:spTree>
  </p:cSld>
  <p:clrMap bg1="lt1" tx1="dk1" bg2="lt2" tx2="dk2" accent1="accent1" accent2="accent2" accent3="accent3" accent4="accent4" accent5="accent5" accent6="accent6" hlink="hlink" folHlink="folHlink"/>
  <p:sldLayoutIdLst>
    <p:sldLayoutId id="2147483986" r:id="rId1"/>
    <p:sldLayoutId id="2147484014" r:id="rId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1447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unltd india logo .pd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5943600"/>
            <a:ext cx="838200" cy="762000"/>
          </a:xfrm>
          <a:prstGeom prst="rect">
            <a:avLst/>
          </a:prstGeom>
        </p:spPr>
      </p:pic>
    </p:spTree>
  </p:cSld>
  <p:clrMap bg1="lt1" tx1="dk1" bg2="lt2" tx2="dk2" accent1="accent1" accent2="accent2" accent3="accent3" accent4="accent4" accent5="accent5" accent6="accent6" hlink="hlink" folHlink="folHlink"/>
  <p:sldLayoutIdLst>
    <p:sldLayoutId id="2147483926"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1447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unltd india logo .pd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5943600"/>
            <a:ext cx="838200" cy="762000"/>
          </a:xfrm>
          <a:prstGeom prst="rect">
            <a:avLst/>
          </a:prstGeom>
        </p:spPr>
      </p:pic>
    </p:spTree>
  </p:cSld>
  <p:clrMap bg1="lt1" tx1="dk1" bg2="lt2" tx2="dk2" accent1="accent1" accent2="accent2" accent3="accent3" accent4="accent4" accent5="accent5" accent6="accent6" hlink="hlink" folHlink="folHlink"/>
  <p:sldLayoutIdLst>
    <p:sldLayoutId id="2147483928"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1447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unltd india logo .pd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5943600"/>
            <a:ext cx="838200" cy="762000"/>
          </a:xfrm>
          <a:prstGeom prst="rect">
            <a:avLst/>
          </a:prstGeom>
        </p:spPr>
      </p:pic>
    </p:spTree>
  </p:cSld>
  <p:clrMap bg1="lt1" tx1="dk1" bg2="lt2" tx2="dk2" accent1="accent1" accent2="accent2" accent3="accent3" accent4="accent4" accent5="accent5" accent6="accent6" hlink="hlink" folHlink="folHlink"/>
  <p:sldLayoutIdLst>
    <p:sldLayoutId id="2147483930"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990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unltd india logo .pdf"/>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28600" y="5943600"/>
            <a:ext cx="838200" cy="762000"/>
          </a:xfrm>
          <a:prstGeom prst="rect">
            <a:avLst/>
          </a:prstGeom>
        </p:spPr>
      </p:pic>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990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unltd india logo .pdf"/>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28600" y="5943600"/>
            <a:ext cx="838200" cy="762000"/>
          </a:xfrm>
          <a:prstGeom prst="rect">
            <a:avLst/>
          </a:prstGeom>
        </p:spPr>
      </p:pic>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990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unltd india logo .pdf"/>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28600" y="5943600"/>
            <a:ext cx="838200" cy="762000"/>
          </a:xfrm>
          <a:prstGeom prst="rect">
            <a:avLst/>
          </a:prstGeom>
        </p:spPr>
      </p:pic>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990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unltd india logo .pdf"/>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28600" y="5943600"/>
            <a:ext cx="838200" cy="762000"/>
          </a:xfrm>
          <a:prstGeom prst="rect">
            <a:avLst/>
          </a:prstGeom>
        </p:spPr>
      </p:pic>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nltd india logo .pdf"/>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28600" y="5943600"/>
            <a:ext cx="838200" cy="762000"/>
          </a:xfrm>
          <a:prstGeom prst="rect">
            <a:avLst/>
          </a:prstGeom>
        </p:spPr>
      </p:pic>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05" r:id="rId1"/>
    <p:sldLayoutId id="2147483944" r:id="rId2"/>
    <p:sldLayoutId id="2147483817" r:id="rId3"/>
    <p:sldLayoutId id="2147483945" r:id="rId4"/>
    <p:sldLayoutId id="2147483818" r:id="rId5"/>
    <p:sldLayoutId id="2147483946" r:id="rId6"/>
    <p:sldLayoutId id="2147483819" r:id="rId7"/>
    <p:sldLayoutId id="2147483947" r:id="rId8"/>
    <p:sldLayoutId id="2147483820" r:id="rId9"/>
    <p:sldLayoutId id="2147483948" r:id="rId10"/>
    <p:sldLayoutId id="2147483821" r:id="rId11"/>
    <p:sldLayoutId id="2147483949"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7" r:id="rId1"/>
    <p:sldLayoutId id="2147483869" r:id="rId2"/>
    <p:sldLayoutId id="2147483871" r:id="rId3"/>
    <p:sldLayoutId id="2147483870" r:id="rId4"/>
    <p:sldLayoutId id="2147483872" r:id="rId5"/>
    <p:sldLayoutId id="2147483873" r:id="rId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16002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0" y="2438400"/>
            <a:ext cx="9144000" cy="4419600"/>
          </a:xfrm>
          <a:prstGeom prst="rect">
            <a:avLst/>
          </a:prstGeom>
          <a:solidFill>
            <a:srgbClr val="FF0000"/>
          </a:solidFill>
        </p:spPr>
        <p:txBody>
          <a:bodyPr vert="horz" lIns="91440" tIns="45720" rIns="91440" bIns="45720" rtlCol="0">
            <a:normAutofit/>
          </a:bodyPr>
          <a:lstStyle/>
          <a:p>
            <a:pPr lvl="0"/>
            <a:endParaRPr lang="en-CA" dirty="0" smtClean="0"/>
          </a:p>
        </p:txBody>
      </p:sp>
    </p:spTree>
    <p:extLst>
      <p:ext uri="{BB962C8B-B14F-4D97-AF65-F5344CB8AC3E}">
        <p14:creationId xmlns:p14="http://schemas.microsoft.com/office/powerpoint/2010/main" val="3251210345"/>
      </p:ext>
    </p:extLst>
  </p:cSld>
  <p:clrMap bg1="lt1" tx1="dk1" bg2="lt2" tx2="dk2" accent1="accent1" accent2="accent2" accent3="accent3" accent4="accent4" accent5="accent5" accent6="accent6" hlink="hlink" folHlink="folHlink"/>
  <p:sldLayoutIdLst>
    <p:sldLayoutId id="2147483976" r:id="rId1"/>
    <p:sldLayoutId id="2147483978" r:id="rId2"/>
    <p:sldLayoutId id="2147483982" r:id="rId3"/>
    <p:sldLayoutId id="2147483985" r:id="rId4"/>
  </p:sldLayoutIdLst>
  <p:txStyles>
    <p:titleStyle>
      <a:lvl1pPr algn="ctr" defTabSz="457200" rtl="0" eaLnBrk="1" latinLnBrk="0" hangingPunct="1">
        <a:spcBef>
          <a:spcPct val="0"/>
        </a:spcBef>
        <a:buNone/>
        <a:defRPr sz="4400" kern="1200">
          <a:solidFill>
            <a:schemeClr val="tx1"/>
          </a:solidFill>
          <a:latin typeface="Myriad Pro"/>
          <a:ea typeface="+mj-ea"/>
          <a:cs typeface="Myriad Pro"/>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yriad Pro"/>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yriad Pro"/>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yriad Pro"/>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yriad Pro"/>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1066800" y="3122613"/>
            <a:ext cx="7010400" cy="61277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yriad Pro" pitchFamily="34" charset="0"/>
                <a:ea typeface="+mj-ea"/>
                <a:cs typeface="+mj-cs"/>
              </a:rPr>
              <a:t>Thank You</a:t>
            </a:r>
          </a:p>
        </p:txBody>
      </p:sp>
    </p:spTree>
  </p:cSld>
  <p:clrMap bg1="lt1" tx1="dk1" bg2="lt2" tx2="dk2" accent1="accent1" accent2="accent2" accent3="accent3" accent4="accent4" accent5="accent5" accent6="accent6" hlink="hlink" folHlink="folHlink"/>
  <p:sldLayoutIdLst>
    <p:sldLayoutId id="2147483851"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219200"/>
          </a:xfrm>
          <a:prstGeom prst="rect">
            <a:avLst/>
          </a:prstGeom>
          <a:solidFill>
            <a:srgbClr val="FF0000"/>
          </a:solidFill>
        </p:spPr>
        <p:txBody>
          <a:bodyPr vert="horz" lIns="91440" tIns="45720" rIns="91440" bIns="45720" rtlCol="0" anchor="ctr">
            <a:norm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pic>
        <p:nvPicPr>
          <p:cNvPr id="7" name="Picture 6" descr="unltd india logo .pdf"/>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8600" y="5943600"/>
            <a:ext cx="838200" cy="762000"/>
          </a:xfrm>
          <a:prstGeom prst="rect">
            <a:avLst/>
          </a:prstGeom>
        </p:spPr>
      </p:pic>
    </p:spTree>
    <p:extLst>
      <p:ext uri="{BB962C8B-B14F-4D97-AF65-F5344CB8AC3E}">
        <p14:creationId xmlns:p14="http://schemas.microsoft.com/office/powerpoint/2010/main" val="4278781119"/>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3" r:id="rId12"/>
  </p:sldLayoutIdLst>
  <p:txStyles>
    <p:titleStyle>
      <a:lvl1pPr algn="ctr" defTabSz="457200" rtl="0" eaLnBrk="1" latinLnBrk="0" hangingPunct="1">
        <a:spcBef>
          <a:spcPct val="0"/>
        </a:spcBef>
        <a:buNone/>
        <a:defRPr sz="4400" kern="1200">
          <a:solidFill>
            <a:schemeClr val="tx1"/>
          </a:solidFill>
          <a:latin typeface="Myriad Pro"/>
          <a:ea typeface="+mj-ea"/>
          <a:cs typeface="Myriad Pro"/>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yriad Pro"/>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yriad Pro"/>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yriad Pro"/>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yriad Pro"/>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1600200"/>
            <a:ext cx="9144000" cy="5257800"/>
          </a:xfrm>
          <a:prstGeom prst="rect">
            <a:avLst/>
          </a:prstGeom>
          <a:solidFill>
            <a:srgbClr val="FF0000"/>
          </a:solidFill>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F6635-C34A-074F-88BF-93BD7E264FD7}" type="datetimeFigureOut">
              <a:rPr lang="en-US" smtClean="0"/>
              <a:pPr/>
              <a:t>2/18/2015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1474A-C09C-3F4B-AAF8-A4FCD16563DB}" type="slidenum">
              <a:rPr lang="en-US" smtClean="0"/>
              <a:pPr/>
              <a:t>‹#›</a:t>
            </a:fld>
            <a:endParaRPr lang="en-US"/>
          </a:p>
        </p:txBody>
      </p:sp>
    </p:spTree>
    <p:extLst>
      <p:ext uri="{BB962C8B-B14F-4D97-AF65-F5344CB8AC3E}">
        <p14:creationId xmlns:p14="http://schemas.microsoft.com/office/powerpoint/2010/main" val="4172256244"/>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4" r:id="rId3"/>
    <p:sldLayoutId id="2147483955" r:id="rId4"/>
    <p:sldLayoutId id="2147483958" r:id="rId5"/>
    <p:sldLayoutId id="2147483959" r:id="rId6"/>
    <p:sldLayoutId id="2147483960" r:id="rId7"/>
    <p:sldLayoutId id="2147483961" r:id="rId8"/>
  </p:sldLayoutIdLst>
  <p:txStyles>
    <p:titleStyle>
      <a:lvl1pPr algn="ctr" defTabSz="457200" rtl="0" eaLnBrk="1" latinLnBrk="0" hangingPunct="1">
        <a:spcBef>
          <a:spcPct val="0"/>
        </a:spcBef>
        <a:buNone/>
        <a:defRPr sz="4400" kern="1200">
          <a:solidFill>
            <a:schemeClr val="tx1"/>
          </a:solidFill>
          <a:latin typeface="Myriad Pro"/>
          <a:ea typeface="+mj-ea"/>
          <a:cs typeface="Myriad Pro"/>
        </a:defRPr>
      </a:lvl1pPr>
    </p:titleStyle>
    <p:bodyStyle>
      <a:lvl1pPr marL="342900" indent="-342900" algn="l" defTabSz="457200" rtl="0" eaLnBrk="1" latinLnBrk="0" hangingPunct="1">
        <a:spcBef>
          <a:spcPct val="20000"/>
        </a:spcBef>
        <a:buFont typeface="Arial"/>
        <a:buChar char="•"/>
        <a:defRPr sz="4800" kern="1200">
          <a:solidFill>
            <a:schemeClr val="tx1"/>
          </a:solidFill>
          <a:latin typeface="Myriad Pro"/>
          <a:ea typeface="+mn-ea"/>
          <a:cs typeface="Myriad Pro"/>
        </a:defRPr>
      </a:lvl1pPr>
      <a:lvl2pPr marL="742950" indent="-285750" algn="l" defTabSz="457200" rtl="0" eaLnBrk="1" latinLnBrk="0" hangingPunct="1">
        <a:spcBef>
          <a:spcPct val="20000"/>
        </a:spcBef>
        <a:buFont typeface="Arial"/>
        <a:buChar char="–"/>
        <a:defRPr sz="3000" kern="1200">
          <a:solidFill>
            <a:schemeClr val="tx1"/>
          </a:solidFill>
          <a:latin typeface="Myriad Pro"/>
          <a:ea typeface="+mn-ea"/>
          <a:cs typeface="Myriad Pro"/>
        </a:defRPr>
      </a:lvl2pPr>
      <a:lvl3pPr marL="1143000" indent="-228600" algn="l" defTabSz="457200" rtl="0" eaLnBrk="1" latinLnBrk="0" hangingPunct="1">
        <a:spcBef>
          <a:spcPct val="20000"/>
        </a:spcBef>
        <a:buFont typeface="Arial"/>
        <a:buChar char="•"/>
        <a:defRPr sz="2000" kern="1200">
          <a:solidFill>
            <a:schemeClr val="tx1"/>
          </a:solidFill>
          <a:latin typeface="Myriad Pro"/>
          <a:ea typeface="+mn-ea"/>
          <a:cs typeface="Myriad Pro"/>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yriad Pro"/>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457200"/>
            <a:ext cx="8686800" cy="1173162"/>
          </a:xfrm>
          <a:prstGeom prst="rect">
            <a:avLst/>
          </a:prstGeom>
        </p:spPr>
        <p:txBody>
          <a:bodyPr vert="horz" lIns="91440" tIns="45720" rIns="91440" bIns="45720" rtlCol="0" anchor="ctr">
            <a:normAutofit/>
          </a:bodyPr>
          <a:lstStyle/>
          <a:p>
            <a:endParaRPr lang="en-CA" dirty="0" smtClean="0"/>
          </a:p>
        </p:txBody>
      </p:sp>
      <p:sp>
        <p:nvSpPr>
          <p:cNvPr id="3" name="Text Placeholder 2"/>
          <p:cNvSpPr>
            <a:spLocks noGrp="1"/>
          </p:cNvSpPr>
          <p:nvPr>
            <p:ph type="body" idx="1"/>
          </p:nvPr>
        </p:nvSpPr>
        <p:spPr>
          <a:xfrm>
            <a:off x="0" y="2057400"/>
            <a:ext cx="9144000" cy="4800600"/>
          </a:xfrm>
          <a:prstGeom prst="rect">
            <a:avLst/>
          </a:prstGeom>
          <a:solidFill>
            <a:srgbClr val="FF0000"/>
          </a:solidFill>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809476960"/>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9" r:id="rId5"/>
    <p:sldLayoutId id="2147483970" r:id="rId6"/>
    <p:sldLayoutId id="2147483971" r:id="rId7"/>
    <p:sldLayoutId id="2147483972" r:id="rId8"/>
    <p:sldLayoutId id="2147483973" r:id="rId9"/>
  </p:sldLayoutIdLst>
  <p:txStyles>
    <p:titleStyle>
      <a:lvl1pPr algn="ctr" defTabSz="457200" rtl="0" eaLnBrk="1" latinLnBrk="0" hangingPunct="1">
        <a:spcBef>
          <a:spcPct val="0"/>
        </a:spcBef>
        <a:buNone/>
        <a:defRPr sz="4000" kern="1200">
          <a:solidFill>
            <a:schemeClr val="tx1"/>
          </a:solidFill>
          <a:latin typeface="Myriad Pro"/>
          <a:ea typeface="+mj-ea"/>
          <a:cs typeface="Myriad Pro"/>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yriad Pro"/>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yriad Pro"/>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yriad Pro"/>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yriad Pro"/>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990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unltd india logo .pdf"/>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28600" y="5943600"/>
            <a:ext cx="838200" cy="762000"/>
          </a:xfrm>
          <a:prstGeom prst="rect">
            <a:avLst/>
          </a:prstGeom>
        </p:spPr>
      </p:pic>
    </p:spTree>
  </p:cSld>
  <p:clrMap bg1="lt1" tx1="dk1" bg2="lt2" tx2="dk2" accent1="accent1" accent2="accent2" accent3="accent3" accent4="accent4" accent5="accent5" accent6="accent6" hlink="hlink" folHlink="folHlink"/>
  <p:sldLayoutIdLst>
    <p:sldLayoutId id="2147483853" r:id="rId1"/>
    <p:sldLayoutId id="2147483854" r:id="rId2"/>
    <p:sldLayoutId id="2147483856" r:id="rId3"/>
    <p:sldLayoutId id="2147483857" r:id="rId4"/>
    <p:sldLayoutId id="2147483858" r:id="rId5"/>
    <p:sldLayoutId id="2147483859" r:id="rId6"/>
    <p:sldLayoutId id="2147483861" r:id="rId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1447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unltd india logo .pd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5943600"/>
            <a:ext cx="838200" cy="762000"/>
          </a:xfrm>
          <a:prstGeom prst="rect">
            <a:avLst/>
          </a:prstGeom>
        </p:spPr>
      </p:pic>
    </p:spTree>
  </p:cSld>
  <p:clrMap bg1="lt1" tx1="dk1" bg2="lt2" tx2="dk2" accent1="accent1" accent2="accent2" accent3="accent3" accent4="accent4" accent5="accent5" accent6="accent6" hlink="hlink" folHlink="folHlink"/>
  <p:sldLayoutIdLst>
    <p:sldLayoutId id="2147483920"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144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unltd india logo .pd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5943600"/>
            <a:ext cx="838200" cy="762000"/>
          </a:xfrm>
          <a:prstGeom prst="rect">
            <a:avLst/>
          </a:prstGeom>
        </p:spPr>
      </p:pic>
    </p:spTree>
  </p:cSld>
  <p:clrMap bg1="lt1" tx1="dk1" bg2="lt2" tx2="dk2" accent1="accent1" accent2="accent2" accent3="accent3" accent4="accent4" accent5="accent5" accent6="accent6" hlink="hlink" folHlink="folHlink"/>
  <p:sldLayoutIdLst>
    <p:sldLayoutId id="2147483922"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1447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unltd india logo .pd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5943600"/>
            <a:ext cx="838200" cy="762000"/>
          </a:xfrm>
          <a:prstGeom prst="rect">
            <a:avLst/>
          </a:prstGeom>
        </p:spPr>
      </p:pic>
    </p:spTree>
  </p:cSld>
  <p:clrMap bg1="lt1" tx1="dk1" bg2="lt2" tx2="dk2" accent1="accent1" accent2="accent2" accent3="accent3" accent4="accent4" accent5="accent5" accent6="accent6" hlink="hlink" folHlink="folHlink"/>
  <p:sldLayoutIdLst>
    <p:sldLayoutId id="2147483924"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unltdtamilnadu.org/investees/koodam/" TargetMode="External"/><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unltdtamilnadu.org/investees/tip-4-change" TargetMode="External"/><Relationship Id="rId1" Type="http://schemas.openxmlformats.org/officeDocument/2006/relationships/slideLayout" Target="../slideLayouts/slideLayout65.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ecf.org.in/" TargetMode="External"/><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3" Type="http://schemas.openxmlformats.org/officeDocument/2006/relationships/hyperlink" Target="http://www.sristivillage.org/" TargetMode="External"/><Relationship Id="rId2" Type="http://schemas.openxmlformats.org/officeDocument/2006/relationships/notesSlide" Target="../notesSlides/notesSlide1.xml"/><Relationship Id="rId1" Type="http://schemas.openxmlformats.org/officeDocument/2006/relationships/slideLayout" Target="../slideLayouts/slideLayout6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ecf.org.in/" TargetMode="External"/><Relationship Id="rId1" Type="http://schemas.openxmlformats.org/officeDocument/2006/relationships/slideLayout" Target="../slideLayouts/slideLayout65.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unltdtamilnadu.org/investees/amirtha-herbal/" TargetMode="External"/><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sankalpajourneys.com/" TargetMode="External"/><Relationship Id="rId1" Type="http://schemas.openxmlformats.org/officeDocument/2006/relationships/slideLayout" Target="../slideLayouts/slideLayout65.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unltdtamilnadu.org/investees/care-society/" TargetMode="External"/><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6-Point Star 1"/>
          <p:cNvSpPr/>
          <p:nvPr/>
        </p:nvSpPr>
        <p:spPr>
          <a:xfrm>
            <a:off x="762000" y="533400"/>
            <a:ext cx="1600200" cy="1371600"/>
          </a:xfrm>
          <a:prstGeom prst="star16">
            <a:avLst/>
          </a:prstGeom>
          <a:gradFill>
            <a:gsLst>
              <a:gs pos="0">
                <a:schemeClr val="tx2"/>
              </a:gs>
              <a:gs pos="80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nl-NL" sz="1400" dirty="0" smtClean="0">
                <a:latin typeface="Myriad Pro"/>
              </a:rPr>
              <a:t/>
            </a:r>
            <a:br>
              <a:rPr lang="nl-NL" sz="1400" dirty="0" smtClean="0">
                <a:latin typeface="Myriad Pro"/>
              </a:rPr>
            </a:br>
            <a:r>
              <a:rPr lang="nl-NL" sz="1400" b="1" dirty="0" smtClean="0">
                <a:latin typeface="Myriad Pro"/>
              </a:rPr>
              <a:t>UnLtd Tamil Nadu</a:t>
            </a:r>
          </a:p>
          <a:p>
            <a:pPr algn="ctr"/>
            <a:endParaRPr lang="en-IN" dirty="0"/>
          </a:p>
        </p:txBody>
      </p:sp>
    </p:spTree>
    <p:extLst>
      <p:ext uri="{BB962C8B-B14F-4D97-AF65-F5344CB8AC3E}">
        <p14:creationId xmlns:p14="http://schemas.microsoft.com/office/powerpoint/2010/main" val="2767540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r>
              <a:rPr lang="nl-NL" dirty="0" smtClean="0"/>
              <a:t>  Koodam </a:t>
            </a:r>
            <a:endParaRPr lang="en-GB" dirty="0"/>
          </a:p>
        </p:txBody>
      </p:sp>
      <p:sp>
        <p:nvSpPr>
          <p:cNvPr id="4" name="Tijdelijke aanduiding voor inhoud 3"/>
          <p:cNvSpPr>
            <a:spLocks noGrp="1"/>
          </p:cNvSpPr>
          <p:nvPr>
            <p:ph sz="half" idx="1"/>
          </p:nvPr>
        </p:nvSpPr>
        <p:spPr>
          <a:xfrm>
            <a:off x="457200" y="1219200"/>
            <a:ext cx="3581400" cy="4678363"/>
          </a:xfrm>
        </p:spPr>
        <p:txBody>
          <a:bodyPr/>
          <a:lstStyle/>
          <a:p>
            <a:pPr marL="0" indent="0">
              <a:buNone/>
            </a:pPr>
            <a:r>
              <a:rPr lang="en-US" sz="1200" i="1" dirty="0" smtClean="0">
                <a:latin typeface="Myriad Pro"/>
              </a:rPr>
              <a:t>      Conflict resolution and amicable solution.</a:t>
            </a:r>
            <a:endParaRPr lang="en-GB" sz="1200" dirty="0" smtClean="0">
              <a:latin typeface="Myriad Pro"/>
            </a:endParaRPr>
          </a:p>
          <a:p>
            <a:pPr>
              <a:buNone/>
            </a:pPr>
            <a:endParaRPr lang="en-GB" sz="1200" dirty="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pPr marL="0" indent="0">
              <a:buNone/>
            </a:pPr>
            <a:endParaRPr lang="en-GB" sz="1200" dirty="0" smtClean="0">
              <a:latin typeface="Myriad Pro"/>
            </a:endParaRPr>
          </a:p>
          <a:p>
            <a:pPr marL="0" indent="0">
              <a:buNone/>
            </a:pPr>
            <a:endParaRPr lang="en-GB" sz="1200" dirty="0">
              <a:latin typeface="Myriad Pro"/>
            </a:endParaRPr>
          </a:p>
          <a:p>
            <a:pPr marL="0" indent="0">
              <a:buNone/>
            </a:pPr>
            <a:endParaRPr lang="en-GB" sz="1200" dirty="0" smtClean="0">
              <a:latin typeface="Myriad Pro"/>
            </a:endParaRPr>
          </a:p>
          <a:p>
            <a:pPr marL="0" indent="0">
              <a:buNone/>
            </a:pPr>
            <a:r>
              <a:rPr lang="en-GB" sz="1200" i="1" dirty="0" smtClean="0">
                <a:latin typeface="Myriad Pro"/>
              </a:rPr>
              <a:t>                                </a:t>
            </a:r>
            <a:r>
              <a:rPr lang="en-GB" sz="1200" i="1" dirty="0" err="1" smtClean="0">
                <a:latin typeface="Myriad Pro"/>
              </a:rPr>
              <a:t>Elivra</a:t>
            </a:r>
            <a:r>
              <a:rPr lang="en-GB" sz="1200" i="1" dirty="0" smtClean="0">
                <a:latin typeface="Myriad Pro"/>
              </a:rPr>
              <a:t/>
            </a:r>
            <a:br>
              <a:rPr lang="en-GB" sz="1200" i="1" dirty="0" smtClean="0">
                <a:latin typeface="Myriad Pro"/>
              </a:rPr>
            </a:br>
            <a:r>
              <a:rPr lang="en-GB" sz="1200" i="1" dirty="0" smtClean="0">
                <a:latin typeface="Myriad Pro"/>
              </a:rPr>
              <a:t> </a:t>
            </a:r>
          </a:p>
          <a:p>
            <a:pPr marL="0" indent="0">
              <a:buNone/>
            </a:pPr>
            <a:r>
              <a:rPr lang="nl-NL" sz="1200" i="1" dirty="0" smtClean="0">
                <a:latin typeface="Myriad Pro"/>
              </a:rPr>
              <a:t>Current Investee:  </a:t>
            </a:r>
            <a:r>
              <a:rPr lang="en-GB" sz="1200" i="1" dirty="0" smtClean="0">
                <a:latin typeface="Myriad Pro"/>
              </a:rPr>
              <a:t>Level 1, 2014</a:t>
            </a:r>
          </a:p>
          <a:p>
            <a:pPr marL="0" indent="0">
              <a:buNone/>
            </a:pPr>
            <a:endParaRPr lang="nl-NL" sz="1200" i="1" dirty="0" smtClean="0">
              <a:latin typeface="Myriad Pro"/>
            </a:endParaRPr>
          </a:p>
          <a:p>
            <a:pPr marL="0" indent="0">
              <a:buNone/>
            </a:pPr>
            <a:r>
              <a:rPr lang="nl-NL" sz="1200" i="1" dirty="0" smtClean="0">
                <a:latin typeface="Myriad Pro"/>
              </a:rPr>
              <a:t>Area:  Auroville </a:t>
            </a:r>
          </a:p>
          <a:p>
            <a:pPr marL="0" indent="0">
              <a:buNone/>
            </a:pPr>
            <a:endParaRPr lang="en-GB" sz="1200" i="1" dirty="0" smtClean="0">
              <a:latin typeface="Myriad Pro"/>
            </a:endParaRPr>
          </a:p>
          <a:p>
            <a:pPr marL="0" indent="0">
              <a:buNone/>
            </a:pPr>
            <a:r>
              <a:rPr lang="nl-NL" sz="1200" i="1" dirty="0" smtClean="0">
                <a:latin typeface="Myriad Pro"/>
                <a:hlinkClick r:id="rId2"/>
              </a:rPr>
              <a:t>unltdtamilnadu.org/investees/koodam/</a:t>
            </a:r>
            <a:r>
              <a:rPr lang="nl-NL" sz="1200" i="1" dirty="0" smtClean="0">
                <a:latin typeface="Myriad Pro"/>
              </a:rPr>
              <a:t> </a:t>
            </a:r>
          </a:p>
          <a:p>
            <a:pPr marL="0" indent="0">
              <a:buNone/>
            </a:pPr>
            <a:endParaRPr lang="en-GB" sz="1200" i="1" dirty="0">
              <a:latin typeface="Myriad Pro"/>
            </a:endParaRPr>
          </a:p>
          <a:p>
            <a:endParaRPr lang="en-GB" sz="1200" dirty="0">
              <a:latin typeface="Myriad Pro"/>
            </a:endParaRPr>
          </a:p>
        </p:txBody>
      </p:sp>
      <p:sp>
        <p:nvSpPr>
          <p:cNvPr id="5" name="Tijdelijke aanduiding voor inhoud 4"/>
          <p:cNvSpPr>
            <a:spLocks noGrp="1"/>
          </p:cNvSpPr>
          <p:nvPr>
            <p:ph sz="half" idx="2"/>
          </p:nvPr>
        </p:nvSpPr>
        <p:spPr>
          <a:xfrm>
            <a:off x="4114800" y="1219200"/>
            <a:ext cx="4724400" cy="5334000"/>
          </a:xfrm>
        </p:spPr>
        <p:txBody>
          <a:bodyPr/>
          <a:lstStyle/>
          <a:p>
            <a:pPr marL="0" indent="0">
              <a:buNone/>
            </a:pPr>
            <a:r>
              <a:rPr lang="en-GB" sz="1200" b="1" dirty="0">
                <a:solidFill>
                  <a:srgbClr val="00B0F0"/>
                </a:solidFill>
                <a:latin typeface="Myriad Pro"/>
              </a:rPr>
              <a:t>The issue</a:t>
            </a:r>
            <a:r>
              <a:rPr lang="en-GB" sz="1200" b="1" dirty="0" smtClean="0">
                <a:solidFill>
                  <a:srgbClr val="00B0F0"/>
                </a:solidFill>
                <a:latin typeface="Myriad Pro"/>
              </a:rPr>
              <a:t>:</a:t>
            </a:r>
            <a:r>
              <a:rPr lang="en-GB" sz="1200" dirty="0" smtClean="0">
                <a:latin typeface="Myriad Pro"/>
              </a:rPr>
              <a:t> </a:t>
            </a:r>
            <a:r>
              <a:rPr lang="en-US" sz="1200" dirty="0" smtClean="0">
                <a:solidFill>
                  <a:srgbClr val="000000"/>
                </a:solidFill>
                <a:latin typeface="Myriad Pro Light"/>
                <a:cs typeface="Arial" pitchFamily="34" charset="0"/>
              </a:rPr>
              <a:t>Conflicts are a fact of life. They happen when interdependent people have feelings, goals or values that are (or seem) incompatible. Conflicts hold a great potential for positive change - if dealt with constructively.</a:t>
            </a:r>
            <a:endParaRPr lang="en-GB" sz="1200" b="1" dirty="0" smtClean="0">
              <a:solidFill>
                <a:srgbClr val="00B0F0"/>
              </a:solidFill>
              <a:latin typeface="Myriad Pro Light"/>
            </a:endParaRPr>
          </a:p>
          <a:p>
            <a:pPr marL="0" indent="0">
              <a:buNone/>
            </a:pPr>
            <a:endParaRPr lang="en-GB" sz="1200" b="1" dirty="0" smtClean="0">
              <a:solidFill>
                <a:srgbClr val="00B0F0"/>
              </a:solidFill>
              <a:latin typeface="Myriad Pro"/>
            </a:endParaRPr>
          </a:p>
          <a:p>
            <a:pPr marL="0" indent="0">
              <a:buNone/>
            </a:pPr>
            <a:r>
              <a:rPr lang="en-GB" sz="1200" b="1" dirty="0">
                <a:solidFill>
                  <a:srgbClr val="00B0F0"/>
                </a:solidFill>
                <a:latin typeface="Myriad Pro"/>
              </a:rPr>
              <a:t>The </a:t>
            </a:r>
            <a:r>
              <a:rPr lang="en-GB" sz="1200" b="1" dirty="0" smtClean="0">
                <a:solidFill>
                  <a:srgbClr val="00B0F0"/>
                </a:solidFill>
                <a:latin typeface="Myriad Pro"/>
              </a:rPr>
              <a:t>idea: </a:t>
            </a:r>
            <a:r>
              <a:rPr lang="en-US" sz="1200" dirty="0" smtClean="0">
                <a:solidFill>
                  <a:srgbClr val="000000"/>
                </a:solidFill>
                <a:latin typeface="Myriad Pro Light"/>
                <a:cs typeface="Arial" pitchFamily="34" charset="0"/>
              </a:rPr>
              <a:t>Elvira’s dream is to create an environment that helps the community to cultivate a responsible consistent and collaborative approach to engaging with one another.</a:t>
            </a:r>
            <a:endParaRPr lang="en-GB" sz="1200" dirty="0" smtClean="0">
              <a:latin typeface="Myriad Pro Light"/>
              <a:cs typeface="Arial" pitchFamily="34" charset="0"/>
            </a:endParaRPr>
          </a:p>
          <a:p>
            <a:pPr marL="0" indent="0">
              <a:buNone/>
            </a:pPr>
            <a:endParaRPr lang="en-GB" sz="1200" b="1" dirty="0">
              <a:solidFill>
                <a:srgbClr val="00B0F0"/>
              </a:solidFill>
              <a:latin typeface="Myriad Pro"/>
            </a:endParaRPr>
          </a:p>
          <a:p>
            <a:pPr marL="0" indent="0">
              <a:buNone/>
            </a:pPr>
            <a:r>
              <a:rPr lang="en-GB" sz="1200" b="1" dirty="0">
                <a:solidFill>
                  <a:srgbClr val="00B0F0"/>
                </a:solidFill>
                <a:latin typeface="Myriad Pro"/>
              </a:rPr>
              <a:t>How it </a:t>
            </a:r>
            <a:r>
              <a:rPr lang="en-GB" sz="1200" b="1" dirty="0" smtClean="0">
                <a:solidFill>
                  <a:srgbClr val="00B0F0"/>
                </a:solidFill>
                <a:latin typeface="Myriad Pro"/>
              </a:rPr>
              <a:t>started: </a:t>
            </a:r>
            <a:r>
              <a:rPr lang="en-GB" sz="1200" b="1" dirty="0" smtClean="0">
                <a:solidFill>
                  <a:srgbClr val="00B0F0"/>
                </a:solidFill>
                <a:latin typeface="Arial" pitchFamily="34" charset="0"/>
                <a:cs typeface="Arial" pitchFamily="34" charset="0"/>
              </a:rPr>
              <a:t>: </a:t>
            </a:r>
            <a:r>
              <a:rPr lang="en-US" sz="1200" dirty="0" smtClean="0">
                <a:solidFill>
                  <a:srgbClr val="000000"/>
                </a:solidFill>
                <a:latin typeface="Myriad Pro Light"/>
                <a:cs typeface="Arial" pitchFamily="34" charset="0"/>
              </a:rPr>
              <a:t>Elvira’s profession involves conflict transformation in which she plays an active role in mediating, consulting and facilitating from different realities-from rural Palestine to middle class India to the boardrooms of Daimler. </a:t>
            </a:r>
            <a:r>
              <a:rPr lang="en-US" sz="1200" dirty="0" err="1" smtClean="0">
                <a:solidFill>
                  <a:srgbClr val="000000"/>
                </a:solidFill>
                <a:latin typeface="Myriad Pro Light"/>
                <a:cs typeface="Arial" pitchFamily="34" charset="0"/>
              </a:rPr>
              <a:t>Koodam</a:t>
            </a:r>
            <a:r>
              <a:rPr lang="en-US" sz="1200" dirty="0" smtClean="0">
                <a:solidFill>
                  <a:srgbClr val="000000"/>
                </a:solidFill>
                <a:latin typeface="Myriad Pro Light"/>
                <a:cs typeface="Arial" pitchFamily="34" charset="0"/>
              </a:rPr>
              <a:t> springs from the convergence of two things close to her heart: her profession and her home.</a:t>
            </a:r>
          </a:p>
          <a:p>
            <a:pPr marL="0" indent="0">
              <a:buNone/>
            </a:pPr>
            <a:endParaRPr lang="en-GB" sz="1200" dirty="0" smtClean="0">
              <a:latin typeface="Myriad Pro"/>
            </a:endParaRPr>
          </a:p>
          <a:p>
            <a:pPr marL="0" indent="0">
              <a:buNone/>
            </a:pPr>
            <a:endParaRPr lang="en-GB" sz="1200" b="1" dirty="0" smtClean="0">
              <a:solidFill>
                <a:srgbClr val="00B0F0"/>
              </a:solidFill>
              <a:latin typeface="Myriad Pro"/>
            </a:endParaRPr>
          </a:p>
          <a:p>
            <a:pPr marL="0" indent="0">
              <a:buNone/>
            </a:pPr>
            <a:r>
              <a:rPr lang="en-GB" sz="1200" b="1" dirty="0">
                <a:solidFill>
                  <a:srgbClr val="00B0F0"/>
                </a:solidFill>
                <a:latin typeface="Myriad Pro"/>
              </a:rPr>
              <a:t>The </a:t>
            </a:r>
            <a:r>
              <a:rPr lang="en-GB" sz="1200" b="1" dirty="0" smtClean="0">
                <a:solidFill>
                  <a:srgbClr val="00B0F0"/>
                </a:solidFill>
                <a:latin typeface="Myriad Pro"/>
              </a:rPr>
              <a:t>team: </a:t>
            </a:r>
            <a:r>
              <a:rPr lang="en-GB" sz="1200" dirty="0" smtClean="0">
                <a:latin typeface="Myriad Pro"/>
              </a:rPr>
              <a:t>Elvira and </a:t>
            </a:r>
            <a:r>
              <a:rPr lang="en-GB" sz="1200" dirty="0" err="1" smtClean="0">
                <a:latin typeface="Myriad Pro"/>
              </a:rPr>
              <a:t>Niva</a:t>
            </a:r>
            <a:r>
              <a:rPr lang="en-GB" sz="1200" dirty="0" smtClean="0">
                <a:latin typeface="Myriad Pro"/>
              </a:rPr>
              <a:t> are two full time coordinators trained and experienced in mediation.</a:t>
            </a:r>
            <a:endParaRPr lang="en-GB" sz="1200" dirty="0">
              <a:latin typeface="Myriad Pro"/>
            </a:endParaRPr>
          </a:p>
          <a:p>
            <a:pPr marL="0" indent="0">
              <a:buNone/>
            </a:pPr>
            <a:endParaRPr lang="en-GB" sz="1200" b="1" dirty="0" smtClean="0">
              <a:solidFill>
                <a:srgbClr val="00B0F0"/>
              </a:solidFill>
              <a:latin typeface="Myriad Pro"/>
            </a:endParaRPr>
          </a:p>
          <a:p>
            <a:pPr marL="0" indent="0">
              <a:buNone/>
            </a:pPr>
            <a:r>
              <a:rPr lang="en-GB" sz="1200" b="1" dirty="0" err="1" smtClean="0">
                <a:solidFill>
                  <a:srgbClr val="00B0F0"/>
                </a:solidFill>
                <a:latin typeface="Myriad Pro"/>
              </a:rPr>
              <a:t>Koodam</a:t>
            </a:r>
            <a:r>
              <a:rPr lang="en-GB" sz="1200" b="1" dirty="0" smtClean="0">
                <a:solidFill>
                  <a:srgbClr val="00B0F0"/>
                </a:solidFill>
                <a:latin typeface="Myriad Pro"/>
              </a:rPr>
              <a:t> and </a:t>
            </a:r>
            <a:r>
              <a:rPr lang="en-GB" sz="1200" b="1" dirty="0" err="1">
                <a:solidFill>
                  <a:srgbClr val="00B0F0"/>
                </a:solidFill>
                <a:latin typeface="Myriad Pro"/>
              </a:rPr>
              <a:t>UnLtd</a:t>
            </a:r>
            <a:r>
              <a:rPr lang="en-GB" sz="1200" b="1" dirty="0">
                <a:solidFill>
                  <a:srgbClr val="00B0F0"/>
                </a:solidFill>
                <a:latin typeface="Myriad Pro"/>
              </a:rPr>
              <a:t> </a:t>
            </a:r>
            <a:r>
              <a:rPr lang="en-GB" sz="1200" b="1" dirty="0" smtClean="0">
                <a:solidFill>
                  <a:srgbClr val="00B0F0"/>
                </a:solidFill>
                <a:latin typeface="Myriad Pro"/>
              </a:rPr>
              <a:t>Tamil Nadu: </a:t>
            </a:r>
            <a:r>
              <a:rPr lang="en-GB" sz="1200" dirty="0" smtClean="0">
                <a:latin typeface="Myriad Pro"/>
              </a:rPr>
              <a:t>Elvira asked </a:t>
            </a:r>
            <a:r>
              <a:rPr lang="en-GB" sz="1200" dirty="0" err="1" smtClean="0">
                <a:latin typeface="Myriad Pro"/>
              </a:rPr>
              <a:t>UnLtd</a:t>
            </a:r>
            <a:r>
              <a:rPr lang="en-GB" sz="1200" dirty="0" smtClean="0">
                <a:latin typeface="Myriad Pro"/>
              </a:rPr>
              <a:t> Tamil Nadu to support her with </a:t>
            </a:r>
            <a:r>
              <a:rPr lang="en-US" sz="1200" dirty="0" smtClean="0">
                <a:solidFill>
                  <a:srgbClr val="000000"/>
                </a:solidFill>
                <a:latin typeface="Arial" pitchFamily="34" charset="0"/>
                <a:cs typeface="Arial" pitchFamily="34" charset="0"/>
              </a:rPr>
              <a:t>coaching, help design business model, networking and social impact measurement.</a:t>
            </a:r>
            <a:endParaRPr lang="en-GB" sz="1200" dirty="0">
              <a:latin typeface="Myriad Pro"/>
            </a:endParaRPr>
          </a:p>
        </p:txBody>
      </p:sp>
      <p:pic>
        <p:nvPicPr>
          <p:cNvPr id="6" name="Afbeelding 5"/>
          <p:cNvPicPr>
            <a:picLocks noChangeAspect="1"/>
          </p:cNvPicPr>
          <p:nvPr/>
        </p:nvPicPr>
        <p:blipFill>
          <a:blip r:embed="rId3"/>
          <a:stretch>
            <a:fillRect/>
          </a:stretch>
        </p:blipFill>
        <p:spPr>
          <a:xfrm rot="2019387">
            <a:off x="180600" y="722271"/>
            <a:ext cx="3635167" cy="3401122"/>
          </a:xfrm>
          <a:prstGeom prst="rect">
            <a:avLst/>
          </a:prstGeom>
        </p:spPr>
      </p:pic>
      <p:sp>
        <p:nvSpPr>
          <p:cNvPr id="7" name="16-Point Star 6"/>
          <p:cNvSpPr/>
          <p:nvPr/>
        </p:nvSpPr>
        <p:spPr>
          <a:xfrm>
            <a:off x="0" y="5867400"/>
            <a:ext cx="1447800" cy="990600"/>
          </a:xfrm>
          <a:prstGeom prst="star16">
            <a:avLst/>
          </a:prstGeom>
          <a:gradFill>
            <a:gsLst>
              <a:gs pos="0">
                <a:schemeClr val="tx2"/>
              </a:gs>
              <a:gs pos="80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nl-NL" sz="1400" dirty="0" smtClean="0">
                <a:latin typeface="Myriad Pro"/>
              </a:rPr>
              <a:t/>
            </a:r>
            <a:br>
              <a:rPr lang="nl-NL" sz="1400" dirty="0" smtClean="0">
                <a:latin typeface="Myriad Pro"/>
              </a:rPr>
            </a:br>
            <a:r>
              <a:rPr lang="nl-NL" sz="1400" b="1" dirty="0" smtClean="0">
                <a:latin typeface="Myriad Pro"/>
              </a:rPr>
              <a:t>UnLtd Tamil Nadu</a:t>
            </a:r>
          </a:p>
          <a:p>
            <a:pPr algn="ctr"/>
            <a:endParaRPr lang="en-IN" dirty="0"/>
          </a:p>
        </p:txBody>
      </p:sp>
    </p:spTree>
    <p:extLst>
      <p:ext uri="{BB962C8B-B14F-4D97-AF65-F5344CB8AC3E}">
        <p14:creationId xmlns:p14="http://schemas.microsoft.com/office/powerpoint/2010/main" val="1451227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r>
              <a:rPr lang="en-GB" dirty="0" smtClean="0"/>
              <a:t>Tip4change</a:t>
            </a:r>
            <a:endParaRPr lang="en-GB" dirty="0"/>
          </a:p>
        </p:txBody>
      </p:sp>
      <p:sp>
        <p:nvSpPr>
          <p:cNvPr id="4" name="Tijdelijke aanduiding voor inhoud 3"/>
          <p:cNvSpPr>
            <a:spLocks noGrp="1"/>
          </p:cNvSpPr>
          <p:nvPr>
            <p:ph sz="half" idx="1"/>
          </p:nvPr>
        </p:nvSpPr>
        <p:spPr>
          <a:xfrm>
            <a:off x="457200" y="1219200"/>
            <a:ext cx="3581400" cy="4678363"/>
          </a:xfrm>
        </p:spPr>
        <p:txBody>
          <a:bodyPr/>
          <a:lstStyle/>
          <a:p>
            <a:pPr marL="0" indent="0">
              <a:buNone/>
            </a:pPr>
            <a:r>
              <a:rPr lang="en-US" sz="1200" i="1" dirty="0" smtClean="0">
                <a:latin typeface="Myriad Pro"/>
              </a:rPr>
              <a:t>            Power of crowd for social change.</a:t>
            </a:r>
          </a:p>
          <a:p>
            <a:pPr marL="0" indent="0">
              <a:buNone/>
            </a:pPr>
            <a:endParaRPr lang="en-IN" sz="1200" i="1" dirty="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pPr marL="0" indent="0">
              <a:buNone/>
            </a:pPr>
            <a:endParaRPr lang="en-GB" sz="1200" dirty="0" smtClean="0">
              <a:latin typeface="Myriad Pro"/>
            </a:endParaRPr>
          </a:p>
          <a:p>
            <a:pPr marL="0" indent="0">
              <a:buNone/>
            </a:pPr>
            <a:endParaRPr lang="en-GB" sz="1200" dirty="0">
              <a:latin typeface="Myriad Pro"/>
            </a:endParaRPr>
          </a:p>
          <a:p>
            <a:pPr marL="0" indent="0">
              <a:buNone/>
            </a:pPr>
            <a:r>
              <a:rPr lang="en-GB" sz="1200" i="1" dirty="0" smtClean="0">
                <a:latin typeface="Myriad Pro"/>
              </a:rPr>
              <a:t/>
            </a:r>
            <a:br>
              <a:rPr lang="en-GB" sz="1200" i="1" dirty="0" smtClean="0">
                <a:latin typeface="Myriad Pro"/>
              </a:rPr>
            </a:br>
            <a:r>
              <a:rPr lang="en-GB" sz="1200" i="1" dirty="0" smtClean="0">
                <a:latin typeface="Myriad Pro"/>
              </a:rPr>
              <a:t>                                Anil </a:t>
            </a:r>
          </a:p>
          <a:p>
            <a:pPr marL="0" indent="0">
              <a:buNone/>
            </a:pPr>
            <a:endParaRPr lang="nl-NL" sz="1200" i="1" dirty="0" smtClean="0">
              <a:latin typeface="Myriad Pro"/>
            </a:endParaRPr>
          </a:p>
          <a:p>
            <a:pPr marL="0" indent="0">
              <a:buNone/>
            </a:pPr>
            <a:r>
              <a:rPr lang="en-GB" sz="1200" i="1" dirty="0" smtClean="0">
                <a:latin typeface="Myriad Pro"/>
              </a:rPr>
              <a:t>Current Investee : Level 2, 2014, Level 1, 2013</a:t>
            </a:r>
          </a:p>
          <a:p>
            <a:pPr marL="0" indent="0">
              <a:buNone/>
            </a:pPr>
            <a:endParaRPr lang="nl-NL" sz="1200" i="1" dirty="0" smtClean="0">
              <a:latin typeface="Myriad Pro"/>
            </a:endParaRPr>
          </a:p>
          <a:p>
            <a:pPr marL="0" indent="0">
              <a:buNone/>
            </a:pPr>
            <a:r>
              <a:rPr lang="nl-NL" sz="1200" i="1" dirty="0" smtClean="0">
                <a:latin typeface="Myriad Pro"/>
              </a:rPr>
              <a:t>Area: Auroville </a:t>
            </a:r>
          </a:p>
          <a:p>
            <a:pPr marL="0" indent="0">
              <a:buNone/>
            </a:pPr>
            <a:endParaRPr lang="en-GB" sz="1200" i="1" dirty="0" smtClean="0">
              <a:latin typeface="Myriad Pro"/>
            </a:endParaRPr>
          </a:p>
          <a:p>
            <a:pPr marL="0" indent="0">
              <a:buNone/>
            </a:pPr>
            <a:r>
              <a:rPr lang="en-US" sz="1200" dirty="0" smtClean="0">
                <a:solidFill>
                  <a:schemeClr val="accent4"/>
                </a:solidFill>
                <a:hlinkClick r:id="rId2"/>
              </a:rPr>
              <a:t>unltdtamilnadu.org/investees/tip-4-change</a:t>
            </a:r>
            <a:r>
              <a:rPr lang="en-US" sz="1200" dirty="0" smtClean="0">
                <a:solidFill>
                  <a:schemeClr val="accent4"/>
                </a:solidFill>
              </a:rPr>
              <a:t> </a:t>
            </a:r>
            <a:endParaRPr lang="nl-NL" sz="1200" i="1" dirty="0" smtClean="0">
              <a:latin typeface="Myriad Pro"/>
            </a:endParaRPr>
          </a:p>
          <a:p>
            <a:pPr marL="0" indent="0">
              <a:buNone/>
            </a:pPr>
            <a:endParaRPr lang="en-GB" sz="1200" i="1" dirty="0">
              <a:latin typeface="Myriad Pro"/>
            </a:endParaRPr>
          </a:p>
          <a:p>
            <a:endParaRPr lang="en-GB" sz="1200" dirty="0">
              <a:latin typeface="Myriad Pro"/>
            </a:endParaRPr>
          </a:p>
        </p:txBody>
      </p:sp>
      <p:sp>
        <p:nvSpPr>
          <p:cNvPr id="5" name="Tijdelijke aanduiding voor inhoud 4"/>
          <p:cNvSpPr>
            <a:spLocks noGrp="1"/>
          </p:cNvSpPr>
          <p:nvPr>
            <p:ph sz="half" idx="2"/>
          </p:nvPr>
        </p:nvSpPr>
        <p:spPr>
          <a:xfrm>
            <a:off x="4114800" y="1219200"/>
            <a:ext cx="4724400" cy="5334000"/>
          </a:xfrm>
        </p:spPr>
        <p:txBody>
          <a:bodyPr/>
          <a:lstStyle/>
          <a:p>
            <a:pPr marL="0" indent="0">
              <a:buNone/>
            </a:pPr>
            <a:r>
              <a:rPr lang="en-GB" sz="1200" b="1" dirty="0">
                <a:solidFill>
                  <a:srgbClr val="00B0F0"/>
                </a:solidFill>
                <a:latin typeface="Myriad Pro"/>
              </a:rPr>
              <a:t>The issue</a:t>
            </a:r>
            <a:r>
              <a:rPr lang="en-GB" sz="1200" b="1" dirty="0" smtClean="0">
                <a:solidFill>
                  <a:srgbClr val="00B0F0"/>
                </a:solidFill>
                <a:latin typeface="Myriad Pro"/>
              </a:rPr>
              <a:t>:</a:t>
            </a:r>
            <a:r>
              <a:rPr lang="en-GB" sz="1200" dirty="0" smtClean="0">
                <a:latin typeface="Myriad Pro"/>
              </a:rPr>
              <a:t> </a:t>
            </a:r>
            <a:r>
              <a:rPr lang="en-GB" sz="1200" b="1" dirty="0" smtClean="0">
                <a:solidFill>
                  <a:srgbClr val="00B0F0"/>
                </a:solidFill>
                <a:latin typeface="Myriad Pro"/>
              </a:rPr>
              <a:t>:</a:t>
            </a:r>
            <a:r>
              <a:rPr lang="en-US" sz="1200" dirty="0" smtClean="0">
                <a:solidFill>
                  <a:srgbClr val="000000"/>
                </a:solidFill>
                <a:latin typeface="Arial"/>
                <a:cs typeface="Arial"/>
              </a:rPr>
              <a:t> </a:t>
            </a:r>
            <a:r>
              <a:rPr lang="en-US" sz="1200" dirty="0" smtClean="0">
                <a:solidFill>
                  <a:srgbClr val="000000"/>
                </a:solidFill>
                <a:latin typeface="Myriad Pro "/>
                <a:cs typeface="Arial"/>
              </a:rPr>
              <a:t>Driving sustainability in the market by improved transparency and mobilizing the power of crowd for social change.</a:t>
            </a:r>
            <a:endParaRPr lang="en-GB" sz="1200" b="1" dirty="0" smtClean="0">
              <a:solidFill>
                <a:srgbClr val="00B0F0"/>
              </a:solidFill>
              <a:latin typeface="Myriad Pro "/>
            </a:endParaRPr>
          </a:p>
          <a:p>
            <a:pPr marL="0" indent="0">
              <a:buNone/>
            </a:pPr>
            <a:endParaRPr lang="en-GB" sz="1200" b="1" dirty="0" smtClean="0">
              <a:solidFill>
                <a:srgbClr val="00B0F0"/>
              </a:solidFill>
              <a:latin typeface="Myriad Pro"/>
            </a:endParaRPr>
          </a:p>
          <a:p>
            <a:pPr marL="0" indent="0">
              <a:buNone/>
            </a:pPr>
            <a:r>
              <a:rPr lang="en-GB" sz="1200" b="1" dirty="0">
                <a:solidFill>
                  <a:srgbClr val="00B0F0"/>
                </a:solidFill>
                <a:latin typeface="Myriad Pro"/>
              </a:rPr>
              <a:t>The </a:t>
            </a:r>
            <a:r>
              <a:rPr lang="en-GB" sz="1200" b="1" dirty="0" smtClean="0">
                <a:solidFill>
                  <a:srgbClr val="00B0F0"/>
                </a:solidFill>
                <a:latin typeface="Myriad Pro"/>
              </a:rPr>
              <a:t>idea:</a:t>
            </a:r>
            <a:r>
              <a:rPr lang="en-US" sz="1200" dirty="0" smtClean="0">
                <a:solidFill>
                  <a:srgbClr val="000000"/>
                </a:solidFill>
                <a:latin typeface="Myriad Pro "/>
                <a:cs typeface="Arial"/>
              </a:rPr>
              <a:t>Tip4change uses Smartphone technology to connect small producers in rural India with global consumers. Transparency is used as a self-regulatory mechanism to eliminate social and environmental exploitation. Sustainable community development is integral part of the model.</a:t>
            </a:r>
            <a:endParaRPr lang="en-GB" sz="1200" dirty="0">
              <a:latin typeface="Myriad Pro "/>
            </a:endParaRPr>
          </a:p>
          <a:p>
            <a:pPr marL="0" indent="0">
              <a:buNone/>
            </a:pPr>
            <a:endParaRPr lang="en-GB" sz="1200" b="1" dirty="0">
              <a:solidFill>
                <a:srgbClr val="00B0F0"/>
              </a:solidFill>
              <a:latin typeface="Myriad Pro"/>
            </a:endParaRPr>
          </a:p>
          <a:p>
            <a:pPr marL="0" indent="0">
              <a:buNone/>
            </a:pPr>
            <a:r>
              <a:rPr lang="en-GB" sz="1200" b="1" dirty="0">
                <a:solidFill>
                  <a:srgbClr val="00B0F0"/>
                </a:solidFill>
                <a:latin typeface="Myriad Pro"/>
              </a:rPr>
              <a:t>How it </a:t>
            </a:r>
            <a:r>
              <a:rPr lang="en-GB" sz="1200" b="1" dirty="0" smtClean="0">
                <a:solidFill>
                  <a:srgbClr val="00B0F0"/>
                </a:solidFill>
                <a:latin typeface="Myriad Pro"/>
              </a:rPr>
              <a:t>started: </a:t>
            </a:r>
            <a:r>
              <a:rPr lang="en-US" sz="1200" b="1" dirty="0" smtClean="0">
                <a:solidFill>
                  <a:srgbClr val="000000"/>
                </a:solidFill>
                <a:latin typeface="Arial"/>
                <a:cs typeface="Arial"/>
              </a:rPr>
              <a:t>: </a:t>
            </a:r>
            <a:r>
              <a:rPr lang="en-US" sz="1200" dirty="0" smtClean="0">
                <a:solidFill>
                  <a:srgbClr val="000000"/>
                </a:solidFill>
                <a:latin typeface="Myriad Pro "/>
                <a:cs typeface="Arial"/>
              </a:rPr>
              <a:t>Anil’s extensive work with small and marginal farmers of Andhra Pradesh provided him with all the knowledge and skills required to execute his project.</a:t>
            </a:r>
            <a:endParaRPr lang="en-GB" sz="1200" dirty="0" smtClean="0">
              <a:latin typeface="Myriad Pro "/>
            </a:endParaRPr>
          </a:p>
          <a:p>
            <a:pPr marL="0" indent="0">
              <a:buNone/>
            </a:pPr>
            <a:endParaRPr lang="en-GB" sz="1200" b="1" dirty="0" smtClean="0">
              <a:solidFill>
                <a:srgbClr val="00B0F0"/>
              </a:solidFill>
              <a:latin typeface="Myriad Pro"/>
            </a:endParaRPr>
          </a:p>
          <a:p>
            <a:pPr marL="0" indent="0">
              <a:buNone/>
            </a:pPr>
            <a:r>
              <a:rPr lang="en-GB" sz="1200" b="1" dirty="0">
                <a:solidFill>
                  <a:srgbClr val="00B0F0"/>
                </a:solidFill>
                <a:latin typeface="Myriad Pro"/>
              </a:rPr>
              <a:t>The </a:t>
            </a:r>
            <a:r>
              <a:rPr lang="en-GB" sz="1200" b="1" dirty="0" smtClean="0">
                <a:solidFill>
                  <a:srgbClr val="00B0F0"/>
                </a:solidFill>
                <a:latin typeface="Myriad Pro"/>
              </a:rPr>
              <a:t>team: </a:t>
            </a:r>
            <a:r>
              <a:rPr lang="en-US" sz="1200" dirty="0" smtClean="0">
                <a:solidFill>
                  <a:srgbClr val="000000"/>
                </a:solidFill>
                <a:latin typeface="Myriad Pro "/>
                <a:cs typeface="Arial"/>
              </a:rPr>
              <a:t>After graduation </a:t>
            </a:r>
            <a:r>
              <a:rPr lang="en-US" sz="1200" dirty="0" err="1" smtClean="0">
                <a:solidFill>
                  <a:srgbClr val="000000"/>
                </a:solidFill>
                <a:latin typeface="Myriad Pro "/>
                <a:cs typeface="Arial"/>
              </a:rPr>
              <a:t>anil</a:t>
            </a:r>
            <a:r>
              <a:rPr lang="en-US" sz="1200" dirty="0" smtClean="0">
                <a:solidFill>
                  <a:srgbClr val="000000"/>
                </a:solidFill>
                <a:latin typeface="Myriad Pro "/>
                <a:cs typeface="Arial"/>
              </a:rPr>
              <a:t> has had 10 years of experience in the field of project design and implementation, team leading, marketing and capacity building.</a:t>
            </a:r>
            <a:endParaRPr lang="en-GB" sz="1200" dirty="0">
              <a:latin typeface="Myriad Pro "/>
            </a:endParaRPr>
          </a:p>
          <a:p>
            <a:pPr marL="0" indent="0">
              <a:buNone/>
            </a:pPr>
            <a:endParaRPr lang="en-GB" sz="1200" b="1" dirty="0" smtClean="0">
              <a:solidFill>
                <a:srgbClr val="00B0F0"/>
              </a:solidFill>
              <a:latin typeface="Myriad Pro"/>
            </a:endParaRPr>
          </a:p>
          <a:p>
            <a:pPr marL="0" indent="0">
              <a:buNone/>
            </a:pPr>
            <a:r>
              <a:rPr lang="en-GB" sz="1200" b="1" dirty="0" smtClean="0">
                <a:solidFill>
                  <a:srgbClr val="00B0F0"/>
                </a:solidFill>
                <a:latin typeface="Myriad Pro"/>
              </a:rPr>
              <a:t>Tip4change and </a:t>
            </a:r>
            <a:r>
              <a:rPr lang="en-GB" sz="1200" b="1" dirty="0" err="1">
                <a:solidFill>
                  <a:srgbClr val="00B0F0"/>
                </a:solidFill>
                <a:latin typeface="Myriad Pro"/>
              </a:rPr>
              <a:t>UnLtd</a:t>
            </a:r>
            <a:r>
              <a:rPr lang="en-GB" sz="1200" b="1" dirty="0">
                <a:solidFill>
                  <a:srgbClr val="00B0F0"/>
                </a:solidFill>
                <a:latin typeface="Myriad Pro"/>
              </a:rPr>
              <a:t> </a:t>
            </a:r>
            <a:r>
              <a:rPr lang="en-GB" sz="1200" b="1" dirty="0" smtClean="0">
                <a:solidFill>
                  <a:srgbClr val="00B0F0"/>
                </a:solidFill>
                <a:latin typeface="Myriad Pro"/>
              </a:rPr>
              <a:t>Tamil Nadu: </a:t>
            </a:r>
            <a:r>
              <a:rPr lang="en-GB" sz="1200" dirty="0" smtClean="0">
                <a:latin typeface="Myriad Pro"/>
              </a:rPr>
              <a:t>Anil asked </a:t>
            </a:r>
            <a:r>
              <a:rPr lang="en-GB" sz="1200" dirty="0" err="1" smtClean="0">
                <a:latin typeface="Myriad Pro"/>
              </a:rPr>
              <a:t>UnLtd</a:t>
            </a:r>
            <a:r>
              <a:rPr lang="en-GB" sz="1200" dirty="0" smtClean="0">
                <a:latin typeface="Myriad Pro"/>
              </a:rPr>
              <a:t> Tamil Nadu to support him with </a:t>
            </a:r>
            <a:r>
              <a:rPr lang="en-US" sz="1200" dirty="0" smtClean="0">
                <a:solidFill>
                  <a:srgbClr val="000000"/>
                </a:solidFill>
                <a:latin typeface="Myriad Pro "/>
                <a:cs typeface="Arial"/>
              </a:rPr>
              <a:t>seed financing of Rs 1 </a:t>
            </a:r>
            <a:r>
              <a:rPr lang="en-US" sz="1200" dirty="0" err="1" smtClean="0">
                <a:solidFill>
                  <a:srgbClr val="000000"/>
                </a:solidFill>
                <a:latin typeface="Myriad Pro "/>
                <a:cs typeface="Arial"/>
              </a:rPr>
              <a:t>lakh</a:t>
            </a:r>
            <a:r>
              <a:rPr lang="en-US" sz="1200" dirty="0" smtClean="0">
                <a:solidFill>
                  <a:srgbClr val="000000"/>
                </a:solidFill>
                <a:latin typeface="Myriad Pro "/>
                <a:cs typeface="Arial"/>
              </a:rPr>
              <a:t>, coaching to develop the founders skills, networking and partnership financial model development, peer learning, access to interns and volunteers</a:t>
            </a:r>
            <a:r>
              <a:rPr lang="en-GB" sz="1200" dirty="0" smtClean="0">
                <a:solidFill>
                  <a:srgbClr val="000000"/>
                </a:solidFill>
                <a:latin typeface="Myriad Pro"/>
                <a:cs typeface="Arial"/>
              </a:rPr>
              <a:t>.</a:t>
            </a:r>
            <a:endParaRPr lang="en-GB" sz="1200" dirty="0">
              <a:latin typeface="Myriad Pro "/>
            </a:endParaRPr>
          </a:p>
        </p:txBody>
      </p:sp>
      <p:pic>
        <p:nvPicPr>
          <p:cNvPr id="6" name="Afbeelding 5"/>
          <p:cNvPicPr>
            <a:picLocks noChangeAspect="1"/>
          </p:cNvPicPr>
          <p:nvPr/>
        </p:nvPicPr>
        <p:blipFill>
          <a:blip r:embed="rId3"/>
          <a:stretch>
            <a:fillRect/>
          </a:stretch>
        </p:blipFill>
        <p:spPr>
          <a:xfrm>
            <a:off x="457200" y="1905000"/>
            <a:ext cx="3005913" cy="1070638"/>
          </a:xfrm>
          <a:prstGeom prst="rect">
            <a:avLst/>
          </a:prstGeom>
        </p:spPr>
      </p:pic>
      <p:sp>
        <p:nvSpPr>
          <p:cNvPr id="7" name="16-Point Star 6"/>
          <p:cNvSpPr/>
          <p:nvPr/>
        </p:nvSpPr>
        <p:spPr>
          <a:xfrm>
            <a:off x="0" y="5867400"/>
            <a:ext cx="1447800" cy="990600"/>
          </a:xfrm>
          <a:prstGeom prst="star16">
            <a:avLst/>
          </a:prstGeom>
          <a:gradFill>
            <a:gsLst>
              <a:gs pos="0">
                <a:schemeClr val="tx2"/>
              </a:gs>
              <a:gs pos="80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nl-NL" sz="1400" dirty="0" smtClean="0">
                <a:latin typeface="Myriad Pro"/>
              </a:rPr>
              <a:t/>
            </a:r>
            <a:br>
              <a:rPr lang="nl-NL" sz="1400" dirty="0" smtClean="0">
                <a:latin typeface="Myriad Pro"/>
              </a:rPr>
            </a:br>
            <a:r>
              <a:rPr lang="nl-NL" sz="1400" b="1" dirty="0" smtClean="0">
                <a:latin typeface="Myriad Pro"/>
              </a:rPr>
              <a:t>UnLtd Tamil Nadu</a:t>
            </a:r>
          </a:p>
          <a:p>
            <a:pPr algn="ctr"/>
            <a:endParaRPr lang="en-IN" dirty="0"/>
          </a:p>
        </p:txBody>
      </p:sp>
      <p:pic>
        <p:nvPicPr>
          <p:cNvPr id="8" name="Afbeelding 5"/>
          <p:cNvPicPr>
            <a:picLocks noChangeAspect="1"/>
          </p:cNvPicPr>
          <p:nvPr/>
        </p:nvPicPr>
        <p:blipFill>
          <a:blip r:embed="rId3"/>
          <a:stretch>
            <a:fillRect/>
          </a:stretch>
        </p:blipFill>
        <p:spPr>
          <a:xfrm>
            <a:off x="457200" y="1676400"/>
            <a:ext cx="3005913" cy="1070638"/>
          </a:xfrm>
          <a:prstGeom prst="rect">
            <a:avLst/>
          </a:prstGeom>
        </p:spPr>
      </p:pic>
      <p:pic>
        <p:nvPicPr>
          <p:cNvPr id="9" name="Picture 4" descr="C:\Users\toshiba\Desktop\pass_photo tip4change.jpg"/>
          <p:cNvPicPr>
            <a:picLocks noChangeAspect="1" noChangeArrowheads="1"/>
          </p:cNvPicPr>
          <p:nvPr/>
        </p:nvPicPr>
        <p:blipFill>
          <a:blip r:embed="rId4"/>
          <a:srcRect/>
          <a:stretch>
            <a:fillRect/>
          </a:stretch>
        </p:blipFill>
        <p:spPr bwMode="auto">
          <a:xfrm>
            <a:off x="1295400" y="2362200"/>
            <a:ext cx="1600200" cy="1618488"/>
          </a:xfrm>
          <a:prstGeom prst="ellipse">
            <a:avLst/>
          </a:prstGeom>
          <a:ln>
            <a:noFill/>
          </a:ln>
          <a:effectLst>
            <a:softEdge rad="112500"/>
          </a:effectLst>
        </p:spPr>
      </p:pic>
    </p:spTree>
    <p:extLst>
      <p:ext uri="{BB962C8B-B14F-4D97-AF65-F5344CB8AC3E}">
        <p14:creationId xmlns:p14="http://schemas.microsoft.com/office/powerpoint/2010/main" val="1451227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r>
              <a:rPr lang="en-GB" dirty="0" smtClean="0"/>
              <a:t>Know Autism Now</a:t>
            </a:r>
            <a:endParaRPr lang="en-GB" dirty="0"/>
          </a:p>
        </p:txBody>
      </p:sp>
      <p:sp>
        <p:nvSpPr>
          <p:cNvPr id="4" name="Tijdelijke aanduiding voor inhoud 3"/>
          <p:cNvSpPr>
            <a:spLocks noGrp="1"/>
          </p:cNvSpPr>
          <p:nvPr>
            <p:ph sz="half" idx="1"/>
          </p:nvPr>
        </p:nvSpPr>
        <p:spPr>
          <a:xfrm>
            <a:off x="457200" y="1219200"/>
            <a:ext cx="3581400" cy="4678363"/>
          </a:xfrm>
        </p:spPr>
        <p:txBody>
          <a:bodyPr/>
          <a:lstStyle/>
          <a:p>
            <a:pPr marL="0" indent="0">
              <a:buNone/>
            </a:pPr>
            <a:r>
              <a:rPr lang="en-US" sz="1200" i="1" dirty="0" smtClean="0">
                <a:latin typeface="Myriad Pro"/>
              </a:rPr>
              <a:t>Fight social stigma around autism and provide care.</a:t>
            </a:r>
            <a:endParaRPr lang="en-IN" sz="1200" i="1" dirty="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pPr marL="0" indent="0">
              <a:buNone/>
            </a:pPr>
            <a:endParaRPr lang="en-GB" sz="1200" dirty="0" smtClean="0">
              <a:latin typeface="Myriad Pro"/>
            </a:endParaRPr>
          </a:p>
          <a:p>
            <a:pPr marL="0" indent="0">
              <a:buNone/>
            </a:pPr>
            <a:endParaRPr lang="en-GB" sz="1200" dirty="0">
              <a:latin typeface="Myriad Pro"/>
            </a:endParaRPr>
          </a:p>
          <a:p>
            <a:pPr marL="0" indent="0">
              <a:buNone/>
            </a:pPr>
            <a:endParaRPr lang="en-GB" sz="1200" dirty="0" smtClean="0">
              <a:latin typeface="Myriad Pro"/>
            </a:endParaRPr>
          </a:p>
          <a:p>
            <a:pPr marL="0" indent="0">
              <a:buNone/>
            </a:pPr>
            <a:r>
              <a:rPr lang="en-GB" sz="1200" i="1" dirty="0" smtClean="0">
                <a:latin typeface="Myriad Pro"/>
              </a:rPr>
              <a:t>                          </a:t>
            </a:r>
            <a:r>
              <a:rPr lang="en-GB" sz="1200" i="1" dirty="0" err="1" smtClean="0">
                <a:latin typeface="Myriad Pro"/>
              </a:rPr>
              <a:t>Nachiappan</a:t>
            </a:r>
            <a:r>
              <a:rPr lang="en-GB" sz="1200" i="1" dirty="0" smtClean="0">
                <a:latin typeface="Myriad Pro"/>
              </a:rPr>
              <a:t> </a:t>
            </a:r>
          </a:p>
          <a:p>
            <a:pPr marL="0" indent="0">
              <a:buNone/>
            </a:pPr>
            <a:endParaRPr lang="en-GB" sz="1200" i="1" dirty="0" smtClean="0">
              <a:latin typeface="Myriad Pro"/>
            </a:endParaRPr>
          </a:p>
          <a:p>
            <a:pPr marL="0" indent="0">
              <a:buNone/>
            </a:pPr>
            <a:r>
              <a:rPr lang="nl-NL" sz="1200" i="1" dirty="0" smtClean="0">
                <a:latin typeface="Myriad Pro"/>
              </a:rPr>
              <a:t>Current Investee: </a:t>
            </a:r>
            <a:r>
              <a:rPr lang="en-GB" sz="1200" i="1" dirty="0" smtClean="0">
                <a:latin typeface="Myriad Pro"/>
              </a:rPr>
              <a:t>Level 1, 2014; 2013</a:t>
            </a:r>
          </a:p>
          <a:p>
            <a:pPr marL="0" indent="0">
              <a:buNone/>
            </a:pPr>
            <a:endParaRPr lang="nl-NL" sz="1200" i="1" dirty="0" smtClean="0">
              <a:latin typeface="Myriad Pro"/>
            </a:endParaRPr>
          </a:p>
          <a:p>
            <a:pPr marL="0" indent="0">
              <a:buNone/>
            </a:pPr>
            <a:r>
              <a:rPr lang="nl-NL" sz="1200" i="1" dirty="0" smtClean="0">
                <a:latin typeface="Myriad Pro"/>
              </a:rPr>
              <a:t>Area: Coimbatore</a:t>
            </a:r>
          </a:p>
          <a:p>
            <a:pPr marL="0" indent="0">
              <a:buNone/>
            </a:pPr>
            <a:endParaRPr lang="en-GB" sz="1200" i="1" dirty="0" smtClean="0">
              <a:latin typeface="Myriad Pro"/>
            </a:endParaRPr>
          </a:p>
          <a:p>
            <a:pPr marL="0" indent="0">
              <a:buNone/>
            </a:pPr>
            <a:r>
              <a:rPr lang="en-GB" sz="1200" i="1" u="sng" dirty="0" smtClean="0">
                <a:latin typeface="Myriad Pro"/>
                <a:hlinkClick r:id="rId2"/>
              </a:rPr>
              <a:t>unltdtamilnadu.org/investees/know-autism-now/</a:t>
            </a:r>
            <a:endParaRPr lang="en-GB" sz="1200" i="1" dirty="0" smtClean="0">
              <a:latin typeface="Myriad Pro"/>
            </a:endParaRPr>
          </a:p>
          <a:p>
            <a:endParaRPr lang="en-GB" sz="1200" dirty="0">
              <a:latin typeface="Myriad Pro"/>
            </a:endParaRPr>
          </a:p>
        </p:txBody>
      </p:sp>
      <p:sp>
        <p:nvSpPr>
          <p:cNvPr id="5" name="Tijdelijke aanduiding voor inhoud 4"/>
          <p:cNvSpPr>
            <a:spLocks noGrp="1"/>
          </p:cNvSpPr>
          <p:nvPr>
            <p:ph sz="half" idx="2"/>
          </p:nvPr>
        </p:nvSpPr>
        <p:spPr>
          <a:xfrm>
            <a:off x="4114800" y="1219200"/>
            <a:ext cx="4724400" cy="5334000"/>
          </a:xfrm>
        </p:spPr>
        <p:txBody>
          <a:bodyPr/>
          <a:lstStyle/>
          <a:p>
            <a:pPr marL="0" indent="0">
              <a:buNone/>
            </a:pPr>
            <a:r>
              <a:rPr lang="en-GB" sz="1200" b="1" dirty="0">
                <a:solidFill>
                  <a:srgbClr val="00B0F0"/>
                </a:solidFill>
                <a:latin typeface="Myriad Pro"/>
              </a:rPr>
              <a:t>The issue</a:t>
            </a:r>
            <a:r>
              <a:rPr lang="en-GB" sz="1200" b="1" dirty="0" smtClean="0">
                <a:solidFill>
                  <a:srgbClr val="00B0F0"/>
                </a:solidFill>
                <a:latin typeface="Myriad Pro"/>
              </a:rPr>
              <a:t>: </a:t>
            </a:r>
            <a:r>
              <a:rPr lang="en-US" sz="1200" b="1" dirty="0" smtClean="0">
                <a:solidFill>
                  <a:srgbClr val="000000"/>
                </a:solidFill>
                <a:latin typeface="Arial"/>
                <a:cs typeface="Arial"/>
              </a:rPr>
              <a:t> </a:t>
            </a:r>
            <a:r>
              <a:rPr lang="en-US" sz="1200" dirty="0" smtClean="0">
                <a:solidFill>
                  <a:srgbClr val="000000"/>
                </a:solidFill>
                <a:latin typeface="Myriad Pro "/>
                <a:cs typeface="Arial"/>
              </a:rPr>
              <a:t>Autistic children face with ignorance at the social level in the form of social stigma, lack of awareness, denial by parents, lack of acceptance and lack of appropriate diagnosis at an early age.</a:t>
            </a:r>
            <a:endParaRPr lang="en-GB" sz="1200" b="1" dirty="0" smtClean="0">
              <a:solidFill>
                <a:srgbClr val="00B0F0"/>
              </a:solidFill>
              <a:latin typeface="Myriad Pro "/>
            </a:endParaRPr>
          </a:p>
          <a:p>
            <a:pPr marL="0" indent="0">
              <a:buNone/>
            </a:pPr>
            <a:endParaRPr lang="en-GB" sz="1200" b="1" dirty="0" smtClean="0">
              <a:solidFill>
                <a:srgbClr val="00B0F0"/>
              </a:solidFill>
              <a:latin typeface="Myriad Pro"/>
            </a:endParaRPr>
          </a:p>
          <a:p>
            <a:pPr marL="0" indent="0">
              <a:buNone/>
            </a:pPr>
            <a:r>
              <a:rPr lang="en-GB" sz="1200" b="1" dirty="0">
                <a:solidFill>
                  <a:srgbClr val="00B0F0"/>
                </a:solidFill>
                <a:latin typeface="Myriad Pro"/>
              </a:rPr>
              <a:t>The </a:t>
            </a:r>
            <a:r>
              <a:rPr lang="en-GB" sz="1200" b="1" dirty="0" smtClean="0">
                <a:solidFill>
                  <a:srgbClr val="00B0F0"/>
                </a:solidFill>
                <a:latin typeface="Myriad Pro"/>
              </a:rPr>
              <a:t>idea:</a:t>
            </a:r>
            <a:r>
              <a:rPr lang="en-US" sz="1200" dirty="0" smtClean="0">
                <a:solidFill>
                  <a:srgbClr val="000000"/>
                </a:solidFill>
                <a:latin typeface="Myriad Pro "/>
                <a:cs typeface="Arial"/>
              </a:rPr>
              <a:t>To identify children with autism through teachers physicians and social workers and enhance the quality of life of children with autism spectrum disorder by exposing them to various social environmental and medical/therapeutic  interventions</a:t>
            </a:r>
            <a:endParaRPr lang="en-GB" sz="1200" dirty="0" smtClean="0">
              <a:latin typeface="Myriad Pro "/>
            </a:endParaRPr>
          </a:p>
          <a:p>
            <a:pPr marL="0" indent="0">
              <a:buNone/>
            </a:pPr>
            <a:endParaRPr lang="en-GB" sz="1200" dirty="0">
              <a:latin typeface="Myriad Pro"/>
            </a:endParaRPr>
          </a:p>
          <a:p>
            <a:pPr marL="0" indent="0">
              <a:buNone/>
            </a:pPr>
            <a:r>
              <a:rPr lang="en-GB" sz="1200" b="1" dirty="0" smtClean="0">
                <a:solidFill>
                  <a:srgbClr val="00B0F0"/>
                </a:solidFill>
                <a:latin typeface="Myriad Pro"/>
              </a:rPr>
              <a:t>How </a:t>
            </a:r>
            <a:r>
              <a:rPr lang="en-GB" sz="1200" b="1" dirty="0">
                <a:solidFill>
                  <a:srgbClr val="00B0F0"/>
                </a:solidFill>
                <a:latin typeface="Myriad Pro"/>
              </a:rPr>
              <a:t>it </a:t>
            </a:r>
            <a:r>
              <a:rPr lang="en-GB" sz="1200" b="1" dirty="0" smtClean="0">
                <a:solidFill>
                  <a:srgbClr val="00B0F0"/>
                </a:solidFill>
                <a:latin typeface="Myriad Pro"/>
              </a:rPr>
              <a:t>started: </a:t>
            </a:r>
            <a:r>
              <a:rPr lang="en-US" sz="1200" dirty="0" smtClean="0">
                <a:latin typeface="Myriad Pro "/>
                <a:cs typeface="Arial"/>
              </a:rPr>
              <a:t>The back bone of </a:t>
            </a:r>
            <a:r>
              <a:rPr lang="en-US" sz="1200" dirty="0" err="1" smtClean="0">
                <a:latin typeface="Myriad Pro "/>
                <a:cs typeface="Arial"/>
              </a:rPr>
              <a:t>Nachiappan</a:t>
            </a:r>
            <a:r>
              <a:rPr lang="en-US" sz="1200" dirty="0" smtClean="0">
                <a:latin typeface="Myriad Pro "/>
                <a:cs typeface="Arial"/>
              </a:rPr>
              <a:t> s  financial support for "AUTISM CARE" was a friend of his from Finland. He had a small portion of self funding which helped him to manage his  expenses.</a:t>
            </a:r>
          </a:p>
          <a:p>
            <a:pPr marL="0" indent="0">
              <a:buNone/>
            </a:pPr>
            <a:endParaRPr lang="en-GB" sz="1200" b="1" dirty="0" smtClean="0">
              <a:solidFill>
                <a:srgbClr val="00B0F0"/>
              </a:solidFill>
              <a:latin typeface="Myriad Pro"/>
            </a:endParaRPr>
          </a:p>
          <a:p>
            <a:pPr marL="0" indent="0">
              <a:buNone/>
            </a:pPr>
            <a:r>
              <a:rPr lang="en-GB" sz="1200" b="1" dirty="0">
                <a:solidFill>
                  <a:srgbClr val="00B0F0"/>
                </a:solidFill>
                <a:latin typeface="Myriad Pro"/>
              </a:rPr>
              <a:t>The </a:t>
            </a:r>
            <a:r>
              <a:rPr lang="en-GB" sz="1200" b="1" dirty="0" smtClean="0">
                <a:solidFill>
                  <a:srgbClr val="00B0F0"/>
                </a:solidFill>
                <a:latin typeface="Myriad Pro"/>
              </a:rPr>
              <a:t>team: </a:t>
            </a:r>
            <a:r>
              <a:rPr lang="en-US" sz="1200" dirty="0" smtClean="0">
                <a:solidFill>
                  <a:srgbClr val="000000"/>
                </a:solidFill>
                <a:latin typeface="Myriad Pro "/>
                <a:cs typeface="Arial"/>
              </a:rPr>
              <a:t>Comprises of </a:t>
            </a:r>
            <a:r>
              <a:rPr lang="en-US" sz="1200" dirty="0" smtClean="0">
                <a:latin typeface="Myriad Pro "/>
                <a:cs typeface="Arial"/>
              </a:rPr>
              <a:t>4 full time staff(occupational therapist, language and communication trainer, special educator and a care taker ) and 3 consultants(speech and language pathologist, behavior therapist and dietitian ).</a:t>
            </a:r>
            <a:endParaRPr lang="en-GB" sz="1200" dirty="0">
              <a:latin typeface="Myriad Pro "/>
            </a:endParaRPr>
          </a:p>
          <a:p>
            <a:pPr marL="0" indent="0">
              <a:buNone/>
            </a:pPr>
            <a:endParaRPr lang="en-GB" sz="1200" b="1" dirty="0" smtClean="0">
              <a:solidFill>
                <a:srgbClr val="00B0F0"/>
              </a:solidFill>
              <a:latin typeface="Myriad Pro"/>
            </a:endParaRPr>
          </a:p>
          <a:p>
            <a:pPr marL="0" indent="0">
              <a:buNone/>
            </a:pPr>
            <a:r>
              <a:rPr lang="en-GB" sz="1200" b="1" dirty="0" err="1" smtClean="0">
                <a:solidFill>
                  <a:srgbClr val="00B0F0"/>
                </a:solidFill>
                <a:latin typeface="Myriad Pro"/>
              </a:rPr>
              <a:t>Nachiappan</a:t>
            </a:r>
            <a:r>
              <a:rPr lang="en-GB" sz="1200" b="1" dirty="0" smtClean="0">
                <a:solidFill>
                  <a:srgbClr val="00B0F0"/>
                </a:solidFill>
                <a:latin typeface="Myriad Pro"/>
              </a:rPr>
              <a:t> and </a:t>
            </a:r>
            <a:r>
              <a:rPr lang="en-GB" sz="1200" b="1" dirty="0" err="1">
                <a:solidFill>
                  <a:srgbClr val="00B0F0"/>
                </a:solidFill>
                <a:latin typeface="Myriad Pro"/>
              </a:rPr>
              <a:t>UnLtd</a:t>
            </a:r>
            <a:r>
              <a:rPr lang="en-GB" sz="1200" b="1" dirty="0">
                <a:solidFill>
                  <a:srgbClr val="00B0F0"/>
                </a:solidFill>
                <a:latin typeface="Myriad Pro"/>
              </a:rPr>
              <a:t> </a:t>
            </a:r>
            <a:r>
              <a:rPr lang="en-GB" sz="1200" b="1" dirty="0" smtClean="0">
                <a:solidFill>
                  <a:srgbClr val="00B0F0"/>
                </a:solidFill>
                <a:latin typeface="Myriad Pro"/>
              </a:rPr>
              <a:t>Tamil Nadu: </a:t>
            </a:r>
            <a:r>
              <a:rPr lang="en-GB" sz="1200" dirty="0" err="1" smtClean="0">
                <a:latin typeface="Myriad Pro"/>
              </a:rPr>
              <a:t>Nachiappan</a:t>
            </a:r>
            <a:r>
              <a:rPr lang="en-GB" sz="1200" dirty="0" smtClean="0">
                <a:latin typeface="Myriad Pro"/>
              </a:rPr>
              <a:t> asked </a:t>
            </a:r>
            <a:r>
              <a:rPr lang="en-GB" sz="1200" dirty="0" err="1" smtClean="0">
                <a:latin typeface="Myriad Pro"/>
              </a:rPr>
              <a:t>UnLtd</a:t>
            </a:r>
            <a:r>
              <a:rPr lang="en-GB" sz="1200" dirty="0" smtClean="0">
                <a:latin typeface="Myriad Pro"/>
              </a:rPr>
              <a:t> Tamil Nadu to support him with</a:t>
            </a:r>
            <a:r>
              <a:rPr lang="en-GB" sz="1200" dirty="0">
                <a:latin typeface="Myriad Pro"/>
              </a:rPr>
              <a:t> </a:t>
            </a:r>
            <a:r>
              <a:rPr lang="en-US" sz="1200" dirty="0" smtClean="0">
                <a:solidFill>
                  <a:srgbClr val="000000"/>
                </a:solidFill>
                <a:latin typeface="Arial"/>
                <a:cs typeface="Arial"/>
              </a:rPr>
              <a:t>financial planning,  success team meeting in Coimbatore, profiling  and documentation</a:t>
            </a:r>
            <a:r>
              <a:rPr lang="en-GB" sz="1200" dirty="0" smtClean="0">
                <a:solidFill>
                  <a:srgbClr val="000000"/>
                </a:solidFill>
                <a:latin typeface="Myriad Pro"/>
                <a:cs typeface="Arial"/>
              </a:rPr>
              <a:t>.</a:t>
            </a:r>
            <a:endParaRPr lang="en-US" sz="1200" dirty="0" smtClean="0">
              <a:solidFill>
                <a:srgbClr val="000000"/>
              </a:solidFill>
              <a:latin typeface="Arial"/>
              <a:cs typeface="Arial"/>
            </a:endParaRPr>
          </a:p>
        </p:txBody>
      </p:sp>
      <p:pic>
        <p:nvPicPr>
          <p:cNvPr id="6" name="Afbeelding 5"/>
          <p:cNvPicPr>
            <a:picLocks noChangeAspect="1"/>
          </p:cNvPicPr>
          <p:nvPr/>
        </p:nvPicPr>
        <p:blipFill>
          <a:blip r:embed="rId3"/>
          <a:stretch>
            <a:fillRect/>
          </a:stretch>
        </p:blipFill>
        <p:spPr>
          <a:xfrm>
            <a:off x="457200" y="2061016"/>
            <a:ext cx="3005913" cy="1745369"/>
          </a:xfrm>
          <a:prstGeom prst="rect">
            <a:avLst/>
          </a:prstGeom>
        </p:spPr>
      </p:pic>
      <p:sp>
        <p:nvSpPr>
          <p:cNvPr id="7" name="16-Point Star 6"/>
          <p:cNvSpPr/>
          <p:nvPr/>
        </p:nvSpPr>
        <p:spPr>
          <a:xfrm>
            <a:off x="0" y="5867400"/>
            <a:ext cx="1447800" cy="990600"/>
          </a:xfrm>
          <a:prstGeom prst="star16">
            <a:avLst/>
          </a:prstGeom>
          <a:gradFill>
            <a:gsLst>
              <a:gs pos="0">
                <a:schemeClr val="tx2"/>
              </a:gs>
              <a:gs pos="80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nl-NL" sz="1400" dirty="0" smtClean="0">
                <a:latin typeface="Myriad Pro"/>
              </a:rPr>
              <a:t/>
            </a:r>
            <a:br>
              <a:rPr lang="nl-NL" sz="1400" dirty="0" smtClean="0">
                <a:latin typeface="Myriad Pro"/>
              </a:rPr>
            </a:br>
            <a:r>
              <a:rPr lang="nl-NL" sz="1400" b="1" dirty="0" smtClean="0">
                <a:latin typeface="Myriad Pro"/>
              </a:rPr>
              <a:t>UnLtd Tamil Nadu</a:t>
            </a:r>
          </a:p>
          <a:p>
            <a:pPr algn="ctr"/>
            <a:endParaRPr lang="en-IN" dirty="0"/>
          </a:p>
        </p:txBody>
      </p:sp>
    </p:spTree>
    <p:extLst>
      <p:ext uri="{BB962C8B-B14F-4D97-AF65-F5344CB8AC3E}">
        <p14:creationId xmlns:p14="http://schemas.microsoft.com/office/powerpoint/2010/main" val="1451227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r>
              <a:rPr lang="en-GB" dirty="0" err="1" smtClean="0"/>
              <a:t>Sristi</a:t>
            </a:r>
            <a:r>
              <a:rPr lang="en-GB" dirty="0" smtClean="0"/>
              <a:t> Village</a:t>
            </a:r>
            <a:endParaRPr lang="en-GB" dirty="0"/>
          </a:p>
        </p:txBody>
      </p:sp>
      <p:sp>
        <p:nvSpPr>
          <p:cNvPr id="4" name="Tijdelijke aanduiding voor inhoud 3"/>
          <p:cNvSpPr>
            <a:spLocks noGrp="1"/>
          </p:cNvSpPr>
          <p:nvPr>
            <p:ph sz="half" idx="1"/>
          </p:nvPr>
        </p:nvSpPr>
        <p:spPr>
          <a:xfrm>
            <a:off x="457200" y="1219200"/>
            <a:ext cx="3581400" cy="4678363"/>
          </a:xfrm>
        </p:spPr>
        <p:txBody>
          <a:bodyPr/>
          <a:lstStyle/>
          <a:p>
            <a:pPr marL="0" indent="0">
              <a:buNone/>
            </a:pPr>
            <a:r>
              <a:rPr lang="en-GB" sz="1200" i="1" dirty="0" smtClean="0">
                <a:latin typeface="Myriad Pro"/>
              </a:rPr>
              <a:t>Inclusive, self-sustaining and Eco-friendly Village for the marginalized people with intellectual disabilities. </a:t>
            </a:r>
          </a:p>
          <a:p>
            <a:pPr marL="0" indent="0">
              <a:buNone/>
            </a:pPr>
            <a:endParaRPr lang="en-IN" sz="1200" i="1" dirty="0" smtClean="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pPr marL="0" indent="0">
              <a:buNone/>
            </a:pPr>
            <a:endParaRPr lang="en-GB" sz="1200" dirty="0" smtClean="0">
              <a:latin typeface="Myriad Pro"/>
            </a:endParaRPr>
          </a:p>
          <a:p>
            <a:pPr marL="0" indent="0">
              <a:buNone/>
            </a:pPr>
            <a:r>
              <a:rPr lang="en-GB" sz="1200" i="1" dirty="0">
                <a:latin typeface="Myriad Pro"/>
              </a:rPr>
              <a:t/>
            </a:r>
            <a:br>
              <a:rPr lang="en-GB" sz="1200" i="1" dirty="0">
                <a:latin typeface="Myriad Pro"/>
              </a:rPr>
            </a:br>
            <a:r>
              <a:rPr lang="en-GB" sz="1200" i="1" dirty="0" smtClean="0">
                <a:latin typeface="Myriad Pro"/>
              </a:rPr>
              <a:t>                            </a:t>
            </a:r>
            <a:r>
              <a:rPr lang="en-GB" sz="1200" i="1" dirty="0" err="1" smtClean="0">
                <a:latin typeface="Myriad Pro"/>
              </a:rPr>
              <a:t>Karthik</a:t>
            </a:r>
            <a:r>
              <a:rPr lang="en-GB" sz="1200" i="1" dirty="0" smtClean="0">
                <a:latin typeface="Myriad Pro"/>
              </a:rPr>
              <a:t> </a:t>
            </a:r>
            <a:br>
              <a:rPr lang="en-GB" sz="1200" i="1" dirty="0" smtClean="0">
                <a:latin typeface="Myriad Pro"/>
              </a:rPr>
            </a:br>
            <a:r>
              <a:rPr lang="en-GB" sz="1200" i="1" dirty="0" smtClean="0">
                <a:latin typeface="Myriad Pro"/>
              </a:rPr>
              <a:t/>
            </a:r>
            <a:br>
              <a:rPr lang="en-GB" sz="1200" i="1" dirty="0" smtClean="0">
                <a:latin typeface="Myriad Pro"/>
              </a:rPr>
            </a:br>
            <a:r>
              <a:rPr lang="en-GB" sz="1200" i="1" dirty="0" smtClean="0">
                <a:latin typeface="Myriad Pro"/>
              </a:rPr>
              <a:t>Current Investee</a:t>
            </a:r>
            <a:r>
              <a:rPr lang="nl-NL" sz="1200" i="1" dirty="0" smtClean="0">
                <a:latin typeface="Myriad Pro"/>
              </a:rPr>
              <a:t>: </a:t>
            </a:r>
            <a:r>
              <a:rPr lang="en-GB" sz="1200" i="1" dirty="0" smtClean="0">
                <a:latin typeface="Myriad Pro"/>
              </a:rPr>
              <a:t>Level 2, 2014; Level 1, 2013</a:t>
            </a:r>
          </a:p>
          <a:p>
            <a:pPr marL="0" indent="0">
              <a:buNone/>
            </a:pPr>
            <a:endParaRPr lang="nl-NL" sz="1200" i="1" dirty="0" smtClean="0">
              <a:latin typeface="Myriad Pro"/>
            </a:endParaRPr>
          </a:p>
          <a:p>
            <a:pPr marL="0" indent="0">
              <a:buNone/>
            </a:pPr>
            <a:r>
              <a:rPr lang="nl-NL" sz="1200" i="1" dirty="0" smtClean="0">
                <a:latin typeface="Myriad Pro"/>
              </a:rPr>
              <a:t>Area:  Villupuram</a:t>
            </a:r>
            <a:br>
              <a:rPr lang="nl-NL" sz="1200" i="1" dirty="0" smtClean="0">
                <a:latin typeface="Myriad Pro"/>
              </a:rPr>
            </a:br>
            <a:endParaRPr lang="nl-NL" sz="1200" i="1" dirty="0" smtClean="0">
              <a:latin typeface="Myriad Pro"/>
            </a:endParaRPr>
          </a:p>
          <a:p>
            <a:pPr marL="0" indent="0">
              <a:buNone/>
            </a:pPr>
            <a:r>
              <a:rPr lang="en-US" sz="1200" dirty="0" smtClean="0">
                <a:hlinkClick r:id="rId3"/>
              </a:rPr>
              <a:t>www.</a:t>
            </a:r>
            <a:r>
              <a:rPr lang="en-US" sz="1200" b="1" dirty="0" smtClean="0">
                <a:hlinkClick r:id="rId3"/>
              </a:rPr>
              <a:t>sristivillage</a:t>
            </a:r>
            <a:r>
              <a:rPr lang="en-US" sz="1200" dirty="0" smtClean="0">
                <a:hlinkClick r:id="rId3"/>
              </a:rPr>
              <a:t>.org/</a:t>
            </a:r>
            <a:endParaRPr lang="en-GB" sz="1200" i="1" u="sng" dirty="0" smtClean="0">
              <a:latin typeface="Myriad Pro"/>
            </a:endParaRPr>
          </a:p>
        </p:txBody>
      </p:sp>
      <p:sp>
        <p:nvSpPr>
          <p:cNvPr id="5" name="Tijdelijke aanduiding voor inhoud 4"/>
          <p:cNvSpPr>
            <a:spLocks noGrp="1"/>
          </p:cNvSpPr>
          <p:nvPr>
            <p:ph sz="half" idx="2"/>
          </p:nvPr>
        </p:nvSpPr>
        <p:spPr>
          <a:xfrm>
            <a:off x="4114800" y="1219200"/>
            <a:ext cx="4724400" cy="5334000"/>
          </a:xfrm>
        </p:spPr>
        <p:txBody>
          <a:bodyPr/>
          <a:lstStyle/>
          <a:p>
            <a:pPr marL="0" indent="0">
              <a:buNone/>
            </a:pPr>
            <a:r>
              <a:rPr lang="en-GB" sz="1200" b="1" dirty="0">
                <a:solidFill>
                  <a:srgbClr val="00B0F0"/>
                </a:solidFill>
                <a:latin typeface="Myriad Pro"/>
              </a:rPr>
              <a:t>The </a:t>
            </a:r>
            <a:r>
              <a:rPr lang="en-GB" sz="1200" b="1" dirty="0" smtClean="0">
                <a:solidFill>
                  <a:srgbClr val="00B0F0"/>
                </a:solidFill>
                <a:latin typeface="Myriad Pro"/>
              </a:rPr>
              <a:t>issue: </a:t>
            </a:r>
            <a:r>
              <a:rPr lang="en-US" sz="1200" dirty="0" smtClean="0">
                <a:solidFill>
                  <a:srgbClr val="000000"/>
                </a:solidFill>
                <a:latin typeface="Myriad Pro "/>
                <a:cs typeface="Arial" pitchFamily="34" charset="0"/>
              </a:rPr>
              <a:t>A lot of children with intellectual disabilities are abandoned due to lack of governmental support and lack of awareness. The intellectually disabled need to experience acceptance. </a:t>
            </a:r>
            <a:r>
              <a:rPr lang="en-US" sz="1200" dirty="0" smtClean="0">
                <a:solidFill>
                  <a:srgbClr val="000000"/>
                </a:solidFill>
                <a:latin typeface="Arial" pitchFamily="34" charset="0"/>
                <a:cs typeface="Arial" pitchFamily="34" charset="0"/>
              </a:rPr>
              <a:t/>
            </a:r>
            <a:br>
              <a:rPr lang="en-US" sz="1200" dirty="0" smtClean="0">
                <a:solidFill>
                  <a:srgbClr val="000000"/>
                </a:solidFill>
                <a:latin typeface="Arial" pitchFamily="34" charset="0"/>
                <a:cs typeface="Arial" pitchFamily="34" charset="0"/>
              </a:rPr>
            </a:br>
            <a:endParaRPr lang="en-GB" sz="1200" b="1" dirty="0" smtClean="0">
              <a:solidFill>
                <a:srgbClr val="00B0F0"/>
              </a:solidFill>
              <a:latin typeface="Myriad Pro"/>
            </a:endParaRPr>
          </a:p>
          <a:p>
            <a:pPr marL="0" indent="0">
              <a:buNone/>
            </a:pPr>
            <a:r>
              <a:rPr lang="en-GB" sz="1200" b="1" dirty="0">
                <a:solidFill>
                  <a:srgbClr val="00B0F0"/>
                </a:solidFill>
                <a:latin typeface="Myriad Pro"/>
              </a:rPr>
              <a:t>The </a:t>
            </a:r>
            <a:r>
              <a:rPr lang="en-GB" sz="1200" b="1" dirty="0" smtClean="0">
                <a:solidFill>
                  <a:srgbClr val="00B0F0"/>
                </a:solidFill>
                <a:latin typeface="Myriad Pro"/>
              </a:rPr>
              <a:t>idea: </a:t>
            </a:r>
            <a:r>
              <a:rPr lang="en-US" sz="1200" dirty="0" err="1" smtClean="0">
                <a:solidFill>
                  <a:srgbClr val="000000"/>
                </a:solidFill>
                <a:latin typeface="Myriad Pro "/>
                <a:cs typeface="Arial" pitchFamily="34" charset="0"/>
              </a:rPr>
              <a:t>Karthik’s</a:t>
            </a:r>
            <a:r>
              <a:rPr lang="en-US" sz="1200" dirty="0" smtClean="0">
                <a:solidFill>
                  <a:srgbClr val="000000"/>
                </a:solidFill>
                <a:latin typeface="Myriad Pro "/>
                <a:cs typeface="Arial" pitchFamily="34" charset="0"/>
              </a:rPr>
              <a:t> idea is to create an inclusive, self sustaining and eco friendly village for marginalized people with intellectual disabilities - a community that is secure.</a:t>
            </a:r>
            <a:endParaRPr lang="en-GB" sz="1200" dirty="0" smtClean="0">
              <a:latin typeface="Myriad Pro "/>
              <a:cs typeface="Arial" pitchFamily="34" charset="0"/>
            </a:endParaRPr>
          </a:p>
          <a:p>
            <a:pPr marL="0" indent="0">
              <a:buNone/>
            </a:pPr>
            <a:endParaRPr lang="en-GB" sz="1200" b="1" dirty="0">
              <a:solidFill>
                <a:srgbClr val="00B0F0"/>
              </a:solidFill>
              <a:latin typeface="Myriad Pro"/>
            </a:endParaRPr>
          </a:p>
          <a:p>
            <a:pPr marL="0" indent="0">
              <a:buNone/>
            </a:pPr>
            <a:r>
              <a:rPr lang="en-GB" sz="1200" b="1" dirty="0">
                <a:solidFill>
                  <a:srgbClr val="00B0F0"/>
                </a:solidFill>
                <a:latin typeface="Myriad Pro"/>
              </a:rPr>
              <a:t>How it </a:t>
            </a:r>
            <a:r>
              <a:rPr lang="en-GB" sz="1200" b="1" dirty="0" smtClean="0">
                <a:solidFill>
                  <a:srgbClr val="00B0F0"/>
                </a:solidFill>
                <a:latin typeface="Myriad Pro"/>
              </a:rPr>
              <a:t>started: </a:t>
            </a:r>
            <a:r>
              <a:rPr lang="en-US" sz="1200" dirty="0" smtClean="0">
                <a:solidFill>
                  <a:srgbClr val="000000"/>
                </a:solidFill>
                <a:latin typeface="Myriad Pro "/>
                <a:cs typeface="Arial" pitchFamily="34" charset="0"/>
              </a:rPr>
              <a:t>Growing up in an orphanage </a:t>
            </a:r>
            <a:r>
              <a:rPr lang="en-US" sz="1200" dirty="0" err="1" smtClean="0">
                <a:solidFill>
                  <a:srgbClr val="000000"/>
                </a:solidFill>
                <a:latin typeface="Myriad Pro "/>
                <a:cs typeface="Arial" pitchFamily="34" charset="0"/>
              </a:rPr>
              <a:t>Karthik</a:t>
            </a:r>
            <a:r>
              <a:rPr lang="en-US" sz="1200" dirty="0" smtClean="0">
                <a:solidFill>
                  <a:srgbClr val="000000"/>
                </a:solidFill>
                <a:latin typeface="Myriad Pro "/>
                <a:cs typeface="Arial" pitchFamily="34" charset="0"/>
              </a:rPr>
              <a:t> saw a need to provide opportunities to empower those intellectually disabled who might be willing and able to contribute to the community. Many of those who he grew up with were unable to get a job because employers looked at their disability and not the possibility.</a:t>
            </a:r>
            <a:r>
              <a:rPr lang="en-US" sz="1200" dirty="0" smtClean="0">
                <a:solidFill>
                  <a:srgbClr val="000000"/>
                </a:solidFill>
                <a:latin typeface="Arial" pitchFamily="34" charset="0"/>
                <a:cs typeface="Arial" pitchFamily="34" charset="0"/>
              </a:rPr>
              <a:t/>
            </a:r>
            <a:br>
              <a:rPr lang="en-US" sz="1200" dirty="0" smtClean="0">
                <a:solidFill>
                  <a:srgbClr val="000000"/>
                </a:solidFill>
                <a:latin typeface="Arial" pitchFamily="34" charset="0"/>
                <a:cs typeface="Arial" pitchFamily="34" charset="0"/>
              </a:rPr>
            </a:br>
            <a:endParaRPr lang="en-GB" sz="1200" b="1" dirty="0" smtClean="0">
              <a:solidFill>
                <a:srgbClr val="00B0F0"/>
              </a:solidFill>
              <a:latin typeface="Myriad Pro"/>
            </a:endParaRPr>
          </a:p>
          <a:p>
            <a:pPr marL="0" indent="0" algn="just">
              <a:buNone/>
            </a:pPr>
            <a:r>
              <a:rPr lang="en-GB" sz="1200" b="1" dirty="0">
                <a:solidFill>
                  <a:srgbClr val="00B0F0"/>
                </a:solidFill>
                <a:latin typeface="Myriad Pro"/>
              </a:rPr>
              <a:t>The </a:t>
            </a:r>
            <a:r>
              <a:rPr lang="en-GB" sz="1200" b="1" dirty="0" smtClean="0">
                <a:solidFill>
                  <a:srgbClr val="00B0F0"/>
                </a:solidFill>
                <a:latin typeface="Myriad Pro"/>
              </a:rPr>
              <a:t>team: </a:t>
            </a:r>
            <a:r>
              <a:rPr lang="en-GB" sz="1200" dirty="0" err="1" smtClean="0">
                <a:latin typeface="Myriad Pro "/>
              </a:rPr>
              <a:t>Sristi</a:t>
            </a:r>
            <a:r>
              <a:rPr lang="en-GB" sz="1200" dirty="0" smtClean="0">
                <a:latin typeface="Myriad Pro "/>
              </a:rPr>
              <a:t> Village </a:t>
            </a:r>
            <a:r>
              <a:rPr lang="en-GB" sz="1200" dirty="0" smtClean="0">
                <a:latin typeface="Myriad Pro "/>
                <a:cs typeface="Arial" pitchFamily="34" charset="0"/>
              </a:rPr>
              <a:t>currently has 15 member in their community and 6 members in the team (including </a:t>
            </a:r>
            <a:r>
              <a:rPr lang="en-GB" sz="1200" dirty="0" err="1" smtClean="0">
                <a:latin typeface="Myriad Pro "/>
                <a:cs typeface="Arial" pitchFamily="34" charset="0"/>
              </a:rPr>
              <a:t>Karthik</a:t>
            </a:r>
            <a:r>
              <a:rPr lang="en-GB" sz="1200" dirty="0" smtClean="0">
                <a:latin typeface="Myriad Pro "/>
                <a:cs typeface="Arial" pitchFamily="34" charset="0"/>
              </a:rPr>
              <a:t>) .One each of the psychologist, health inspector, lab technician and 2 social workers.</a:t>
            </a:r>
            <a:endParaRPr lang="en-US" sz="1200" dirty="0" smtClean="0">
              <a:latin typeface="Myriad Pro "/>
              <a:cs typeface="Arial" pitchFamily="34" charset="0"/>
            </a:endParaRPr>
          </a:p>
          <a:p>
            <a:pPr marL="0" indent="0" algn="just">
              <a:buNone/>
            </a:pPr>
            <a:endParaRPr lang="en-GB" sz="1200" dirty="0" smtClean="0">
              <a:latin typeface="Arial" pitchFamily="34" charset="0"/>
              <a:cs typeface="Arial" pitchFamily="34" charset="0"/>
            </a:endParaRPr>
          </a:p>
          <a:p>
            <a:pPr marL="0" indent="0">
              <a:buNone/>
            </a:pPr>
            <a:r>
              <a:rPr lang="en-GB" sz="1200" b="1" dirty="0" err="1" smtClean="0">
                <a:solidFill>
                  <a:srgbClr val="00B0F0"/>
                </a:solidFill>
                <a:latin typeface="Myriad Pro"/>
              </a:rPr>
              <a:t>Sristi</a:t>
            </a:r>
            <a:r>
              <a:rPr lang="en-GB" sz="1200" b="1" dirty="0" smtClean="0">
                <a:solidFill>
                  <a:srgbClr val="00B0F0"/>
                </a:solidFill>
                <a:latin typeface="Myriad Pro"/>
              </a:rPr>
              <a:t> and </a:t>
            </a:r>
            <a:r>
              <a:rPr lang="en-GB" sz="1200" b="1" dirty="0" err="1">
                <a:solidFill>
                  <a:srgbClr val="00B0F0"/>
                </a:solidFill>
                <a:latin typeface="Myriad Pro"/>
              </a:rPr>
              <a:t>UnLtd</a:t>
            </a:r>
            <a:r>
              <a:rPr lang="en-GB" sz="1200" b="1" dirty="0">
                <a:solidFill>
                  <a:srgbClr val="00B0F0"/>
                </a:solidFill>
                <a:latin typeface="Myriad Pro"/>
              </a:rPr>
              <a:t> </a:t>
            </a:r>
            <a:r>
              <a:rPr lang="en-GB" sz="1200" b="1" dirty="0" smtClean="0">
                <a:solidFill>
                  <a:srgbClr val="00B0F0"/>
                </a:solidFill>
                <a:latin typeface="Myriad Pro"/>
              </a:rPr>
              <a:t>Tamil Nadu: </a:t>
            </a:r>
            <a:r>
              <a:rPr lang="en-GB" sz="1200" dirty="0" err="1" smtClean="0">
                <a:latin typeface="Myriad Pro"/>
              </a:rPr>
              <a:t>Karthik</a:t>
            </a:r>
            <a:r>
              <a:rPr lang="en-GB" sz="1200" dirty="0" smtClean="0">
                <a:latin typeface="Myriad Pro"/>
              </a:rPr>
              <a:t> asked </a:t>
            </a:r>
            <a:r>
              <a:rPr lang="en-GB" sz="1200" dirty="0" err="1" smtClean="0">
                <a:latin typeface="Myriad Pro"/>
              </a:rPr>
              <a:t>UnLtd</a:t>
            </a:r>
            <a:r>
              <a:rPr lang="en-GB" sz="1200" dirty="0" smtClean="0">
                <a:latin typeface="Myriad Pro"/>
              </a:rPr>
              <a:t> Tamil Nadu to support him with </a:t>
            </a:r>
            <a:r>
              <a:rPr lang="en-US" sz="1200" dirty="0" smtClean="0">
                <a:solidFill>
                  <a:srgbClr val="000000"/>
                </a:solidFill>
                <a:latin typeface="Myriad Pro "/>
                <a:cs typeface="Arial" pitchFamily="34" charset="0"/>
              </a:rPr>
              <a:t>milestones, financial planning,  fundraising strategy, website updating,  coaching and mentoring. </a:t>
            </a:r>
            <a:endParaRPr lang="en-US" sz="1200" b="1" dirty="0" smtClean="0">
              <a:solidFill>
                <a:srgbClr val="000000"/>
              </a:solidFill>
              <a:latin typeface="Myriad Pro "/>
              <a:cs typeface="Arial" pitchFamily="34" charset="0"/>
            </a:endParaRPr>
          </a:p>
          <a:p>
            <a:pPr marL="0" indent="0">
              <a:buNone/>
            </a:pPr>
            <a:endParaRPr lang="en-GB" sz="1200" dirty="0">
              <a:latin typeface="Myriad Pro"/>
            </a:endParaRPr>
          </a:p>
          <a:p>
            <a:endParaRPr lang="en-GB" dirty="0">
              <a:latin typeface="Myriad Pro"/>
            </a:endParaRPr>
          </a:p>
        </p:txBody>
      </p:sp>
      <p:pic>
        <p:nvPicPr>
          <p:cNvPr id="6" name="Afbeelding 5"/>
          <p:cNvPicPr>
            <a:picLocks noChangeAspect="1"/>
          </p:cNvPicPr>
          <p:nvPr/>
        </p:nvPicPr>
        <p:blipFill>
          <a:blip r:embed="rId4"/>
          <a:stretch>
            <a:fillRect/>
          </a:stretch>
        </p:blipFill>
        <p:spPr>
          <a:xfrm>
            <a:off x="1143000" y="1829568"/>
            <a:ext cx="1676399" cy="2265135"/>
          </a:xfrm>
          <a:prstGeom prst="rect">
            <a:avLst/>
          </a:prstGeom>
        </p:spPr>
      </p:pic>
      <p:sp>
        <p:nvSpPr>
          <p:cNvPr id="7" name="16-Point Star 6"/>
          <p:cNvSpPr/>
          <p:nvPr/>
        </p:nvSpPr>
        <p:spPr>
          <a:xfrm>
            <a:off x="0" y="5867400"/>
            <a:ext cx="1447800" cy="990600"/>
          </a:xfrm>
          <a:prstGeom prst="star16">
            <a:avLst/>
          </a:prstGeom>
          <a:gradFill>
            <a:gsLst>
              <a:gs pos="0">
                <a:schemeClr val="tx2"/>
              </a:gs>
              <a:gs pos="80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nl-NL" sz="1400" dirty="0" smtClean="0">
                <a:latin typeface="Myriad Pro"/>
              </a:rPr>
              <a:t/>
            </a:r>
            <a:br>
              <a:rPr lang="nl-NL" sz="1400" dirty="0" smtClean="0">
                <a:latin typeface="Myriad Pro"/>
              </a:rPr>
            </a:br>
            <a:r>
              <a:rPr lang="nl-NL" sz="1400" b="1" dirty="0" smtClean="0">
                <a:latin typeface="Myriad Pro"/>
              </a:rPr>
              <a:t>UnLtd Tamil Nadu</a:t>
            </a:r>
          </a:p>
          <a:p>
            <a:pPr algn="ctr"/>
            <a:endParaRPr lang="en-IN" dirty="0"/>
          </a:p>
        </p:txBody>
      </p:sp>
    </p:spTree>
    <p:extLst>
      <p:ext uri="{BB962C8B-B14F-4D97-AF65-F5344CB8AC3E}">
        <p14:creationId xmlns:p14="http://schemas.microsoft.com/office/powerpoint/2010/main" val="1451227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r>
              <a:rPr lang="en-GB" dirty="0" err="1" smtClean="0"/>
              <a:t>Komali</a:t>
            </a:r>
            <a:r>
              <a:rPr lang="en-GB" dirty="0" smtClean="0"/>
              <a:t> </a:t>
            </a:r>
            <a:r>
              <a:rPr lang="en-GB" dirty="0" err="1" smtClean="0"/>
              <a:t>Medi</a:t>
            </a:r>
            <a:r>
              <a:rPr lang="en-GB" dirty="0" smtClean="0"/>
              <a:t> Clown</a:t>
            </a:r>
            <a:endParaRPr lang="en-GB" dirty="0"/>
          </a:p>
        </p:txBody>
      </p:sp>
      <p:sp>
        <p:nvSpPr>
          <p:cNvPr id="4" name="Tijdelijke aanduiding voor inhoud 3"/>
          <p:cNvSpPr>
            <a:spLocks noGrp="1"/>
          </p:cNvSpPr>
          <p:nvPr>
            <p:ph sz="half" idx="1"/>
          </p:nvPr>
        </p:nvSpPr>
        <p:spPr>
          <a:xfrm>
            <a:off x="457200" y="1219200"/>
            <a:ext cx="3581400" cy="4678363"/>
          </a:xfrm>
        </p:spPr>
        <p:txBody>
          <a:bodyPr/>
          <a:lstStyle/>
          <a:p>
            <a:pPr marL="0" indent="0">
              <a:buNone/>
            </a:pPr>
            <a:endParaRPr lang="en-IN" sz="1200" i="1" dirty="0" smtClean="0">
              <a:latin typeface="Myriad Pro"/>
            </a:endParaRPr>
          </a:p>
          <a:p>
            <a:pPr marL="0" indent="0">
              <a:buNone/>
            </a:pPr>
            <a:endParaRPr lang="en-IN" sz="1200" i="1" dirty="0" smtClean="0">
              <a:latin typeface="Myriad Pro"/>
            </a:endParaRPr>
          </a:p>
          <a:p>
            <a:pPr marL="0" indent="0">
              <a:buNone/>
            </a:pPr>
            <a:r>
              <a:rPr lang="en-IN" sz="1200" i="1" dirty="0" smtClean="0">
                <a:latin typeface="Myriad Pro"/>
              </a:rPr>
              <a:t>     Healing by therapeutic clowning</a:t>
            </a:r>
          </a:p>
          <a:p>
            <a:endParaRPr lang="en-GB" sz="1200" dirty="0" smtClean="0">
              <a:latin typeface="Myriad Pro"/>
            </a:endParaRPr>
          </a:p>
          <a:p>
            <a:endParaRPr lang="en-GB" sz="1200" dirty="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pPr marL="0" indent="0">
              <a:buNone/>
            </a:pPr>
            <a:endParaRPr lang="en-GB" sz="1200" dirty="0" smtClean="0">
              <a:latin typeface="Myriad Pro"/>
            </a:endParaRPr>
          </a:p>
          <a:p>
            <a:pPr marL="0" indent="0">
              <a:buNone/>
            </a:pPr>
            <a:endParaRPr lang="en-GB" sz="1200" dirty="0">
              <a:latin typeface="Myriad Pro"/>
            </a:endParaRPr>
          </a:p>
          <a:p>
            <a:pPr marL="0" indent="0">
              <a:buNone/>
            </a:pPr>
            <a:r>
              <a:rPr lang="en-GB" sz="1200" i="1" dirty="0" smtClean="0">
                <a:latin typeface="Myriad Pro"/>
              </a:rPr>
              <a:t>                    </a:t>
            </a:r>
            <a:r>
              <a:rPr lang="en-GB" sz="1200" i="1" dirty="0" err="1" smtClean="0">
                <a:latin typeface="Myriad Pro"/>
              </a:rPr>
              <a:t>Fif</a:t>
            </a:r>
            <a:r>
              <a:rPr lang="en-GB" sz="1200" i="1" dirty="0" smtClean="0">
                <a:latin typeface="Myriad Pro"/>
              </a:rPr>
              <a:t> and Hamish</a:t>
            </a:r>
          </a:p>
          <a:p>
            <a:pPr marL="0" indent="0">
              <a:buNone/>
            </a:pPr>
            <a:endParaRPr lang="en-GB" sz="1200" i="1" dirty="0" smtClean="0">
              <a:latin typeface="Myriad Pro"/>
            </a:endParaRPr>
          </a:p>
          <a:p>
            <a:pPr marL="0" indent="0">
              <a:buNone/>
            </a:pPr>
            <a:r>
              <a:rPr lang="nl-NL" sz="1200" i="1" dirty="0" smtClean="0">
                <a:latin typeface="Myriad Pro"/>
              </a:rPr>
              <a:t>Current Investee: </a:t>
            </a:r>
            <a:r>
              <a:rPr lang="en-GB" sz="1200" i="1" dirty="0" smtClean="0">
                <a:latin typeface="Myriad Pro"/>
              </a:rPr>
              <a:t>Level 2, 2014; Level 1, 2013.</a:t>
            </a:r>
          </a:p>
          <a:p>
            <a:pPr marL="0" indent="0">
              <a:buNone/>
            </a:pPr>
            <a:endParaRPr lang="nl-NL" sz="1200" i="1" dirty="0" smtClean="0">
              <a:latin typeface="Myriad Pro"/>
            </a:endParaRPr>
          </a:p>
          <a:p>
            <a:pPr marL="0" indent="0">
              <a:buNone/>
            </a:pPr>
            <a:r>
              <a:rPr lang="nl-NL" sz="1200" i="1" dirty="0" smtClean="0">
                <a:latin typeface="Myriad Pro"/>
              </a:rPr>
              <a:t>Area:  Auroville </a:t>
            </a:r>
          </a:p>
          <a:p>
            <a:pPr marL="0" indent="0">
              <a:buNone/>
            </a:pPr>
            <a:endParaRPr lang="en-GB" sz="1200" i="1" dirty="0" smtClean="0">
              <a:latin typeface="Myriad Pro"/>
            </a:endParaRPr>
          </a:p>
        </p:txBody>
      </p:sp>
      <p:sp>
        <p:nvSpPr>
          <p:cNvPr id="5" name="Tijdelijke aanduiding voor inhoud 4"/>
          <p:cNvSpPr>
            <a:spLocks noGrp="1"/>
          </p:cNvSpPr>
          <p:nvPr>
            <p:ph sz="half" idx="2"/>
          </p:nvPr>
        </p:nvSpPr>
        <p:spPr>
          <a:xfrm>
            <a:off x="4114800" y="990600"/>
            <a:ext cx="4724400" cy="5562600"/>
          </a:xfrm>
        </p:spPr>
        <p:txBody>
          <a:bodyPr/>
          <a:lstStyle/>
          <a:p>
            <a:pPr marL="0" indent="0">
              <a:buNone/>
            </a:pPr>
            <a:r>
              <a:rPr lang="en-GB" sz="1200" b="1" dirty="0">
                <a:solidFill>
                  <a:srgbClr val="00B0F0"/>
                </a:solidFill>
                <a:latin typeface="Myriad Pro "/>
              </a:rPr>
              <a:t>The issue</a:t>
            </a:r>
            <a:r>
              <a:rPr lang="en-GB" sz="1200" b="1" dirty="0" smtClean="0">
                <a:solidFill>
                  <a:srgbClr val="00B0F0"/>
                </a:solidFill>
                <a:latin typeface="Myriad Pro "/>
              </a:rPr>
              <a:t>: </a:t>
            </a:r>
            <a:r>
              <a:rPr lang="en-US" sz="1200" dirty="0" smtClean="0">
                <a:solidFill>
                  <a:srgbClr val="000000"/>
                </a:solidFill>
                <a:latin typeface="Myriad Pro "/>
                <a:cs typeface="Arial"/>
              </a:rPr>
              <a:t>The joy , hope and healing through therapeutic clowning, laughter and humor to all in rural and urban India is less known.</a:t>
            </a:r>
            <a:endParaRPr lang="en-GB" sz="1200" b="1" dirty="0" smtClean="0">
              <a:solidFill>
                <a:srgbClr val="00B0F0"/>
              </a:solidFill>
              <a:latin typeface="Myriad Pro "/>
            </a:endParaRPr>
          </a:p>
          <a:p>
            <a:pPr marL="0" indent="0">
              <a:buNone/>
            </a:pPr>
            <a:endParaRPr lang="en-GB" sz="1200" b="1" dirty="0" smtClean="0">
              <a:solidFill>
                <a:srgbClr val="00B0F0"/>
              </a:solidFill>
              <a:latin typeface="Myriad Pro"/>
            </a:endParaRPr>
          </a:p>
          <a:p>
            <a:pPr marL="0" indent="0">
              <a:buNone/>
            </a:pPr>
            <a:r>
              <a:rPr lang="en-GB" sz="1200" b="1" dirty="0">
                <a:solidFill>
                  <a:srgbClr val="00B0F0"/>
                </a:solidFill>
                <a:latin typeface="Myriad Pro "/>
              </a:rPr>
              <a:t>The </a:t>
            </a:r>
            <a:r>
              <a:rPr lang="en-GB" sz="1200" b="1" dirty="0" smtClean="0">
                <a:solidFill>
                  <a:srgbClr val="00B0F0"/>
                </a:solidFill>
                <a:latin typeface="Myriad Pro "/>
              </a:rPr>
              <a:t>idea</a:t>
            </a:r>
            <a:r>
              <a:rPr lang="en-GB" sz="1200" dirty="0" smtClean="0">
                <a:latin typeface="Myriad Pro "/>
              </a:rPr>
              <a:t>:  </a:t>
            </a:r>
            <a:r>
              <a:rPr lang="en-GB" sz="1200" dirty="0" err="1" smtClean="0">
                <a:latin typeface="Myriad Pro "/>
              </a:rPr>
              <a:t>Fif</a:t>
            </a:r>
            <a:r>
              <a:rPr lang="en-GB" sz="1200" dirty="0" smtClean="0">
                <a:latin typeface="Myriad Pro "/>
              </a:rPr>
              <a:t> and Hamish’s idea is to bring about an</a:t>
            </a:r>
            <a:r>
              <a:rPr lang="en-US" sz="1200" dirty="0" smtClean="0">
                <a:latin typeface="Myriad Pro "/>
                <a:cs typeface="Arial"/>
              </a:rPr>
              <a:t> </a:t>
            </a:r>
            <a:r>
              <a:rPr lang="en-US" sz="1200" dirty="0" smtClean="0">
                <a:solidFill>
                  <a:srgbClr val="000000"/>
                </a:solidFill>
                <a:latin typeface="Myriad Pro "/>
                <a:cs typeface="Arial"/>
              </a:rPr>
              <a:t>innovative wellness program integrating the joy of therapeutic clowning, laughter, and humor, with scientific research and indigenous clowning, as a holistic approach for the preventive and curative well being of individuals and communities in rural and urban India. This is done by training people to work as Medical Clowns so that they might become laughter leaders in hospitals providing healthcare, schools and educational institutions in rural and urban areas of India. </a:t>
            </a:r>
            <a:r>
              <a:rPr lang="en-GB" sz="1200" dirty="0" smtClean="0">
                <a:solidFill>
                  <a:srgbClr val="000000"/>
                </a:solidFill>
                <a:latin typeface="Myriad Pro"/>
                <a:cs typeface="Arial"/>
              </a:rPr>
              <a:t/>
            </a:r>
            <a:br>
              <a:rPr lang="en-GB" sz="1200" dirty="0" smtClean="0">
                <a:solidFill>
                  <a:srgbClr val="000000"/>
                </a:solidFill>
                <a:latin typeface="Myriad Pro"/>
                <a:cs typeface="Arial"/>
              </a:rPr>
            </a:br>
            <a:endParaRPr lang="en-GB" sz="1200" b="1" dirty="0">
              <a:solidFill>
                <a:srgbClr val="00B0F0"/>
              </a:solidFill>
              <a:latin typeface="Myriad Pro"/>
            </a:endParaRPr>
          </a:p>
          <a:p>
            <a:pPr marL="0" indent="0">
              <a:buNone/>
            </a:pPr>
            <a:r>
              <a:rPr lang="en-GB" sz="1200" b="1" dirty="0">
                <a:solidFill>
                  <a:srgbClr val="00B0F0"/>
                </a:solidFill>
                <a:latin typeface="Myriad Pro "/>
              </a:rPr>
              <a:t>How it </a:t>
            </a:r>
            <a:r>
              <a:rPr lang="en-GB" sz="1200" b="1" dirty="0" smtClean="0">
                <a:solidFill>
                  <a:srgbClr val="00B0F0"/>
                </a:solidFill>
                <a:latin typeface="Myriad Pro "/>
              </a:rPr>
              <a:t>started: </a:t>
            </a:r>
            <a:r>
              <a:rPr lang="en-US" sz="1200" dirty="0" smtClean="0">
                <a:solidFill>
                  <a:srgbClr val="000000"/>
                </a:solidFill>
                <a:latin typeface="Myriad Pro "/>
                <a:cs typeface="Arial"/>
              </a:rPr>
              <a:t>When </a:t>
            </a:r>
            <a:r>
              <a:rPr lang="en-US" sz="1200" dirty="0" err="1" smtClean="0">
                <a:solidFill>
                  <a:srgbClr val="000000"/>
                </a:solidFill>
                <a:latin typeface="Myriad Pro "/>
                <a:cs typeface="Arial"/>
              </a:rPr>
              <a:t>Fif</a:t>
            </a:r>
            <a:r>
              <a:rPr lang="en-US" sz="1200" dirty="0" smtClean="0">
                <a:solidFill>
                  <a:srgbClr val="000000"/>
                </a:solidFill>
                <a:latin typeface="Myriad Pro "/>
                <a:cs typeface="Arial"/>
              </a:rPr>
              <a:t> was 18 years old she witnessed a 16 year old girl who had attempted suicide being rushed to a hospital in Trivandrum. By  the next  morning she had passed away and this had a devastating effect on her.  The next 18 months she continued volunteering in Southern India in cities doing clowning, puppetry, theatre and social work  when she learned about her Indian roots.</a:t>
            </a:r>
            <a:r>
              <a:rPr lang="en-US" sz="1200" dirty="0" smtClean="0">
                <a:solidFill>
                  <a:srgbClr val="000000"/>
                </a:solidFill>
                <a:latin typeface="Arial"/>
                <a:cs typeface="Arial"/>
              </a:rPr>
              <a:t/>
            </a:r>
            <a:br>
              <a:rPr lang="en-US" sz="1200" dirty="0" smtClean="0">
                <a:solidFill>
                  <a:srgbClr val="000000"/>
                </a:solidFill>
                <a:latin typeface="Arial"/>
                <a:cs typeface="Arial"/>
              </a:rPr>
            </a:br>
            <a:endParaRPr lang="en-GB" sz="1200" b="1" dirty="0" smtClean="0">
              <a:solidFill>
                <a:srgbClr val="00B0F0"/>
              </a:solidFill>
              <a:latin typeface="Myriad Pro"/>
            </a:endParaRPr>
          </a:p>
          <a:p>
            <a:pPr marL="0" indent="0">
              <a:buNone/>
            </a:pPr>
            <a:r>
              <a:rPr lang="en-GB" sz="1200" b="1" dirty="0">
                <a:solidFill>
                  <a:srgbClr val="00B0F0"/>
                </a:solidFill>
                <a:latin typeface="Myriad Pro "/>
              </a:rPr>
              <a:t>The </a:t>
            </a:r>
            <a:r>
              <a:rPr lang="en-GB" sz="1200" b="1" dirty="0" smtClean="0">
                <a:solidFill>
                  <a:srgbClr val="00B0F0"/>
                </a:solidFill>
                <a:latin typeface="Myriad Pro "/>
              </a:rPr>
              <a:t>team: </a:t>
            </a:r>
            <a:r>
              <a:rPr lang="en-US" sz="1200" dirty="0" err="1" smtClean="0">
                <a:solidFill>
                  <a:srgbClr val="000000"/>
                </a:solidFill>
                <a:latin typeface="Myriad Pro "/>
                <a:cs typeface="Arial"/>
              </a:rPr>
              <a:t>Fif</a:t>
            </a:r>
            <a:r>
              <a:rPr lang="en-US" sz="1200" dirty="0" smtClean="0">
                <a:solidFill>
                  <a:srgbClr val="000000"/>
                </a:solidFill>
                <a:latin typeface="Myriad Pro "/>
                <a:cs typeface="Arial"/>
              </a:rPr>
              <a:t> has an educational background in theatre and has been involved in theatre education and healthcare in Canada, United States, India and Uganda for over 30 years.</a:t>
            </a:r>
            <a:r>
              <a:rPr lang="en-GB" sz="1200" dirty="0" smtClean="0">
                <a:solidFill>
                  <a:srgbClr val="000000"/>
                </a:solidFill>
                <a:latin typeface="Myriad Pro "/>
                <a:cs typeface="Arial"/>
              </a:rPr>
              <a:t/>
            </a:r>
            <a:br>
              <a:rPr lang="en-GB" sz="1200" dirty="0" smtClean="0">
                <a:solidFill>
                  <a:srgbClr val="000000"/>
                </a:solidFill>
                <a:latin typeface="Myriad Pro "/>
                <a:cs typeface="Arial"/>
              </a:rPr>
            </a:br>
            <a:r>
              <a:rPr lang="en-GB" sz="1200" dirty="0" smtClean="0">
                <a:solidFill>
                  <a:srgbClr val="000000"/>
                </a:solidFill>
                <a:latin typeface="Myriad Pro "/>
                <a:cs typeface="Arial"/>
              </a:rPr>
              <a:t/>
            </a:r>
            <a:br>
              <a:rPr lang="en-GB" sz="1200" dirty="0" smtClean="0">
                <a:solidFill>
                  <a:srgbClr val="000000"/>
                </a:solidFill>
                <a:latin typeface="Myriad Pro "/>
                <a:cs typeface="Arial"/>
              </a:rPr>
            </a:br>
            <a:r>
              <a:rPr lang="en-GB" sz="1200" b="1" dirty="0" err="1" smtClean="0">
                <a:solidFill>
                  <a:srgbClr val="00B0F0"/>
                </a:solidFill>
                <a:latin typeface="Myriad Pro "/>
              </a:rPr>
              <a:t>Komali</a:t>
            </a:r>
            <a:r>
              <a:rPr lang="en-GB" sz="1200" b="1" dirty="0" smtClean="0">
                <a:solidFill>
                  <a:srgbClr val="00B0F0"/>
                </a:solidFill>
                <a:latin typeface="Myriad Pro "/>
              </a:rPr>
              <a:t> </a:t>
            </a:r>
            <a:r>
              <a:rPr lang="en-GB" sz="1200" b="1" dirty="0" err="1" smtClean="0">
                <a:solidFill>
                  <a:srgbClr val="00B0F0"/>
                </a:solidFill>
                <a:latin typeface="Myriad Pro "/>
              </a:rPr>
              <a:t>Medi</a:t>
            </a:r>
            <a:r>
              <a:rPr lang="en-GB" sz="1200" b="1" dirty="0" smtClean="0">
                <a:solidFill>
                  <a:srgbClr val="00B0F0"/>
                </a:solidFill>
                <a:latin typeface="Myriad Pro "/>
              </a:rPr>
              <a:t> Clown and </a:t>
            </a:r>
            <a:r>
              <a:rPr lang="en-GB" sz="1200" b="1" dirty="0" err="1">
                <a:solidFill>
                  <a:srgbClr val="00B0F0"/>
                </a:solidFill>
                <a:latin typeface="Myriad Pro "/>
              </a:rPr>
              <a:t>UnLtd</a:t>
            </a:r>
            <a:r>
              <a:rPr lang="en-GB" sz="1200" b="1" dirty="0">
                <a:solidFill>
                  <a:srgbClr val="00B0F0"/>
                </a:solidFill>
                <a:latin typeface="Myriad Pro "/>
              </a:rPr>
              <a:t> </a:t>
            </a:r>
            <a:r>
              <a:rPr lang="en-GB" sz="1200" b="1" dirty="0" smtClean="0">
                <a:solidFill>
                  <a:srgbClr val="00B0F0"/>
                </a:solidFill>
                <a:latin typeface="Myriad Pro "/>
              </a:rPr>
              <a:t>Tamil Nadu: </a:t>
            </a:r>
            <a:r>
              <a:rPr lang="en-GB" sz="1200" dirty="0" err="1" smtClean="0">
                <a:latin typeface="Myriad Pro "/>
              </a:rPr>
              <a:t>Fif</a:t>
            </a:r>
            <a:r>
              <a:rPr lang="en-GB" sz="1200" dirty="0" smtClean="0">
                <a:latin typeface="Myriad Pro "/>
              </a:rPr>
              <a:t> and Hamish asked </a:t>
            </a:r>
            <a:r>
              <a:rPr lang="en-GB" sz="1200" dirty="0" err="1" smtClean="0">
                <a:latin typeface="Myriad Pro "/>
              </a:rPr>
              <a:t>UnLtd</a:t>
            </a:r>
            <a:r>
              <a:rPr lang="en-GB" sz="1200" dirty="0" smtClean="0">
                <a:latin typeface="Myriad Pro "/>
              </a:rPr>
              <a:t> Tamil Nadu to support  them with  </a:t>
            </a:r>
            <a:r>
              <a:rPr lang="en-US" sz="1200" dirty="0" smtClean="0">
                <a:solidFill>
                  <a:srgbClr val="000000"/>
                </a:solidFill>
                <a:latin typeface="Myriad Pro "/>
                <a:cs typeface="Arial"/>
              </a:rPr>
              <a:t>networking with experts and peers, coaching and mentoring, finances, crowd funding, business development </a:t>
            </a:r>
            <a:r>
              <a:rPr lang="en-GB" sz="1200" dirty="0" smtClean="0">
                <a:solidFill>
                  <a:srgbClr val="000000"/>
                </a:solidFill>
                <a:latin typeface="Myriad Pro "/>
                <a:cs typeface="Arial"/>
              </a:rPr>
              <a:t> and </a:t>
            </a:r>
            <a:r>
              <a:rPr lang="en-US" sz="1200" dirty="0" smtClean="0">
                <a:solidFill>
                  <a:srgbClr val="000000"/>
                </a:solidFill>
                <a:latin typeface="Myriad Pro "/>
                <a:cs typeface="Arial"/>
              </a:rPr>
              <a:t>Seed funding  of Rs. 80,000</a:t>
            </a:r>
          </a:p>
          <a:p>
            <a:pPr marL="0" indent="0">
              <a:buNone/>
            </a:pPr>
            <a:endParaRPr lang="en-GB" sz="1200" dirty="0">
              <a:latin typeface="Myriad Pro"/>
            </a:endParaRPr>
          </a:p>
        </p:txBody>
      </p:sp>
      <p:pic>
        <p:nvPicPr>
          <p:cNvPr id="6" name="Afbeelding 5"/>
          <p:cNvPicPr>
            <a:picLocks noChangeAspect="1"/>
          </p:cNvPicPr>
          <p:nvPr/>
        </p:nvPicPr>
        <p:blipFill>
          <a:blip r:embed="rId2"/>
          <a:stretch>
            <a:fillRect/>
          </a:stretch>
        </p:blipFill>
        <p:spPr>
          <a:xfrm>
            <a:off x="543488" y="2057401"/>
            <a:ext cx="2833337" cy="1752600"/>
          </a:xfrm>
          <a:prstGeom prst="rect">
            <a:avLst/>
          </a:prstGeom>
        </p:spPr>
      </p:pic>
      <p:sp>
        <p:nvSpPr>
          <p:cNvPr id="7" name="16-Point Star 6"/>
          <p:cNvSpPr/>
          <p:nvPr/>
        </p:nvSpPr>
        <p:spPr>
          <a:xfrm>
            <a:off x="0" y="5867400"/>
            <a:ext cx="1447800" cy="990600"/>
          </a:xfrm>
          <a:prstGeom prst="star16">
            <a:avLst/>
          </a:prstGeom>
          <a:gradFill>
            <a:gsLst>
              <a:gs pos="0">
                <a:schemeClr val="tx2"/>
              </a:gs>
              <a:gs pos="80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nl-NL" sz="1400" dirty="0" smtClean="0">
                <a:latin typeface="Myriad Pro"/>
              </a:rPr>
              <a:t/>
            </a:r>
            <a:br>
              <a:rPr lang="nl-NL" sz="1400" dirty="0" smtClean="0">
                <a:latin typeface="Myriad Pro"/>
              </a:rPr>
            </a:br>
            <a:r>
              <a:rPr lang="nl-NL" sz="1400" b="1" dirty="0" smtClean="0">
                <a:latin typeface="Myriad Pro"/>
              </a:rPr>
              <a:t>UnLtd Tamil Nadu</a:t>
            </a:r>
          </a:p>
          <a:p>
            <a:pPr algn="ctr"/>
            <a:endParaRPr lang="en-IN" dirty="0"/>
          </a:p>
        </p:txBody>
      </p:sp>
    </p:spTree>
    <p:extLst>
      <p:ext uri="{BB962C8B-B14F-4D97-AF65-F5344CB8AC3E}">
        <p14:creationId xmlns:p14="http://schemas.microsoft.com/office/powerpoint/2010/main" val="1451227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r>
              <a:rPr lang="en-GB" dirty="0" smtClean="0"/>
              <a:t>Children’s Parliament</a:t>
            </a:r>
            <a:endParaRPr lang="en-GB" dirty="0"/>
          </a:p>
        </p:txBody>
      </p:sp>
      <p:sp>
        <p:nvSpPr>
          <p:cNvPr id="4" name="Tijdelijke aanduiding voor inhoud 3"/>
          <p:cNvSpPr>
            <a:spLocks noGrp="1"/>
          </p:cNvSpPr>
          <p:nvPr>
            <p:ph sz="half" idx="1"/>
          </p:nvPr>
        </p:nvSpPr>
        <p:spPr>
          <a:xfrm>
            <a:off x="457200" y="1219200"/>
            <a:ext cx="3581400" cy="4678363"/>
          </a:xfrm>
        </p:spPr>
        <p:txBody>
          <a:bodyPr/>
          <a:lstStyle/>
          <a:p>
            <a:pPr marL="0" indent="0">
              <a:buNone/>
            </a:pPr>
            <a:endParaRPr lang="en-IN" sz="1200" i="1" dirty="0" smtClean="0">
              <a:latin typeface="Myriad Pro"/>
            </a:endParaRPr>
          </a:p>
          <a:p>
            <a:pPr marL="0" indent="0">
              <a:buNone/>
            </a:pPr>
            <a:r>
              <a:rPr lang="en-IN" sz="1200" i="1" dirty="0" smtClean="0">
                <a:latin typeface="Myriad Pro"/>
              </a:rPr>
              <a:t>Increase children’s participation in social change</a:t>
            </a:r>
            <a:br>
              <a:rPr lang="en-IN" sz="1200" i="1" dirty="0" smtClean="0">
                <a:latin typeface="Myriad Pro"/>
              </a:rPr>
            </a:br>
            <a:endParaRPr lang="en-IN" sz="1200" i="1" dirty="0" smtClean="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pPr marL="0" indent="0">
              <a:buNone/>
            </a:pPr>
            <a:endParaRPr lang="en-GB" sz="1200" dirty="0" smtClean="0">
              <a:latin typeface="Myriad Pro"/>
            </a:endParaRPr>
          </a:p>
          <a:p>
            <a:pPr marL="0" indent="0">
              <a:buNone/>
            </a:pPr>
            <a:endParaRPr lang="en-GB" sz="1200" dirty="0">
              <a:latin typeface="Myriad Pro"/>
            </a:endParaRPr>
          </a:p>
          <a:p>
            <a:pPr marL="0" indent="0">
              <a:buNone/>
            </a:pPr>
            <a:r>
              <a:rPr lang="en-GB" sz="1200" i="1" dirty="0" smtClean="0">
                <a:latin typeface="Myriad Pro"/>
              </a:rPr>
              <a:t>                         </a:t>
            </a:r>
            <a:r>
              <a:rPr lang="en-GB" sz="1200" i="1" dirty="0" err="1" smtClean="0">
                <a:latin typeface="Myriad Pro"/>
              </a:rPr>
              <a:t>Logammal</a:t>
            </a:r>
            <a:r>
              <a:rPr lang="en-GB" sz="1200" i="1" dirty="0" smtClean="0">
                <a:latin typeface="Myriad Pro"/>
              </a:rPr>
              <a:t/>
            </a:r>
            <a:br>
              <a:rPr lang="en-GB" sz="1200" i="1" dirty="0" smtClean="0">
                <a:latin typeface="Myriad Pro"/>
              </a:rPr>
            </a:br>
            <a:endParaRPr lang="en-GB" sz="1200" i="1" dirty="0" smtClean="0">
              <a:latin typeface="Myriad Pro"/>
            </a:endParaRPr>
          </a:p>
          <a:p>
            <a:pPr marL="0" indent="0">
              <a:buNone/>
            </a:pPr>
            <a:r>
              <a:rPr lang="nl-NL" sz="1200" i="1" dirty="0" smtClean="0">
                <a:latin typeface="Myriad Pro"/>
              </a:rPr>
              <a:t>Current Investee: </a:t>
            </a:r>
            <a:r>
              <a:rPr lang="en-GB" sz="1200" i="1" dirty="0" smtClean="0">
                <a:latin typeface="Myriad Pro"/>
              </a:rPr>
              <a:t>Level 1 , 2014; </a:t>
            </a:r>
            <a:endParaRPr lang="nl-NL" sz="1200" i="1" dirty="0" smtClean="0">
              <a:latin typeface="Myriad Pro"/>
            </a:endParaRPr>
          </a:p>
          <a:p>
            <a:pPr marL="0" indent="0">
              <a:buNone/>
            </a:pPr>
            <a:r>
              <a:rPr lang="nl-NL" sz="1200" i="1" dirty="0" smtClean="0">
                <a:latin typeface="Myriad Pro"/>
              </a:rPr>
              <a:t>Area: Thiruvallur</a:t>
            </a:r>
            <a:endParaRPr lang="en-GB" sz="1200" i="1" dirty="0" smtClean="0">
              <a:latin typeface="Myriad Pro"/>
            </a:endParaRPr>
          </a:p>
        </p:txBody>
      </p:sp>
      <p:sp>
        <p:nvSpPr>
          <p:cNvPr id="5" name="Tijdelijke aanduiding voor inhoud 4"/>
          <p:cNvSpPr>
            <a:spLocks noGrp="1"/>
          </p:cNvSpPr>
          <p:nvPr>
            <p:ph sz="half" idx="2"/>
          </p:nvPr>
        </p:nvSpPr>
        <p:spPr>
          <a:xfrm>
            <a:off x="4114800" y="1219200"/>
            <a:ext cx="4724400" cy="5334000"/>
          </a:xfrm>
        </p:spPr>
        <p:txBody>
          <a:bodyPr/>
          <a:lstStyle/>
          <a:p>
            <a:pPr marL="0" indent="0">
              <a:buNone/>
            </a:pPr>
            <a:r>
              <a:rPr lang="en-GB" sz="1200" b="1" dirty="0">
                <a:solidFill>
                  <a:srgbClr val="00B0F0"/>
                </a:solidFill>
                <a:latin typeface="Myriad Pro "/>
              </a:rPr>
              <a:t>The issue</a:t>
            </a:r>
            <a:r>
              <a:rPr lang="en-GB" sz="1200" b="1" dirty="0" smtClean="0">
                <a:solidFill>
                  <a:srgbClr val="00B0F0"/>
                </a:solidFill>
                <a:latin typeface="Myriad Pro "/>
              </a:rPr>
              <a:t>: </a:t>
            </a:r>
            <a:r>
              <a:rPr lang="en-GB" sz="1200" dirty="0" smtClean="0">
                <a:latin typeface="Myriad Pro "/>
              </a:rPr>
              <a:t>Children coming from families grappling with poverty, end up as drop outs from school and grow up to be mediocre and incompetent adults offering less hope for themselves and their communities. Children’s participation in social change helps them take responsibility and create better world.</a:t>
            </a:r>
            <a:r>
              <a:rPr lang="en-GB" sz="1200" b="1" dirty="0" smtClean="0">
                <a:solidFill>
                  <a:srgbClr val="00B0F0"/>
                </a:solidFill>
                <a:latin typeface="Myriad Pro "/>
              </a:rPr>
              <a:t/>
            </a:r>
            <a:br>
              <a:rPr lang="en-GB" sz="1200" b="1" dirty="0" smtClean="0">
                <a:solidFill>
                  <a:srgbClr val="00B0F0"/>
                </a:solidFill>
                <a:latin typeface="Myriad Pro "/>
              </a:rPr>
            </a:br>
            <a:endParaRPr lang="en-GB" sz="1200" b="1" dirty="0" smtClean="0">
              <a:solidFill>
                <a:srgbClr val="00B0F0"/>
              </a:solidFill>
              <a:latin typeface="Myriad Pro"/>
            </a:endParaRPr>
          </a:p>
          <a:p>
            <a:pPr marL="0" indent="0">
              <a:buNone/>
            </a:pPr>
            <a:r>
              <a:rPr lang="en-GB" sz="1200" b="1" dirty="0">
                <a:solidFill>
                  <a:srgbClr val="00B0F0"/>
                </a:solidFill>
                <a:latin typeface="Myriad Pro "/>
              </a:rPr>
              <a:t>The </a:t>
            </a:r>
            <a:r>
              <a:rPr lang="en-GB" sz="1200" b="1" dirty="0" smtClean="0">
                <a:solidFill>
                  <a:srgbClr val="00B0F0"/>
                </a:solidFill>
                <a:latin typeface="Myriad Pro "/>
              </a:rPr>
              <a:t>idea</a:t>
            </a:r>
            <a:r>
              <a:rPr lang="en-GB" sz="1200" dirty="0" smtClean="0">
                <a:latin typeface="Myriad Pro "/>
              </a:rPr>
              <a:t>:  Children’s parliament promotes child participation and makes them as vehicles and ambassadors of social change by providing solutions to social problems in the community. This helps build the overall personality and competence of the child. It also helps create a society where children who grow up into adults are conscious not just of their rights but also their duties.</a:t>
            </a:r>
            <a:br>
              <a:rPr lang="en-GB" sz="1200" dirty="0" smtClean="0">
                <a:latin typeface="Myriad Pro "/>
              </a:rPr>
            </a:br>
            <a:r>
              <a:rPr lang="en-GB" sz="1200" dirty="0" smtClean="0">
                <a:latin typeface="Myriad Pro "/>
              </a:rPr>
              <a:t/>
            </a:r>
            <a:br>
              <a:rPr lang="en-GB" sz="1200" dirty="0" smtClean="0">
                <a:latin typeface="Myriad Pro "/>
              </a:rPr>
            </a:br>
            <a:r>
              <a:rPr lang="en-GB" sz="1200" b="1" dirty="0" smtClean="0">
                <a:solidFill>
                  <a:srgbClr val="00B0F0"/>
                </a:solidFill>
                <a:latin typeface="Myriad Pro "/>
              </a:rPr>
              <a:t>How </a:t>
            </a:r>
            <a:r>
              <a:rPr lang="en-GB" sz="1200" b="1" dirty="0">
                <a:solidFill>
                  <a:srgbClr val="00B0F0"/>
                </a:solidFill>
                <a:latin typeface="Myriad Pro "/>
              </a:rPr>
              <a:t>it </a:t>
            </a:r>
            <a:r>
              <a:rPr lang="en-GB" sz="1200" b="1" dirty="0" smtClean="0">
                <a:solidFill>
                  <a:srgbClr val="00B0F0"/>
                </a:solidFill>
                <a:latin typeface="Myriad Pro "/>
              </a:rPr>
              <a:t>started:</a:t>
            </a:r>
            <a:r>
              <a:rPr lang="en-GB" sz="1200" dirty="0" smtClean="0">
                <a:latin typeface="Myriad Pro "/>
              </a:rPr>
              <a:t> </a:t>
            </a:r>
            <a:r>
              <a:rPr lang="en-US" sz="1200" dirty="0" err="1">
                <a:latin typeface="Myriad Pro "/>
              </a:rPr>
              <a:t>Logammal</a:t>
            </a:r>
            <a:r>
              <a:rPr lang="en-US" sz="1200" dirty="0">
                <a:latin typeface="Myriad Pro "/>
              </a:rPr>
              <a:t> was inspired by a 12-year old boy she heard speaking at one of the children’s parliament. Hence she began her own children’s parliament</a:t>
            </a:r>
            <a:r>
              <a:rPr lang="en-US" sz="1200" dirty="0" smtClean="0">
                <a:latin typeface="Myriad Pro "/>
              </a:rPr>
              <a:t>.</a:t>
            </a:r>
            <a:r>
              <a:rPr lang="en-GB" sz="1200" b="1" dirty="0" smtClean="0">
                <a:solidFill>
                  <a:srgbClr val="00B0F0"/>
                </a:solidFill>
                <a:latin typeface="Myriad Pro "/>
              </a:rPr>
              <a:t/>
            </a:r>
            <a:br>
              <a:rPr lang="en-GB" sz="1200" b="1" dirty="0" smtClean="0">
                <a:solidFill>
                  <a:srgbClr val="00B0F0"/>
                </a:solidFill>
                <a:latin typeface="Myriad Pro "/>
              </a:rPr>
            </a:br>
            <a:r>
              <a:rPr lang="en-GB" sz="1200" b="1" dirty="0" smtClean="0">
                <a:solidFill>
                  <a:srgbClr val="00B0F0"/>
                </a:solidFill>
                <a:latin typeface="Myriad Pro "/>
              </a:rPr>
              <a:t/>
            </a:r>
            <a:br>
              <a:rPr lang="en-GB" sz="1200" b="1" dirty="0" smtClean="0">
                <a:solidFill>
                  <a:srgbClr val="00B0F0"/>
                </a:solidFill>
                <a:latin typeface="Myriad Pro "/>
              </a:rPr>
            </a:br>
            <a:r>
              <a:rPr lang="en-GB" sz="1200" b="1" dirty="0" smtClean="0">
                <a:solidFill>
                  <a:srgbClr val="00B0F0"/>
                </a:solidFill>
                <a:latin typeface="Myriad Pro "/>
              </a:rPr>
              <a:t>The team: </a:t>
            </a:r>
            <a:r>
              <a:rPr lang="en-GB" sz="1200" dirty="0" err="1" smtClean="0">
                <a:latin typeface="Myriad Pro "/>
              </a:rPr>
              <a:t>Logammal</a:t>
            </a:r>
            <a:r>
              <a:rPr lang="en-GB" sz="1200" dirty="0" smtClean="0">
                <a:latin typeface="Myriad Pro "/>
              </a:rPr>
              <a:t> has a bachelors in Sociology and has 14 years of work experience with </a:t>
            </a:r>
            <a:r>
              <a:rPr lang="en-GB" sz="1200" dirty="0" err="1" smtClean="0">
                <a:latin typeface="Myriad Pro "/>
              </a:rPr>
              <a:t>Ecom</a:t>
            </a:r>
            <a:r>
              <a:rPr lang="en-GB" sz="1200" dirty="0" smtClean="0">
                <a:latin typeface="Myriad Pro "/>
              </a:rPr>
              <a:t> Well and </a:t>
            </a:r>
            <a:r>
              <a:rPr lang="en-GB" sz="1200" dirty="0" err="1" smtClean="0">
                <a:latin typeface="Myriad Pro "/>
              </a:rPr>
              <a:t>Pasumani</a:t>
            </a:r>
            <a:r>
              <a:rPr lang="en-GB" sz="1200" dirty="0" smtClean="0">
                <a:latin typeface="Myriad Pro "/>
              </a:rPr>
              <a:t> Trust in the area of community development and health. </a:t>
            </a:r>
            <a:r>
              <a:rPr lang="en-GB" sz="1200" b="1" dirty="0" smtClean="0">
                <a:solidFill>
                  <a:srgbClr val="00B0F0"/>
                </a:solidFill>
                <a:latin typeface="Myriad Pro "/>
              </a:rPr>
              <a:t/>
            </a:r>
            <a:br>
              <a:rPr lang="en-GB" sz="1200" b="1" dirty="0" smtClean="0">
                <a:solidFill>
                  <a:srgbClr val="00B0F0"/>
                </a:solidFill>
                <a:latin typeface="Myriad Pro "/>
              </a:rPr>
            </a:br>
            <a:r>
              <a:rPr lang="en-GB" sz="1200" b="1" dirty="0" smtClean="0">
                <a:solidFill>
                  <a:srgbClr val="00B0F0"/>
                </a:solidFill>
                <a:latin typeface="Myriad Pro "/>
              </a:rPr>
              <a:t/>
            </a:r>
            <a:br>
              <a:rPr lang="en-GB" sz="1200" b="1" dirty="0" smtClean="0">
                <a:solidFill>
                  <a:srgbClr val="00B0F0"/>
                </a:solidFill>
                <a:latin typeface="Myriad Pro "/>
              </a:rPr>
            </a:br>
            <a:r>
              <a:rPr lang="en-GB" sz="1200" b="1" dirty="0" smtClean="0">
                <a:solidFill>
                  <a:srgbClr val="00B0F0"/>
                </a:solidFill>
                <a:latin typeface="Myriad Pro "/>
              </a:rPr>
              <a:t> Children’s Parliament and </a:t>
            </a:r>
            <a:r>
              <a:rPr lang="en-GB" sz="1200" b="1" dirty="0" err="1" smtClean="0">
                <a:solidFill>
                  <a:srgbClr val="00B0F0"/>
                </a:solidFill>
                <a:latin typeface="Myriad Pro "/>
              </a:rPr>
              <a:t>UnLtd</a:t>
            </a:r>
            <a:r>
              <a:rPr lang="en-GB" sz="1200" b="1" dirty="0" smtClean="0">
                <a:solidFill>
                  <a:srgbClr val="00B0F0"/>
                </a:solidFill>
                <a:latin typeface="Myriad Pro "/>
              </a:rPr>
              <a:t> Tamil Nadu</a:t>
            </a:r>
            <a:r>
              <a:rPr lang="en-GB" sz="1200" b="1" dirty="0">
                <a:solidFill>
                  <a:srgbClr val="00B0F0"/>
                </a:solidFill>
                <a:latin typeface="Myriad Pro "/>
              </a:rPr>
              <a:t>: </a:t>
            </a:r>
            <a:r>
              <a:rPr lang="en-GB" sz="1200" dirty="0">
                <a:latin typeface="Myriad Pro "/>
              </a:rPr>
              <a:t>Children’s </a:t>
            </a:r>
            <a:r>
              <a:rPr lang="en-GB" sz="1200" dirty="0" smtClean="0">
                <a:latin typeface="Myriad Pro "/>
              </a:rPr>
              <a:t>Parliament asked  </a:t>
            </a:r>
            <a:r>
              <a:rPr lang="en-GB" sz="1200" dirty="0" err="1">
                <a:latin typeface="Myriad Pro "/>
              </a:rPr>
              <a:t>UnLtd</a:t>
            </a:r>
            <a:r>
              <a:rPr lang="en-GB" sz="1200" dirty="0">
                <a:latin typeface="Myriad Pro "/>
              </a:rPr>
              <a:t> Tamil </a:t>
            </a:r>
            <a:r>
              <a:rPr lang="en-GB" sz="1200" dirty="0" smtClean="0">
                <a:latin typeface="Myriad Pro "/>
              </a:rPr>
              <a:t>Nadu to support them with </a:t>
            </a:r>
            <a:r>
              <a:rPr lang="en-GB" sz="1200" dirty="0">
                <a:latin typeface="Myriad Pro "/>
              </a:rPr>
              <a:t>coaching</a:t>
            </a:r>
            <a:r>
              <a:rPr lang="en-GB" sz="1200" dirty="0" smtClean="0">
                <a:latin typeface="Myriad Pro "/>
              </a:rPr>
              <a:t>, fund-raising and networking support</a:t>
            </a:r>
            <a:endParaRPr lang="en-GB" sz="1200" dirty="0">
              <a:latin typeface="Myriad Pro"/>
            </a:endParaRPr>
          </a:p>
        </p:txBody>
      </p:sp>
      <p:sp>
        <p:nvSpPr>
          <p:cNvPr id="7" name="16-Point Star 6"/>
          <p:cNvSpPr/>
          <p:nvPr/>
        </p:nvSpPr>
        <p:spPr>
          <a:xfrm>
            <a:off x="0" y="5867400"/>
            <a:ext cx="1447800" cy="990600"/>
          </a:xfrm>
          <a:prstGeom prst="star16">
            <a:avLst/>
          </a:prstGeom>
          <a:gradFill>
            <a:gsLst>
              <a:gs pos="0">
                <a:schemeClr val="tx2"/>
              </a:gs>
              <a:gs pos="80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nl-NL" sz="1400" dirty="0" smtClean="0">
                <a:latin typeface="Myriad Pro"/>
              </a:rPr>
              <a:t/>
            </a:r>
            <a:br>
              <a:rPr lang="nl-NL" sz="1400" dirty="0" smtClean="0">
                <a:latin typeface="Myriad Pro"/>
              </a:rPr>
            </a:br>
            <a:r>
              <a:rPr lang="nl-NL" sz="1400" b="1" dirty="0" smtClean="0">
                <a:latin typeface="Myriad Pro"/>
              </a:rPr>
              <a:t>UnLtd Tamil Nadu</a:t>
            </a:r>
          </a:p>
          <a:p>
            <a:pPr algn="ctr"/>
            <a:endParaRPr lang="en-IN"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828800"/>
            <a:ext cx="2895600" cy="1828800"/>
          </a:xfrm>
          <a:prstGeom prst="ellipse">
            <a:avLst/>
          </a:prstGeom>
          <a:ln>
            <a:noFill/>
          </a:ln>
          <a:effectLst>
            <a:softEdge rad="112500"/>
          </a:effectLst>
        </p:spPr>
      </p:pic>
    </p:spTree>
    <p:extLst>
      <p:ext uri="{BB962C8B-B14F-4D97-AF65-F5344CB8AC3E}">
        <p14:creationId xmlns:p14="http://schemas.microsoft.com/office/powerpoint/2010/main" val="2682615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r>
              <a:rPr lang="en-GB" dirty="0" smtClean="0"/>
              <a:t>Grow Green</a:t>
            </a:r>
            <a:endParaRPr lang="en-GB" dirty="0"/>
          </a:p>
        </p:txBody>
      </p:sp>
      <p:sp>
        <p:nvSpPr>
          <p:cNvPr id="4" name="Tijdelijke aanduiding voor inhoud 3"/>
          <p:cNvSpPr>
            <a:spLocks noGrp="1"/>
          </p:cNvSpPr>
          <p:nvPr>
            <p:ph sz="half" idx="1"/>
          </p:nvPr>
        </p:nvSpPr>
        <p:spPr>
          <a:xfrm>
            <a:off x="457200" y="1219200"/>
            <a:ext cx="3581400" cy="4678363"/>
          </a:xfrm>
        </p:spPr>
        <p:txBody>
          <a:bodyPr/>
          <a:lstStyle/>
          <a:p>
            <a:pPr marL="0" indent="0">
              <a:buNone/>
            </a:pPr>
            <a:endParaRPr lang="en-IN" sz="1200" i="1" dirty="0" smtClean="0">
              <a:latin typeface="Myriad Pro"/>
            </a:endParaRPr>
          </a:p>
          <a:p>
            <a:pPr marL="0" indent="0">
              <a:buNone/>
            </a:pPr>
            <a:r>
              <a:rPr lang="en-IN" sz="1200" i="1" dirty="0" smtClean="0">
                <a:latin typeface="Myriad Pro"/>
              </a:rPr>
              <a:t>         </a:t>
            </a:r>
            <a:r>
              <a:rPr lang="en-IN" sz="1200" i="1" dirty="0">
                <a:latin typeface="Myriad Pro"/>
              </a:rPr>
              <a:t>O</a:t>
            </a:r>
            <a:r>
              <a:rPr lang="en-IN" sz="1200" i="1" dirty="0" smtClean="0">
                <a:latin typeface="Myriad Pro"/>
              </a:rPr>
              <a:t>rganic house gardens</a:t>
            </a:r>
            <a:br>
              <a:rPr lang="en-IN" sz="1200" i="1" dirty="0" smtClean="0">
                <a:latin typeface="Myriad Pro"/>
              </a:rPr>
            </a:br>
            <a:endParaRPr lang="en-IN" sz="1200" i="1" dirty="0" smtClean="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pPr marL="0" indent="0">
              <a:buNone/>
            </a:pPr>
            <a:r>
              <a:rPr lang="en-GB" sz="1200" dirty="0">
                <a:latin typeface="Myriad Pro"/>
              </a:rPr>
              <a:t> </a:t>
            </a:r>
            <a:r>
              <a:rPr lang="en-GB" sz="1200" dirty="0" smtClean="0">
                <a:latin typeface="Myriad Pro"/>
              </a:rPr>
              <a:t>                        </a:t>
            </a:r>
            <a:r>
              <a:rPr lang="en-GB" sz="1200" dirty="0" err="1" smtClean="0">
                <a:latin typeface="Myriad Pro"/>
              </a:rPr>
              <a:t>Palanivelu</a:t>
            </a:r>
            <a:r>
              <a:rPr lang="en-GB" sz="1200" dirty="0" smtClean="0">
                <a:latin typeface="Myriad Pro"/>
              </a:rPr>
              <a:t> </a:t>
            </a:r>
            <a:r>
              <a:rPr lang="en-GB" sz="1200" i="1" dirty="0" smtClean="0">
                <a:latin typeface="Myriad Pro"/>
              </a:rPr>
              <a:t/>
            </a:r>
            <a:br>
              <a:rPr lang="en-GB" sz="1200" i="1" dirty="0" smtClean="0">
                <a:latin typeface="Myriad Pro"/>
              </a:rPr>
            </a:br>
            <a:endParaRPr lang="en-GB" sz="1200" i="1" dirty="0" smtClean="0">
              <a:latin typeface="Myriad Pro"/>
            </a:endParaRPr>
          </a:p>
          <a:p>
            <a:pPr marL="0" indent="0">
              <a:buNone/>
            </a:pPr>
            <a:r>
              <a:rPr lang="nl-NL" sz="1200" i="1" dirty="0" smtClean="0">
                <a:latin typeface="Myriad Pro"/>
              </a:rPr>
              <a:t>Current Investee: </a:t>
            </a:r>
            <a:r>
              <a:rPr lang="en-GB" sz="1200" i="1" dirty="0" smtClean="0">
                <a:latin typeface="Myriad Pro"/>
              </a:rPr>
              <a:t>Level 1 , 2014; </a:t>
            </a:r>
            <a:endParaRPr lang="nl-NL" sz="1200" i="1" dirty="0" smtClean="0">
              <a:latin typeface="Myriad Pro"/>
            </a:endParaRPr>
          </a:p>
          <a:p>
            <a:pPr marL="0" indent="0">
              <a:buNone/>
            </a:pPr>
            <a:r>
              <a:rPr lang="nl-NL" sz="1200" i="1" dirty="0" smtClean="0">
                <a:latin typeface="Myriad Pro"/>
              </a:rPr>
              <a:t>Area: Pondicherry</a:t>
            </a:r>
            <a:endParaRPr lang="en-GB" sz="1200" i="1" dirty="0" smtClean="0">
              <a:latin typeface="Myriad Pro"/>
            </a:endParaRPr>
          </a:p>
        </p:txBody>
      </p:sp>
      <p:sp>
        <p:nvSpPr>
          <p:cNvPr id="5" name="Tijdelijke aanduiding voor inhoud 4"/>
          <p:cNvSpPr>
            <a:spLocks noGrp="1"/>
          </p:cNvSpPr>
          <p:nvPr>
            <p:ph sz="half" idx="2"/>
          </p:nvPr>
        </p:nvSpPr>
        <p:spPr>
          <a:xfrm>
            <a:off x="4114800" y="990600"/>
            <a:ext cx="4724400" cy="5257800"/>
          </a:xfrm>
        </p:spPr>
        <p:txBody>
          <a:bodyPr/>
          <a:lstStyle/>
          <a:p>
            <a:pPr marL="0" indent="0">
              <a:buNone/>
            </a:pPr>
            <a:endParaRPr lang="en-GB" sz="1200" b="1" dirty="0" smtClean="0">
              <a:solidFill>
                <a:srgbClr val="00B0F0"/>
              </a:solidFill>
              <a:latin typeface="Myriad Pro "/>
            </a:endParaRPr>
          </a:p>
          <a:p>
            <a:pPr marL="0" indent="0">
              <a:buNone/>
            </a:pPr>
            <a:r>
              <a:rPr lang="en-GB" sz="1200" b="1" dirty="0" smtClean="0">
                <a:solidFill>
                  <a:srgbClr val="00B0F0"/>
                </a:solidFill>
                <a:latin typeface="Myriad Pro "/>
              </a:rPr>
              <a:t>The </a:t>
            </a:r>
            <a:r>
              <a:rPr lang="en-GB" sz="1200" b="1" dirty="0" smtClean="0">
                <a:solidFill>
                  <a:srgbClr val="00B0F0"/>
                </a:solidFill>
                <a:latin typeface="Myriad Pro "/>
              </a:rPr>
              <a:t>issue</a:t>
            </a:r>
            <a:r>
              <a:rPr lang="en-GB" sz="1200" dirty="0" smtClean="0">
                <a:latin typeface="Myriad Pro "/>
              </a:rPr>
              <a:t>:  In the recent past, use of fertilizers is on the rise and house gardening is decreasing to a new low.</a:t>
            </a:r>
            <a:r>
              <a:rPr lang="en-GB" sz="1200" b="1" dirty="0" smtClean="0">
                <a:solidFill>
                  <a:srgbClr val="00B0F0"/>
                </a:solidFill>
                <a:latin typeface="Myriad Pro "/>
              </a:rPr>
              <a:t/>
            </a:r>
            <a:br>
              <a:rPr lang="en-GB" sz="1200" b="1" dirty="0" smtClean="0">
                <a:solidFill>
                  <a:srgbClr val="00B0F0"/>
                </a:solidFill>
                <a:latin typeface="Myriad Pro "/>
              </a:rPr>
            </a:br>
            <a:endParaRPr lang="en-GB" sz="1200" b="1" dirty="0" smtClean="0">
              <a:solidFill>
                <a:srgbClr val="00B0F0"/>
              </a:solidFill>
              <a:latin typeface="Myriad Pro"/>
            </a:endParaRPr>
          </a:p>
          <a:p>
            <a:pPr marL="0" indent="0">
              <a:buNone/>
            </a:pPr>
            <a:r>
              <a:rPr lang="en-GB" sz="1200" b="1" dirty="0">
                <a:solidFill>
                  <a:srgbClr val="00B0F0"/>
                </a:solidFill>
                <a:latin typeface="Myriad Pro "/>
              </a:rPr>
              <a:t>The </a:t>
            </a:r>
            <a:r>
              <a:rPr lang="en-GB" sz="1200" b="1" dirty="0" smtClean="0">
                <a:solidFill>
                  <a:srgbClr val="00B0F0"/>
                </a:solidFill>
                <a:latin typeface="Myriad Pro "/>
              </a:rPr>
              <a:t>idea</a:t>
            </a:r>
            <a:r>
              <a:rPr lang="en-GB" sz="1200" dirty="0" smtClean="0">
                <a:latin typeface="Myriad Pro "/>
              </a:rPr>
              <a:t>: </a:t>
            </a:r>
            <a:r>
              <a:rPr lang="en-GB" sz="1200" dirty="0" err="1" smtClean="0">
                <a:latin typeface="Myriad Pro "/>
              </a:rPr>
              <a:t>Palanivel’s</a:t>
            </a:r>
            <a:r>
              <a:rPr lang="en-GB" sz="1200" dirty="0" smtClean="0">
                <a:latin typeface="Myriad Pro "/>
              </a:rPr>
              <a:t> </a:t>
            </a:r>
            <a:r>
              <a:rPr lang="en-GB" sz="1200" dirty="0" smtClean="0">
                <a:latin typeface="Myriad Pro "/>
              </a:rPr>
              <a:t>idea is to promote organic home gardening</a:t>
            </a:r>
            <a:r>
              <a:rPr lang="en-GB" sz="1200" dirty="0" smtClean="0">
                <a:latin typeface="Myriad Pro "/>
              </a:rPr>
              <a:t>, specifically terrace gardens. Most homes today have very little space on th</a:t>
            </a:r>
            <a:r>
              <a:rPr lang="en-GB" sz="1200" dirty="0" smtClean="0">
                <a:latin typeface="Myriad Pro "/>
              </a:rPr>
              <a:t>e ground, however, most have an open terrace, which currently is not being well-utilized; Palanivel wants people to effectively utilize this space by having their own organic kitchen  garden where one could grow vegetables and herbal plants.  He also wants to explore working with waste materials that could be deployed for creating these gardens. His focus is on a greener earth, cleaner air, less consumption of produce grown on chemical fertilizers, more effective utilization of spare time and better utilization of waste materials.  </a:t>
            </a:r>
            <a:r>
              <a:rPr lang="en-GB" sz="1200" dirty="0" smtClean="0">
                <a:latin typeface="Myriad Pro "/>
              </a:rPr>
              <a:t/>
            </a:r>
            <a:br>
              <a:rPr lang="en-GB" sz="1200" dirty="0" smtClean="0">
                <a:latin typeface="Myriad Pro "/>
              </a:rPr>
            </a:br>
            <a:r>
              <a:rPr lang="en-GB" sz="1200" dirty="0" smtClean="0">
                <a:latin typeface="Myriad Pro "/>
              </a:rPr>
              <a:t/>
            </a:r>
            <a:br>
              <a:rPr lang="en-GB" sz="1200" dirty="0" smtClean="0">
                <a:latin typeface="Myriad Pro "/>
              </a:rPr>
            </a:br>
            <a:r>
              <a:rPr lang="en-GB" sz="1200" b="1" dirty="0" smtClean="0">
                <a:solidFill>
                  <a:srgbClr val="00B0F0"/>
                </a:solidFill>
                <a:latin typeface="Myriad Pro "/>
              </a:rPr>
              <a:t>How </a:t>
            </a:r>
            <a:r>
              <a:rPr lang="en-GB" sz="1200" b="1" dirty="0">
                <a:solidFill>
                  <a:srgbClr val="00B0F0"/>
                </a:solidFill>
                <a:latin typeface="Myriad Pro "/>
              </a:rPr>
              <a:t>it </a:t>
            </a:r>
            <a:r>
              <a:rPr lang="en-GB" sz="1200" b="1" dirty="0" smtClean="0">
                <a:solidFill>
                  <a:srgbClr val="00B0F0"/>
                </a:solidFill>
                <a:latin typeface="Myriad Pro "/>
              </a:rPr>
              <a:t>started: </a:t>
            </a:r>
            <a:r>
              <a:rPr lang="en-GB" sz="1200" dirty="0" smtClean="0">
                <a:latin typeface="Myriad Pro "/>
              </a:rPr>
              <a:t>Concerned about the harmful effects of food produced from chemical fertilizers, </a:t>
            </a:r>
            <a:r>
              <a:rPr lang="en-GB" sz="1200" dirty="0" smtClean="0">
                <a:latin typeface="Myriad Pro "/>
              </a:rPr>
              <a:t>Palanivel </a:t>
            </a:r>
            <a:r>
              <a:rPr lang="en-GB" sz="1200" dirty="0" smtClean="0">
                <a:latin typeface="Myriad Pro "/>
              </a:rPr>
              <a:t>started Grow Green.</a:t>
            </a:r>
            <a:br>
              <a:rPr lang="en-GB" sz="1200" dirty="0" smtClean="0">
                <a:latin typeface="Myriad Pro "/>
              </a:rPr>
            </a:br>
            <a:r>
              <a:rPr lang="en-GB" sz="1200" b="1" dirty="0" smtClean="0">
                <a:solidFill>
                  <a:srgbClr val="00B0F0"/>
                </a:solidFill>
                <a:latin typeface="Myriad Pro "/>
              </a:rPr>
              <a:t/>
            </a:r>
            <a:br>
              <a:rPr lang="en-GB" sz="1200" b="1" dirty="0" smtClean="0">
                <a:solidFill>
                  <a:srgbClr val="00B0F0"/>
                </a:solidFill>
                <a:latin typeface="Myriad Pro "/>
              </a:rPr>
            </a:br>
            <a:r>
              <a:rPr lang="en-GB" sz="1200" b="1" dirty="0" smtClean="0">
                <a:solidFill>
                  <a:srgbClr val="00B0F0"/>
                </a:solidFill>
                <a:latin typeface="Myriad Pro "/>
              </a:rPr>
              <a:t/>
            </a:r>
            <a:br>
              <a:rPr lang="en-GB" sz="1200" b="1" dirty="0" smtClean="0">
                <a:solidFill>
                  <a:srgbClr val="00B0F0"/>
                </a:solidFill>
                <a:latin typeface="Myriad Pro "/>
              </a:rPr>
            </a:br>
            <a:r>
              <a:rPr lang="en-GB" sz="1200" b="1" dirty="0" smtClean="0">
                <a:solidFill>
                  <a:srgbClr val="00B0F0"/>
                </a:solidFill>
                <a:latin typeface="Myriad Pro "/>
              </a:rPr>
              <a:t>Grow </a:t>
            </a:r>
            <a:r>
              <a:rPr lang="en-GB" sz="1200" b="1" dirty="0" smtClean="0">
                <a:solidFill>
                  <a:srgbClr val="00B0F0"/>
                </a:solidFill>
                <a:latin typeface="Myriad Pro "/>
              </a:rPr>
              <a:t>Green and </a:t>
            </a:r>
            <a:r>
              <a:rPr lang="en-GB" sz="1200" b="1" dirty="0" err="1" smtClean="0">
                <a:solidFill>
                  <a:srgbClr val="00B0F0"/>
                </a:solidFill>
                <a:latin typeface="Myriad Pro "/>
              </a:rPr>
              <a:t>UnLtd</a:t>
            </a:r>
            <a:r>
              <a:rPr lang="en-GB" sz="1200" b="1" dirty="0" smtClean="0">
                <a:solidFill>
                  <a:srgbClr val="00B0F0"/>
                </a:solidFill>
                <a:latin typeface="Myriad Pro "/>
              </a:rPr>
              <a:t> Tamil Nadu</a:t>
            </a:r>
            <a:r>
              <a:rPr lang="en-GB" sz="1200" b="1" dirty="0">
                <a:solidFill>
                  <a:srgbClr val="00B0F0"/>
                </a:solidFill>
                <a:latin typeface="Myriad Pro "/>
              </a:rPr>
              <a:t>: </a:t>
            </a:r>
            <a:r>
              <a:rPr lang="en-GB" sz="1200" dirty="0" smtClean="0">
                <a:latin typeface="Myriad Pro "/>
              </a:rPr>
              <a:t>Grow green asked  </a:t>
            </a:r>
            <a:r>
              <a:rPr lang="en-GB" sz="1200" dirty="0" err="1">
                <a:latin typeface="Myriad Pro "/>
              </a:rPr>
              <a:t>UnLtd</a:t>
            </a:r>
            <a:r>
              <a:rPr lang="en-GB" sz="1200" dirty="0">
                <a:latin typeface="Myriad Pro "/>
              </a:rPr>
              <a:t> Tamil </a:t>
            </a:r>
            <a:r>
              <a:rPr lang="en-GB" sz="1200" dirty="0" smtClean="0">
                <a:latin typeface="Myriad Pro "/>
              </a:rPr>
              <a:t>Nadu to support them with </a:t>
            </a:r>
            <a:r>
              <a:rPr lang="en-GB" sz="1200" dirty="0" smtClean="0">
                <a:latin typeface="Myriad Pro "/>
              </a:rPr>
              <a:t>creating a sustainable model, networking, coaching </a:t>
            </a:r>
            <a:r>
              <a:rPr lang="en-GB" sz="1200" smtClean="0">
                <a:latin typeface="Myriad Pro "/>
              </a:rPr>
              <a:t>&amp; mentoring.</a:t>
            </a:r>
            <a:endParaRPr lang="en-GB" sz="1200" dirty="0">
              <a:latin typeface="Myriad Pro"/>
            </a:endParaRPr>
          </a:p>
        </p:txBody>
      </p:sp>
      <p:sp>
        <p:nvSpPr>
          <p:cNvPr id="7" name="16-Point Star 6"/>
          <p:cNvSpPr/>
          <p:nvPr/>
        </p:nvSpPr>
        <p:spPr>
          <a:xfrm>
            <a:off x="0" y="5867400"/>
            <a:ext cx="1447800" cy="990600"/>
          </a:xfrm>
          <a:prstGeom prst="star16">
            <a:avLst/>
          </a:prstGeom>
          <a:gradFill>
            <a:gsLst>
              <a:gs pos="0">
                <a:schemeClr val="tx2"/>
              </a:gs>
              <a:gs pos="80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nl-NL" sz="1400" dirty="0" smtClean="0">
                <a:latin typeface="Myriad Pro"/>
              </a:rPr>
              <a:t/>
            </a:r>
            <a:br>
              <a:rPr lang="nl-NL" sz="1400" dirty="0" smtClean="0">
                <a:latin typeface="Myriad Pro"/>
              </a:rPr>
            </a:br>
            <a:r>
              <a:rPr lang="nl-NL" sz="1400" b="1" dirty="0" smtClean="0">
                <a:latin typeface="Myriad Pro"/>
              </a:rPr>
              <a:t>UnLtd Tamil Nadu</a:t>
            </a:r>
          </a:p>
          <a:p>
            <a:pPr algn="ctr"/>
            <a:endParaRPr lang="en-IN"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828800"/>
            <a:ext cx="2874434" cy="1616869"/>
          </a:xfrm>
          <a:prstGeom prst="ellipse">
            <a:avLst/>
          </a:prstGeom>
          <a:ln>
            <a:noFill/>
          </a:ln>
          <a:effectLst>
            <a:softEdge rad="112500"/>
          </a:effectLst>
        </p:spPr>
      </p:pic>
    </p:spTree>
    <p:extLst>
      <p:ext uri="{BB962C8B-B14F-4D97-AF65-F5344CB8AC3E}">
        <p14:creationId xmlns:p14="http://schemas.microsoft.com/office/powerpoint/2010/main" val="2727405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                     Khel Planet </a:t>
            </a:r>
            <a:r>
              <a:rPr lang="en-GB" dirty="0"/>
              <a:t/>
            </a:r>
            <a:br>
              <a:rPr lang="en-GB" dirty="0"/>
            </a:br>
            <a:endParaRPr lang="en-GB" dirty="0"/>
          </a:p>
        </p:txBody>
      </p:sp>
      <p:sp>
        <p:nvSpPr>
          <p:cNvPr id="4" name="Tijdelijke aanduiding voor inhoud 3"/>
          <p:cNvSpPr>
            <a:spLocks noGrp="1"/>
          </p:cNvSpPr>
          <p:nvPr>
            <p:ph sz="half" idx="1"/>
          </p:nvPr>
        </p:nvSpPr>
        <p:spPr>
          <a:xfrm>
            <a:off x="457200" y="1143000"/>
            <a:ext cx="3048000" cy="4754563"/>
          </a:xfrm>
        </p:spPr>
        <p:txBody>
          <a:bodyPr/>
          <a:lstStyle/>
          <a:p>
            <a:pPr marL="0" indent="0">
              <a:buNone/>
            </a:pPr>
            <a:r>
              <a:rPr lang="en-US" sz="1400" b="1" dirty="0" smtClean="0"/>
              <a:t>                Life skills through play.</a:t>
            </a:r>
            <a:endParaRPr lang="en-GB" sz="1400" i="1" dirty="0">
              <a:latin typeface="Myriad Pro"/>
            </a:endParaRPr>
          </a:p>
          <a:p>
            <a:endParaRPr lang="en-GB" sz="1200" i="1" dirty="0" smtClean="0">
              <a:latin typeface="Myriad Pro"/>
            </a:endParaRPr>
          </a:p>
          <a:p>
            <a:endParaRPr lang="en-GB" sz="1200" i="1" dirty="0">
              <a:latin typeface="Myriad Pro"/>
            </a:endParaRPr>
          </a:p>
          <a:p>
            <a:endParaRPr lang="en-GB" sz="1200" i="1" dirty="0" smtClean="0">
              <a:latin typeface="Myriad Pro"/>
            </a:endParaRPr>
          </a:p>
          <a:p>
            <a:endParaRPr lang="en-GB" sz="1200" i="1" dirty="0">
              <a:latin typeface="Myriad Pro"/>
            </a:endParaRPr>
          </a:p>
          <a:p>
            <a:endParaRPr lang="en-GB" sz="1200" i="1" dirty="0" smtClean="0">
              <a:latin typeface="Myriad Pro"/>
            </a:endParaRPr>
          </a:p>
          <a:p>
            <a:endParaRPr lang="en-GB" sz="1200" i="1" dirty="0">
              <a:latin typeface="Myriad Pro"/>
            </a:endParaRPr>
          </a:p>
          <a:p>
            <a:endParaRPr lang="en-GB" sz="1200" i="1" dirty="0" smtClean="0">
              <a:latin typeface="Myriad Pro"/>
            </a:endParaRPr>
          </a:p>
          <a:p>
            <a:pPr marL="0" indent="0">
              <a:buNone/>
            </a:pPr>
            <a:endParaRPr lang="en-GB" sz="1200" i="1" dirty="0" smtClean="0">
              <a:latin typeface="Myriad Pro"/>
            </a:endParaRPr>
          </a:p>
          <a:p>
            <a:pPr marL="0" indent="0">
              <a:buNone/>
            </a:pPr>
            <a:endParaRPr lang="en-GB" sz="1200" i="1" dirty="0">
              <a:latin typeface="Myriad Pro"/>
            </a:endParaRPr>
          </a:p>
          <a:p>
            <a:pPr marL="0" indent="0">
              <a:buNone/>
            </a:pPr>
            <a:endParaRPr lang="en-GB" sz="1200" i="1" dirty="0" smtClean="0">
              <a:latin typeface="Myriad Pro"/>
            </a:endParaRPr>
          </a:p>
          <a:p>
            <a:pPr marL="0" indent="0">
              <a:buNone/>
            </a:pPr>
            <a:endParaRPr lang="en-GB" sz="1200" i="1" dirty="0">
              <a:latin typeface="Myriad Pro"/>
            </a:endParaRPr>
          </a:p>
          <a:p>
            <a:pPr marL="0" indent="0">
              <a:buNone/>
            </a:pPr>
            <a:r>
              <a:rPr lang="en-GB" sz="1200" i="1" dirty="0" smtClean="0">
                <a:latin typeface="Myriad Pro"/>
              </a:rPr>
              <a:t>Co-Founders : </a:t>
            </a:r>
            <a:r>
              <a:rPr lang="en-GB" sz="1200" i="1" dirty="0" err="1" smtClean="0">
                <a:latin typeface="Myriad Pro"/>
              </a:rPr>
              <a:t>Neelam</a:t>
            </a:r>
            <a:r>
              <a:rPr lang="en-GB" sz="1200" i="1" dirty="0" smtClean="0">
                <a:latin typeface="Myriad Pro"/>
              </a:rPr>
              <a:t>, </a:t>
            </a:r>
            <a:r>
              <a:rPr lang="en-GB" sz="1200" i="1" dirty="0" err="1" smtClean="0">
                <a:latin typeface="Myriad Pro"/>
              </a:rPr>
              <a:t>Saurabh</a:t>
            </a:r>
            <a:r>
              <a:rPr lang="en-GB" sz="1200" i="1" dirty="0" smtClean="0">
                <a:latin typeface="Myriad Pro"/>
              </a:rPr>
              <a:t> &amp; </a:t>
            </a:r>
            <a:r>
              <a:rPr lang="en-GB" sz="1200" i="1" dirty="0" err="1" smtClean="0">
                <a:latin typeface="Myriad Pro"/>
              </a:rPr>
              <a:t>Santhosh</a:t>
            </a:r>
            <a:endParaRPr lang="en-GB" sz="1200" i="1" dirty="0" smtClean="0">
              <a:latin typeface="Myriad Pro"/>
            </a:endParaRPr>
          </a:p>
          <a:p>
            <a:pPr marL="0" indent="0">
              <a:buNone/>
            </a:pPr>
            <a:endParaRPr lang="nl-NL" sz="1200" i="1" dirty="0" smtClean="0">
              <a:latin typeface="Myriad Pro"/>
            </a:endParaRPr>
          </a:p>
          <a:p>
            <a:pPr marL="0" indent="0">
              <a:buNone/>
            </a:pPr>
            <a:r>
              <a:rPr lang="nl-NL" sz="1200" i="1" dirty="0" smtClean="0">
                <a:latin typeface="Myriad Pro"/>
              </a:rPr>
              <a:t>Current Investee </a:t>
            </a:r>
            <a:r>
              <a:rPr lang="en-GB" sz="1200" i="1" dirty="0" smtClean="0">
                <a:latin typeface="Myriad Pro"/>
              </a:rPr>
              <a:t>: Level 1,2014</a:t>
            </a:r>
            <a:endParaRPr lang="en-GB" sz="1200" i="1" dirty="0">
              <a:latin typeface="Myriad Pro"/>
            </a:endParaRPr>
          </a:p>
          <a:p>
            <a:pPr marL="0" indent="0">
              <a:buNone/>
            </a:pPr>
            <a:endParaRPr lang="nl-NL" sz="1200" i="1" dirty="0" smtClean="0">
              <a:latin typeface="Myriad Pro"/>
            </a:endParaRPr>
          </a:p>
          <a:p>
            <a:pPr marL="0" indent="0">
              <a:buNone/>
            </a:pPr>
            <a:r>
              <a:rPr lang="nl-NL" sz="1200" i="1" dirty="0" smtClean="0">
                <a:latin typeface="Myriad Pro"/>
              </a:rPr>
              <a:t>Area: Based in Chennai, Lucknow and  Delhi</a:t>
            </a:r>
            <a:br>
              <a:rPr lang="nl-NL" sz="1200" i="1" dirty="0" smtClean="0">
                <a:latin typeface="Myriad Pro"/>
              </a:rPr>
            </a:br>
            <a:endParaRPr lang="nl-NL" sz="1200" i="1" dirty="0" smtClean="0">
              <a:latin typeface="Myriad Pro"/>
            </a:endParaRPr>
          </a:p>
          <a:p>
            <a:pPr marL="0" indent="0">
              <a:buNone/>
            </a:pPr>
            <a:r>
              <a:rPr lang="en-GB" sz="1200" i="1" u="sng" dirty="0" smtClean="0">
                <a:latin typeface="Myriad Pro"/>
                <a:hlinkClick r:id="rId2"/>
              </a:rPr>
              <a:t>khelplanet.org</a:t>
            </a:r>
          </a:p>
        </p:txBody>
      </p:sp>
      <p:sp>
        <p:nvSpPr>
          <p:cNvPr id="5" name="Tijdelijke aanduiding voor inhoud 4"/>
          <p:cNvSpPr>
            <a:spLocks noGrp="1"/>
          </p:cNvSpPr>
          <p:nvPr>
            <p:ph sz="half" idx="2"/>
          </p:nvPr>
        </p:nvSpPr>
        <p:spPr>
          <a:xfrm>
            <a:off x="3505200" y="1143000"/>
            <a:ext cx="5486400" cy="5562600"/>
          </a:xfrm>
        </p:spPr>
        <p:txBody>
          <a:bodyPr/>
          <a:lstStyle/>
          <a:p>
            <a:pPr marL="0" indent="0">
              <a:buNone/>
            </a:pPr>
            <a:r>
              <a:rPr lang="en-GB" sz="1200" b="1" dirty="0" smtClean="0">
                <a:solidFill>
                  <a:srgbClr val="00B0F0"/>
                </a:solidFill>
                <a:latin typeface="Myriad Pro"/>
              </a:rPr>
              <a:t>The issue:  </a:t>
            </a:r>
            <a:r>
              <a:rPr lang="en-GB" sz="1200" dirty="0" smtClean="0">
                <a:latin typeface="Myriad Pro"/>
              </a:rPr>
              <a:t>A Large number of children in India never play because they have to work and support their families or because they have no toys to play with or because their schools do not have playing spaces or because their parents and teachers think that playing is a waste of time. </a:t>
            </a:r>
            <a:r>
              <a:rPr lang="en-GB" sz="1200" dirty="0" err="1" smtClean="0">
                <a:latin typeface="Myriad Pro"/>
              </a:rPr>
              <a:t>Khel</a:t>
            </a:r>
            <a:r>
              <a:rPr lang="en-GB" sz="1200" dirty="0" smtClean="0">
                <a:latin typeface="Myriad Pro"/>
              </a:rPr>
              <a:t> Planet teaches life skills through play. </a:t>
            </a:r>
            <a:br>
              <a:rPr lang="en-GB" sz="1200" dirty="0" smtClean="0">
                <a:latin typeface="Myriad Pro"/>
              </a:rPr>
            </a:br>
            <a:r>
              <a:rPr lang="en-GB" sz="1200" dirty="0" smtClean="0">
                <a:latin typeface="Myriad Pro"/>
              </a:rPr>
              <a:t/>
            </a:r>
            <a:br>
              <a:rPr lang="en-GB" sz="1200" dirty="0" smtClean="0">
                <a:latin typeface="Myriad Pro"/>
              </a:rPr>
            </a:br>
            <a:r>
              <a:rPr lang="en-GB" sz="1200" b="1" dirty="0" smtClean="0">
                <a:solidFill>
                  <a:srgbClr val="00B0F0"/>
                </a:solidFill>
                <a:latin typeface="Myriad Pro"/>
              </a:rPr>
              <a:t>The idea:  </a:t>
            </a:r>
            <a:r>
              <a:rPr lang="en-GB" sz="1200" dirty="0" smtClean="0">
                <a:latin typeface="Myriad Pro"/>
              </a:rPr>
              <a:t>Every child has skills to create a happy life for self and community. </a:t>
            </a:r>
            <a:r>
              <a:rPr lang="en-GB" sz="1200" dirty="0" err="1" smtClean="0">
                <a:latin typeface="Myriad Pro"/>
              </a:rPr>
              <a:t>Khel</a:t>
            </a:r>
            <a:r>
              <a:rPr lang="en-GB" sz="1200" dirty="0" smtClean="0">
                <a:latin typeface="Myriad Pro"/>
              </a:rPr>
              <a:t> planet designs games that are set in the local context, conduct workshops designed to provide experiential learning, set up toy libraries to give an immersive experience and work towards promoting this as a movement to promote play in India. </a:t>
            </a:r>
            <a:r>
              <a:rPr lang="en-GB" sz="1200" b="1" dirty="0" smtClean="0">
                <a:solidFill>
                  <a:srgbClr val="00B0F0"/>
                </a:solidFill>
                <a:latin typeface="Myriad Pro"/>
              </a:rPr>
              <a:t/>
            </a:r>
            <a:br>
              <a:rPr lang="en-GB" sz="1200" b="1" dirty="0" smtClean="0">
                <a:solidFill>
                  <a:srgbClr val="00B0F0"/>
                </a:solidFill>
                <a:latin typeface="Myriad Pro"/>
              </a:rPr>
            </a:br>
            <a:endParaRPr lang="en-GB" sz="1200" dirty="0" smtClean="0">
              <a:latin typeface="Myriad Pro"/>
            </a:endParaRPr>
          </a:p>
          <a:p>
            <a:pPr marL="0" indent="0">
              <a:buNone/>
            </a:pPr>
            <a:r>
              <a:rPr lang="en-GB" sz="1200" b="1" dirty="0" smtClean="0">
                <a:solidFill>
                  <a:srgbClr val="00B0F0"/>
                </a:solidFill>
                <a:latin typeface="Myriad Pro"/>
              </a:rPr>
              <a:t>How it started: </a:t>
            </a:r>
            <a:r>
              <a:rPr lang="en-GB" sz="1200" dirty="0" smtClean="0">
                <a:latin typeface="Myriad Pro"/>
              </a:rPr>
              <a:t>Realizing that they had been fortunate enough to have educated parents, tutored by motivated teachers and had grown up into well-to-do careers three friends </a:t>
            </a:r>
            <a:r>
              <a:rPr lang="en-GB" sz="1200" dirty="0" err="1" smtClean="0">
                <a:latin typeface="Myriad Pro"/>
              </a:rPr>
              <a:t>Neelam</a:t>
            </a:r>
            <a:r>
              <a:rPr lang="en-GB" sz="1200" dirty="0" smtClean="0">
                <a:latin typeface="Myriad Pro"/>
              </a:rPr>
              <a:t>, </a:t>
            </a:r>
            <a:r>
              <a:rPr lang="en-GB" sz="1200" dirty="0" err="1" smtClean="0">
                <a:latin typeface="Myriad Pro"/>
              </a:rPr>
              <a:t>Santhosh</a:t>
            </a:r>
            <a:r>
              <a:rPr lang="en-GB" sz="1200" dirty="0" smtClean="0">
                <a:latin typeface="Myriad Pro"/>
              </a:rPr>
              <a:t> and </a:t>
            </a:r>
            <a:r>
              <a:rPr lang="en-GB" sz="1200" dirty="0" err="1" smtClean="0">
                <a:latin typeface="Myriad Pro"/>
              </a:rPr>
              <a:t>Saurabh</a:t>
            </a:r>
            <a:r>
              <a:rPr lang="en-GB" sz="1200" dirty="0" smtClean="0">
                <a:latin typeface="Myriad Pro"/>
              </a:rPr>
              <a:t> jointly started </a:t>
            </a:r>
            <a:r>
              <a:rPr lang="en-GB" sz="1200" dirty="0" err="1" smtClean="0">
                <a:latin typeface="Myriad Pro"/>
              </a:rPr>
              <a:t>Khel</a:t>
            </a:r>
            <a:r>
              <a:rPr lang="en-GB" sz="1200" dirty="0" smtClean="0">
                <a:latin typeface="Myriad Pro"/>
              </a:rPr>
              <a:t> Planet. </a:t>
            </a:r>
            <a:br>
              <a:rPr lang="en-GB" sz="1200" dirty="0" smtClean="0">
                <a:latin typeface="Myriad Pro"/>
              </a:rPr>
            </a:br>
            <a:endParaRPr lang="en-GB" sz="1200" dirty="0">
              <a:latin typeface="Myriad Pro"/>
            </a:endParaRPr>
          </a:p>
          <a:p>
            <a:pPr marL="0" indent="0">
              <a:buNone/>
            </a:pPr>
            <a:r>
              <a:rPr lang="en-GB" sz="1200" b="1" dirty="0" smtClean="0">
                <a:solidFill>
                  <a:srgbClr val="00B0F0"/>
                </a:solidFill>
                <a:latin typeface="Myriad Pro"/>
              </a:rPr>
              <a:t>The team:  </a:t>
            </a:r>
            <a:r>
              <a:rPr lang="en-GB" sz="1200" dirty="0" err="1" smtClean="0">
                <a:latin typeface="Myriad Pro"/>
              </a:rPr>
              <a:t>Neelam</a:t>
            </a:r>
            <a:r>
              <a:rPr lang="en-GB" sz="1200" dirty="0" smtClean="0">
                <a:latin typeface="Myriad Pro"/>
              </a:rPr>
              <a:t>, </a:t>
            </a:r>
            <a:r>
              <a:rPr lang="en-GB" sz="1200" dirty="0" err="1" smtClean="0">
                <a:latin typeface="Myriad Pro"/>
              </a:rPr>
              <a:t>Santhosh</a:t>
            </a:r>
            <a:r>
              <a:rPr lang="en-GB" sz="1200" dirty="0" smtClean="0">
                <a:latin typeface="Myriad Pro"/>
              </a:rPr>
              <a:t> and </a:t>
            </a:r>
            <a:r>
              <a:rPr lang="en-GB" sz="1200" dirty="0" err="1" smtClean="0">
                <a:latin typeface="Myriad Pro"/>
              </a:rPr>
              <a:t>Saurabh</a:t>
            </a:r>
            <a:r>
              <a:rPr lang="en-GB" sz="1200" dirty="0" smtClean="0">
                <a:latin typeface="Myriad Pro"/>
              </a:rPr>
              <a:t>  are co-founders of </a:t>
            </a:r>
            <a:r>
              <a:rPr lang="en-GB" sz="1200" dirty="0" err="1" smtClean="0">
                <a:latin typeface="Myriad Pro"/>
              </a:rPr>
              <a:t>Khel</a:t>
            </a:r>
            <a:r>
              <a:rPr lang="en-GB" sz="1200" dirty="0" smtClean="0">
                <a:latin typeface="Myriad Pro"/>
              </a:rPr>
              <a:t> Planet. </a:t>
            </a:r>
            <a:r>
              <a:rPr lang="en-GB" sz="1200" dirty="0" err="1" smtClean="0">
                <a:latin typeface="Myriad Pro"/>
              </a:rPr>
              <a:t>Neelam</a:t>
            </a:r>
            <a:r>
              <a:rPr lang="en-GB" sz="1200" dirty="0" smtClean="0">
                <a:latin typeface="Myriad Pro"/>
              </a:rPr>
              <a:t> is the boss who studied both in IIT and Harvard and has work-experience both in the corporate and not-for-profit sector. </a:t>
            </a:r>
            <a:r>
              <a:rPr lang="en-GB" sz="1200" dirty="0" err="1" smtClean="0">
                <a:latin typeface="Myriad Pro"/>
              </a:rPr>
              <a:t>Santhosh</a:t>
            </a:r>
            <a:r>
              <a:rPr lang="en-GB" sz="1200" dirty="0" smtClean="0">
                <a:latin typeface="Myriad Pro"/>
              </a:rPr>
              <a:t> , the chief creative junkie is an IIT graduate addicted to Entrepreneurship and launched several ventures online including an online toy library for kids. </a:t>
            </a:r>
            <a:r>
              <a:rPr lang="en-GB" sz="1200" dirty="0" err="1" smtClean="0">
                <a:latin typeface="Myriad Pro"/>
              </a:rPr>
              <a:t>Saurabh</a:t>
            </a:r>
            <a:r>
              <a:rPr lang="en-GB" sz="1200" dirty="0" smtClean="0">
                <a:latin typeface="Myriad Pro"/>
              </a:rPr>
              <a:t> is the chief </a:t>
            </a:r>
            <a:r>
              <a:rPr lang="en-GB" sz="1200" dirty="0" err="1" smtClean="0">
                <a:latin typeface="Myriad Pro"/>
              </a:rPr>
              <a:t>statergy</a:t>
            </a:r>
            <a:r>
              <a:rPr lang="en-GB" sz="1200" dirty="0" smtClean="0">
                <a:latin typeface="Myriad Pro"/>
              </a:rPr>
              <a:t> samurai who was a public sector consultant in his previous avatar and studied public administration at Harvard University. </a:t>
            </a:r>
            <a:r>
              <a:rPr lang="en-GB" sz="1200" b="1" dirty="0" smtClean="0">
                <a:solidFill>
                  <a:srgbClr val="00B0F0"/>
                </a:solidFill>
                <a:latin typeface="Myriad Pro"/>
              </a:rPr>
              <a:t/>
            </a:r>
            <a:br>
              <a:rPr lang="en-GB" sz="1200" b="1" dirty="0" smtClean="0">
                <a:solidFill>
                  <a:srgbClr val="00B0F0"/>
                </a:solidFill>
                <a:latin typeface="Myriad Pro"/>
              </a:rPr>
            </a:br>
            <a:r>
              <a:rPr lang="en-GB" sz="1200" b="1" dirty="0" smtClean="0">
                <a:solidFill>
                  <a:srgbClr val="00B0F0"/>
                </a:solidFill>
                <a:latin typeface="Myriad Pro"/>
              </a:rPr>
              <a:t/>
            </a:r>
            <a:br>
              <a:rPr lang="en-GB" sz="1200" b="1" dirty="0" smtClean="0">
                <a:solidFill>
                  <a:srgbClr val="00B0F0"/>
                </a:solidFill>
                <a:latin typeface="Myriad Pro"/>
              </a:rPr>
            </a:br>
            <a:r>
              <a:rPr lang="en-GB" sz="1200" b="1" dirty="0" err="1" smtClean="0">
                <a:solidFill>
                  <a:srgbClr val="00B0F0"/>
                </a:solidFill>
                <a:latin typeface="Myriad Pro"/>
              </a:rPr>
              <a:t>Khel</a:t>
            </a:r>
            <a:r>
              <a:rPr lang="en-GB" sz="1200" b="1" dirty="0" smtClean="0">
                <a:solidFill>
                  <a:srgbClr val="00B0F0"/>
                </a:solidFill>
                <a:latin typeface="Myriad Pro"/>
              </a:rPr>
              <a:t> Planet and </a:t>
            </a:r>
            <a:r>
              <a:rPr lang="en-GB" sz="1200" b="1" dirty="0" err="1" smtClean="0">
                <a:solidFill>
                  <a:srgbClr val="00B0F0"/>
                </a:solidFill>
                <a:latin typeface="Myriad Pro"/>
              </a:rPr>
              <a:t>UnLtd</a:t>
            </a:r>
            <a:r>
              <a:rPr lang="en-GB" sz="1200" b="1" dirty="0" smtClean="0">
                <a:solidFill>
                  <a:srgbClr val="00B0F0"/>
                </a:solidFill>
                <a:latin typeface="Myriad Pro"/>
              </a:rPr>
              <a:t> Tamil Nadu:  </a:t>
            </a:r>
            <a:r>
              <a:rPr lang="en-GB" sz="1200" dirty="0" err="1" smtClean="0">
                <a:latin typeface="Myriad Pro"/>
              </a:rPr>
              <a:t>Neelam</a:t>
            </a:r>
            <a:r>
              <a:rPr lang="en-GB" sz="1200" dirty="0" smtClean="0">
                <a:latin typeface="Myriad Pro"/>
              </a:rPr>
              <a:t>, </a:t>
            </a:r>
            <a:r>
              <a:rPr lang="en-GB" sz="1200" dirty="0" err="1" smtClean="0">
                <a:latin typeface="Myriad Pro"/>
              </a:rPr>
              <a:t>Saurabh</a:t>
            </a:r>
            <a:r>
              <a:rPr lang="en-GB" sz="1200" dirty="0" smtClean="0">
                <a:latin typeface="Myriad Pro"/>
              </a:rPr>
              <a:t> and </a:t>
            </a:r>
            <a:r>
              <a:rPr lang="en-GB" sz="1200" dirty="0" err="1" smtClean="0">
                <a:latin typeface="Myriad Pro"/>
              </a:rPr>
              <a:t>Santhosh</a:t>
            </a:r>
            <a:r>
              <a:rPr lang="en-GB" sz="1200" dirty="0" smtClean="0">
                <a:latin typeface="Myriad Pro"/>
              </a:rPr>
              <a:t> asked </a:t>
            </a:r>
            <a:r>
              <a:rPr lang="en-GB" sz="1200" dirty="0" err="1">
                <a:latin typeface="Myriad Pro"/>
              </a:rPr>
              <a:t>UnLtd</a:t>
            </a:r>
            <a:r>
              <a:rPr lang="en-GB" sz="1200" dirty="0">
                <a:latin typeface="Myriad Pro"/>
              </a:rPr>
              <a:t> </a:t>
            </a:r>
            <a:r>
              <a:rPr lang="en-GB" sz="1200" dirty="0" smtClean="0">
                <a:latin typeface="Myriad Pro"/>
              </a:rPr>
              <a:t>Tamil Nadu </a:t>
            </a:r>
            <a:r>
              <a:rPr lang="en-GB" sz="1200" dirty="0">
                <a:latin typeface="Myriad Pro"/>
              </a:rPr>
              <a:t>to support them </a:t>
            </a:r>
            <a:r>
              <a:rPr lang="en-GB" sz="1200" dirty="0" smtClean="0">
                <a:latin typeface="Myriad Pro"/>
              </a:rPr>
              <a:t>with coaching, networking, governance and access to experts. They are also being provided with seed funding of </a:t>
            </a:r>
            <a:r>
              <a:rPr lang="en-GB" sz="1200" dirty="0" err="1" smtClean="0">
                <a:latin typeface="Myriad Pro"/>
              </a:rPr>
              <a:t>Rs</a:t>
            </a:r>
            <a:r>
              <a:rPr lang="en-GB" sz="1200" dirty="0" smtClean="0">
                <a:latin typeface="Myriad Pro"/>
              </a:rPr>
              <a:t> 80000 ($ 1365).</a:t>
            </a:r>
            <a:endParaRPr lang="en-GB" sz="1200" dirty="0">
              <a:latin typeface="Myriad Pro"/>
            </a:endParaRPr>
          </a:p>
          <a:p>
            <a:pPr marL="0" indent="0">
              <a:buNone/>
            </a:pPr>
            <a:endParaRPr lang="nl-NL" sz="1100" dirty="0" smtClean="0">
              <a:latin typeface="Myriad Pro"/>
            </a:endParaRPr>
          </a:p>
          <a:p>
            <a:pPr marL="0" indent="0">
              <a:buNone/>
            </a:pPr>
            <a:endParaRPr lang="nl-NL" sz="1100" dirty="0" smtClean="0">
              <a:latin typeface="Myriad Pro"/>
            </a:endParaRPr>
          </a:p>
          <a:p>
            <a:pPr marL="0" indent="0">
              <a:buNone/>
            </a:pPr>
            <a:endParaRPr lang="nl-NL" sz="1100" dirty="0" smtClean="0">
              <a:latin typeface="Myriad Pro"/>
            </a:endParaRPr>
          </a:p>
          <a:p>
            <a:pPr marL="0" indent="0">
              <a:buNone/>
            </a:pPr>
            <a:endParaRPr lang="nl-NL" sz="1100" dirty="0">
              <a:latin typeface="Myriad Pro"/>
            </a:endParaRPr>
          </a:p>
          <a:p>
            <a:pPr marL="0" indent="0">
              <a:buNone/>
            </a:pPr>
            <a:r>
              <a:rPr lang="nl-NL" sz="1100" dirty="0" smtClean="0">
                <a:latin typeface="Myriad Pro"/>
              </a:rPr>
              <a:t>*UN data</a:t>
            </a:r>
            <a:endParaRPr lang="en-GB" sz="1100" dirty="0" smtClean="0">
              <a:latin typeface="Myriad Pro"/>
            </a:endParaRPr>
          </a:p>
          <a:p>
            <a:endParaRPr lang="en-GB" sz="1100" dirty="0">
              <a:latin typeface="Myriad Pro"/>
            </a:endParaRPr>
          </a:p>
        </p:txBody>
      </p:sp>
      <p:pic>
        <p:nvPicPr>
          <p:cNvPr id="7" name="Afbeelding 6"/>
          <p:cNvPicPr>
            <a:picLocks noChangeAspect="1"/>
          </p:cNvPicPr>
          <p:nvPr/>
        </p:nvPicPr>
        <p:blipFill>
          <a:blip r:embed="rId3" cstate="print"/>
          <a:stretch>
            <a:fillRect/>
          </a:stretch>
        </p:blipFill>
        <p:spPr>
          <a:xfrm>
            <a:off x="1295400" y="2590800"/>
            <a:ext cx="1219200" cy="1143000"/>
          </a:xfrm>
          <a:prstGeom prst="ellipse">
            <a:avLst/>
          </a:prstGeom>
          <a:ln>
            <a:noFill/>
          </a:ln>
          <a:effectLst>
            <a:softEdge rad="112500"/>
          </a:effectLst>
        </p:spPr>
      </p:pic>
      <p:pic>
        <p:nvPicPr>
          <p:cNvPr id="6" name="Afbeelding 6"/>
          <p:cNvPicPr>
            <a:picLocks noChangeAspect="1"/>
          </p:cNvPicPr>
          <p:nvPr/>
        </p:nvPicPr>
        <p:blipFill>
          <a:blip r:embed="rId4" cstate="print"/>
          <a:stretch>
            <a:fillRect/>
          </a:stretch>
        </p:blipFill>
        <p:spPr>
          <a:xfrm>
            <a:off x="685800" y="1447800"/>
            <a:ext cx="1219200" cy="1219200"/>
          </a:xfrm>
          <a:prstGeom prst="ellipse">
            <a:avLst/>
          </a:prstGeom>
          <a:ln>
            <a:noFill/>
          </a:ln>
          <a:effectLst>
            <a:softEdge rad="112500"/>
          </a:effectLst>
        </p:spPr>
      </p:pic>
      <p:pic>
        <p:nvPicPr>
          <p:cNvPr id="8" name="Afbeelding 6"/>
          <p:cNvPicPr>
            <a:picLocks noChangeAspect="1"/>
          </p:cNvPicPr>
          <p:nvPr/>
        </p:nvPicPr>
        <p:blipFill>
          <a:blip r:embed="rId5" cstate="print"/>
          <a:stretch>
            <a:fillRect/>
          </a:stretch>
        </p:blipFill>
        <p:spPr>
          <a:xfrm>
            <a:off x="1905000" y="1447800"/>
            <a:ext cx="1219200" cy="1219200"/>
          </a:xfrm>
          <a:prstGeom prst="ellipse">
            <a:avLst/>
          </a:prstGeom>
          <a:ln>
            <a:noFill/>
          </a:ln>
          <a:effectLst>
            <a:softEdge rad="112500"/>
          </a:effectLst>
        </p:spPr>
      </p:pic>
      <p:sp>
        <p:nvSpPr>
          <p:cNvPr id="9" name="16-Point Star 8"/>
          <p:cNvSpPr/>
          <p:nvPr/>
        </p:nvSpPr>
        <p:spPr>
          <a:xfrm>
            <a:off x="0" y="5867400"/>
            <a:ext cx="1447800" cy="990600"/>
          </a:xfrm>
          <a:prstGeom prst="star16">
            <a:avLst/>
          </a:prstGeom>
          <a:gradFill>
            <a:gsLst>
              <a:gs pos="0">
                <a:schemeClr val="tx2"/>
              </a:gs>
              <a:gs pos="80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nl-NL" sz="1400" dirty="0" smtClean="0">
                <a:latin typeface="Myriad Pro"/>
              </a:rPr>
              <a:t/>
            </a:r>
            <a:br>
              <a:rPr lang="nl-NL" sz="1400" dirty="0" smtClean="0">
                <a:latin typeface="Myriad Pro"/>
              </a:rPr>
            </a:br>
            <a:r>
              <a:rPr lang="nl-NL" sz="1400" b="1" dirty="0" smtClean="0">
                <a:latin typeface="Myriad Pro"/>
              </a:rPr>
              <a:t>UnLtd Tamil Nadu</a:t>
            </a:r>
          </a:p>
          <a:p>
            <a:pPr algn="ctr"/>
            <a:endParaRPr lang="en-IN" dirty="0"/>
          </a:p>
        </p:txBody>
      </p:sp>
    </p:spTree>
    <p:extLst>
      <p:ext uri="{BB962C8B-B14F-4D97-AF65-F5344CB8AC3E}">
        <p14:creationId xmlns:p14="http://schemas.microsoft.com/office/powerpoint/2010/main" val="2424575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198438"/>
            <a:ext cx="8229600" cy="639762"/>
          </a:xfrm>
        </p:spPr>
        <p:txBody>
          <a:bodyPr/>
          <a:lstStyle/>
          <a:p>
            <a:pPr algn="ctr"/>
            <a:r>
              <a:rPr lang="nl-NL" dirty="0" smtClean="0"/>
              <a:t>    Amirtha Herbals</a:t>
            </a:r>
            <a:endParaRPr lang="en-GB" dirty="0"/>
          </a:p>
        </p:txBody>
      </p:sp>
      <p:sp>
        <p:nvSpPr>
          <p:cNvPr id="4" name="Tijdelijke aanduiding voor inhoud 3"/>
          <p:cNvSpPr>
            <a:spLocks noGrp="1"/>
          </p:cNvSpPr>
          <p:nvPr>
            <p:ph sz="half" idx="1"/>
          </p:nvPr>
        </p:nvSpPr>
        <p:spPr>
          <a:xfrm>
            <a:off x="457200" y="1219200"/>
            <a:ext cx="3581400" cy="4678363"/>
          </a:xfrm>
        </p:spPr>
        <p:txBody>
          <a:bodyPr/>
          <a:lstStyle/>
          <a:p>
            <a:pPr marL="0" indent="0">
              <a:buNone/>
            </a:pPr>
            <a:endParaRPr lang="en-US" sz="1200" i="1" dirty="0" smtClean="0">
              <a:latin typeface="Myriad Pro"/>
            </a:endParaRPr>
          </a:p>
          <a:p>
            <a:pPr marL="0" indent="0">
              <a:buNone/>
            </a:pPr>
            <a:r>
              <a:rPr lang="en-US" sz="1200" b="1" i="1" dirty="0" smtClean="0">
                <a:latin typeface="Myriad Pro"/>
              </a:rPr>
              <a:t>               We grow herb for change </a:t>
            </a:r>
          </a:p>
          <a:p>
            <a:pPr marL="0" indent="0">
              <a:buNone/>
            </a:pPr>
            <a:endParaRPr lang="en-US" sz="1200" i="1" dirty="0" smtClean="0">
              <a:latin typeface="Myriad Pro"/>
            </a:endParaRPr>
          </a:p>
          <a:p>
            <a:pPr marL="0" indent="0">
              <a:buNone/>
            </a:pPr>
            <a:endParaRPr lang="en-US" sz="1200" i="1" dirty="0" smtClean="0">
              <a:latin typeface="Myriad Pro"/>
            </a:endParaRPr>
          </a:p>
          <a:p>
            <a:pPr marL="0" indent="0">
              <a:buNone/>
            </a:pPr>
            <a:endParaRPr lang="en-US" sz="1200" i="1" dirty="0" smtClean="0">
              <a:latin typeface="Myriad Pro"/>
            </a:endParaRPr>
          </a:p>
          <a:p>
            <a:pPr marL="0" indent="0">
              <a:buNone/>
            </a:pPr>
            <a:endParaRPr lang="en-IN" sz="1200" i="1" dirty="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pPr marL="0" indent="0">
              <a:buNone/>
            </a:pPr>
            <a:r>
              <a:rPr lang="en-GB" sz="1200" i="1" dirty="0" smtClean="0">
                <a:latin typeface="Myriad Pro"/>
              </a:rPr>
              <a:t>                            </a:t>
            </a:r>
            <a:r>
              <a:rPr lang="en-GB" sz="1200" i="1" dirty="0" err="1" smtClean="0">
                <a:latin typeface="Myriad Pro"/>
              </a:rPr>
              <a:t>Parvathy</a:t>
            </a:r>
            <a:endParaRPr lang="en-GB" sz="1200" i="1" dirty="0" smtClean="0">
              <a:latin typeface="Myriad Pro"/>
            </a:endParaRPr>
          </a:p>
          <a:p>
            <a:pPr marL="0" indent="0">
              <a:buNone/>
            </a:pPr>
            <a:r>
              <a:rPr lang="nl-NL" sz="1200" i="1" dirty="0" smtClean="0">
                <a:latin typeface="Myriad Pro"/>
              </a:rPr>
              <a:t/>
            </a:r>
            <a:br>
              <a:rPr lang="nl-NL" sz="1200" i="1" dirty="0" smtClean="0">
                <a:latin typeface="Myriad Pro"/>
              </a:rPr>
            </a:br>
            <a:r>
              <a:rPr lang="nl-NL" sz="1200" i="1" dirty="0" smtClean="0">
                <a:latin typeface="Myriad Pro"/>
              </a:rPr>
              <a:t> Current Investee : </a:t>
            </a:r>
            <a:r>
              <a:rPr lang="en-GB" sz="1200" i="1" dirty="0" smtClean="0">
                <a:latin typeface="Myriad Pro"/>
              </a:rPr>
              <a:t>Level 1, 2013; Level 2 ,2014</a:t>
            </a:r>
            <a:endParaRPr lang="nl-NL" sz="1200" i="1" dirty="0" smtClean="0">
              <a:latin typeface="Myriad Pro"/>
            </a:endParaRPr>
          </a:p>
          <a:p>
            <a:pPr marL="0" indent="0">
              <a:buNone/>
            </a:pPr>
            <a:r>
              <a:rPr lang="nl-NL" sz="1200" i="1" dirty="0" smtClean="0">
                <a:latin typeface="Myriad Pro"/>
              </a:rPr>
              <a:t>Area:  Villupuram </a:t>
            </a:r>
          </a:p>
          <a:p>
            <a:pPr marL="0" indent="0">
              <a:buNone/>
            </a:pPr>
            <a:endParaRPr lang="en-GB" sz="1200" i="1" dirty="0" smtClean="0">
              <a:latin typeface="Myriad Pro"/>
            </a:endParaRPr>
          </a:p>
          <a:p>
            <a:pPr>
              <a:buNone/>
            </a:pPr>
            <a:r>
              <a:rPr lang="en-GB" sz="1200" dirty="0" smtClean="0">
                <a:latin typeface="Myriad Pro"/>
                <a:hlinkClick r:id="rId2"/>
              </a:rPr>
              <a:t>unltdtamilnadu.org/investees/</a:t>
            </a:r>
            <a:r>
              <a:rPr lang="en-GB" sz="1200" dirty="0" err="1" smtClean="0">
                <a:latin typeface="Myriad Pro"/>
                <a:hlinkClick r:id="rId2"/>
              </a:rPr>
              <a:t>amirtha</a:t>
            </a:r>
            <a:r>
              <a:rPr lang="en-GB" sz="1200" dirty="0" smtClean="0">
                <a:latin typeface="Myriad Pro"/>
                <a:hlinkClick r:id="rId2"/>
              </a:rPr>
              <a:t>-herbal/</a:t>
            </a:r>
            <a:endParaRPr lang="en-GB" sz="1200" dirty="0">
              <a:latin typeface="Myriad Pro"/>
            </a:endParaRPr>
          </a:p>
        </p:txBody>
      </p:sp>
      <p:sp>
        <p:nvSpPr>
          <p:cNvPr id="5" name="Tijdelijke aanduiding voor inhoud 4"/>
          <p:cNvSpPr>
            <a:spLocks noGrp="1"/>
          </p:cNvSpPr>
          <p:nvPr>
            <p:ph sz="half" idx="2"/>
          </p:nvPr>
        </p:nvSpPr>
        <p:spPr>
          <a:xfrm>
            <a:off x="3886200" y="990600"/>
            <a:ext cx="5029200" cy="5638800"/>
          </a:xfrm>
        </p:spPr>
        <p:txBody>
          <a:bodyPr/>
          <a:lstStyle/>
          <a:p>
            <a:pPr marL="0" indent="0">
              <a:buNone/>
            </a:pPr>
            <a:r>
              <a:rPr lang="en-GB" sz="1100" b="1" dirty="0" smtClean="0">
                <a:solidFill>
                  <a:srgbClr val="00B0F0"/>
                </a:solidFill>
                <a:latin typeface="Myriad Pro "/>
              </a:rPr>
              <a:t>The </a:t>
            </a:r>
            <a:r>
              <a:rPr lang="en-GB" sz="1100" b="1" dirty="0">
                <a:solidFill>
                  <a:srgbClr val="00B0F0"/>
                </a:solidFill>
                <a:latin typeface="Myriad Pro "/>
              </a:rPr>
              <a:t>issue</a:t>
            </a:r>
            <a:r>
              <a:rPr lang="en-GB" sz="1100" b="1" dirty="0" smtClean="0">
                <a:solidFill>
                  <a:srgbClr val="00B0F0"/>
                </a:solidFill>
                <a:latin typeface="Myriad Pro "/>
              </a:rPr>
              <a:t>: </a:t>
            </a:r>
            <a:r>
              <a:rPr lang="en-GB" sz="1100" dirty="0" smtClean="0">
                <a:latin typeface="Myriad Pro "/>
              </a:rPr>
              <a:t>There is a decline of traditional medicinal practices. </a:t>
            </a:r>
            <a:r>
              <a:rPr lang="en-GB" sz="1100" dirty="0" err="1" smtClean="0">
                <a:latin typeface="Myriad Pro "/>
              </a:rPr>
              <a:t>Amirtha</a:t>
            </a:r>
            <a:r>
              <a:rPr lang="en-GB" sz="1100" dirty="0" smtClean="0">
                <a:latin typeface="Myriad Pro "/>
              </a:rPr>
              <a:t> Herbal works to provide affordable healthcare through the constructive use of local knowledge in rural areas. The issue of unemployment and migration is addressed through income generating activities for the ultra poor communities in the bioregion</a:t>
            </a:r>
            <a:br>
              <a:rPr lang="en-GB" sz="1100" dirty="0" smtClean="0">
                <a:latin typeface="Myriad Pro "/>
              </a:rPr>
            </a:br>
            <a:r>
              <a:rPr lang="en-GB" sz="1100" dirty="0" smtClean="0">
                <a:latin typeface="Myriad Pro "/>
              </a:rPr>
              <a:t/>
            </a:r>
            <a:br>
              <a:rPr lang="en-GB" sz="1100" dirty="0" smtClean="0">
                <a:latin typeface="Myriad Pro "/>
              </a:rPr>
            </a:br>
            <a:r>
              <a:rPr lang="en-GB" sz="1100" dirty="0" smtClean="0">
                <a:latin typeface="Myriad Pro "/>
              </a:rPr>
              <a:t> </a:t>
            </a:r>
            <a:r>
              <a:rPr lang="en-GB" sz="1100" b="1" dirty="0" smtClean="0">
                <a:solidFill>
                  <a:srgbClr val="00B0F0"/>
                </a:solidFill>
                <a:latin typeface="Myriad Pro "/>
              </a:rPr>
              <a:t>The idea:</a:t>
            </a:r>
            <a:r>
              <a:rPr lang="en-US" sz="1100" dirty="0" smtClean="0">
                <a:latin typeface="Myriad Pro "/>
              </a:rPr>
              <a:t>  </a:t>
            </a:r>
            <a:r>
              <a:rPr lang="en-US" sz="1100" dirty="0" err="1" smtClean="0">
                <a:latin typeface="Myriad Pro "/>
              </a:rPr>
              <a:t>Parvathy’s</a:t>
            </a:r>
            <a:r>
              <a:rPr lang="en-US" sz="1100" dirty="0" smtClean="0">
                <a:latin typeface="Myriad Pro "/>
              </a:rPr>
              <a:t> dream is to build a social enterprise model aimed at;  </a:t>
            </a:r>
            <a:r>
              <a:rPr lang="en-IN" sz="1100" dirty="0" smtClean="0">
                <a:latin typeface="Myriad Pro "/>
              </a:rPr>
              <a:t>Providing quality, affordable herbal medicinal products by rehabilitating local  traditions into health care practices in rural and urban areas of India. This is done by contributing to the financial and social development of women and BPL communities in the bioregion by creating income generating opportunities and conducting capacity building programs for beneficiaries. </a:t>
            </a:r>
            <a:r>
              <a:rPr lang="en-GB" sz="1100" b="1" dirty="0" smtClean="0">
                <a:solidFill>
                  <a:srgbClr val="00B0F0"/>
                </a:solidFill>
                <a:latin typeface="Myriad Pro "/>
              </a:rPr>
              <a:t/>
            </a:r>
            <a:br>
              <a:rPr lang="en-GB" sz="1100" b="1" dirty="0" smtClean="0">
                <a:solidFill>
                  <a:srgbClr val="00B0F0"/>
                </a:solidFill>
                <a:latin typeface="Myriad Pro "/>
              </a:rPr>
            </a:br>
            <a:endParaRPr lang="en-GB" sz="1100" b="1" dirty="0">
              <a:solidFill>
                <a:srgbClr val="00B0F0"/>
              </a:solidFill>
              <a:latin typeface="Myriad Pro "/>
            </a:endParaRPr>
          </a:p>
          <a:p>
            <a:pPr marL="0" indent="0">
              <a:buNone/>
            </a:pPr>
            <a:r>
              <a:rPr lang="en-GB" sz="1100" b="1" dirty="0">
                <a:solidFill>
                  <a:srgbClr val="00B0F0"/>
                </a:solidFill>
                <a:latin typeface="Myriad Pro "/>
              </a:rPr>
              <a:t>How it </a:t>
            </a:r>
            <a:r>
              <a:rPr lang="en-GB" sz="1100" b="1" dirty="0" smtClean="0">
                <a:solidFill>
                  <a:srgbClr val="00B0F0"/>
                </a:solidFill>
                <a:latin typeface="Myriad Pro "/>
              </a:rPr>
              <a:t>started: </a:t>
            </a:r>
            <a:r>
              <a:rPr lang="en-GB" sz="1100" dirty="0" smtClean="0">
                <a:latin typeface="Myriad Pro "/>
              </a:rPr>
              <a:t> </a:t>
            </a:r>
            <a:r>
              <a:rPr lang="en-GB" sz="1100" dirty="0" err="1" smtClean="0">
                <a:latin typeface="Myriad Pro "/>
              </a:rPr>
              <a:t>Parvathy’s</a:t>
            </a:r>
            <a:r>
              <a:rPr lang="en-GB" sz="1100" dirty="0" smtClean="0">
                <a:latin typeface="Myriad Pro "/>
              </a:rPr>
              <a:t> father is a healer and during her childhood she would collect plants for his medicinal practice. This interest led her to explore </a:t>
            </a:r>
            <a:r>
              <a:rPr lang="en-GB" sz="1100" dirty="0" err="1" smtClean="0">
                <a:latin typeface="Myriad Pro "/>
              </a:rPr>
              <a:t>Pitchandikullam</a:t>
            </a:r>
            <a:r>
              <a:rPr lang="en-GB" sz="1100" dirty="0" smtClean="0">
                <a:latin typeface="Myriad Pro "/>
              </a:rPr>
              <a:t> forest for 14 years and discover the healing that medicinal plants can offer.</a:t>
            </a:r>
            <a:br>
              <a:rPr lang="en-GB" sz="1100" dirty="0" smtClean="0">
                <a:latin typeface="Myriad Pro "/>
              </a:rPr>
            </a:br>
            <a:r>
              <a:rPr lang="en-GB" sz="1100" dirty="0" smtClean="0">
                <a:latin typeface="Myriad Pro "/>
              </a:rPr>
              <a:t> </a:t>
            </a:r>
            <a:r>
              <a:rPr lang="en-GB" sz="1100" b="1" dirty="0" smtClean="0">
                <a:solidFill>
                  <a:srgbClr val="00B0F0"/>
                </a:solidFill>
                <a:latin typeface="Myriad Pro "/>
              </a:rPr>
              <a:t/>
            </a:r>
            <a:br>
              <a:rPr lang="en-GB" sz="1100" b="1" dirty="0" smtClean="0">
                <a:solidFill>
                  <a:srgbClr val="00B0F0"/>
                </a:solidFill>
                <a:latin typeface="Myriad Pro "/>
              </a:rPr>
            </a:br>
            <a:r>
              <a:rPr lang="en-GB" sz="1100" b="1" dirty="0" smtClean="0">
                <a:solidFill>
                  <a:srgbClr val="00B0F0"/>
                </a:solidFill>
                <a:latin typeface="Myriad Pro "/>
              </a:rPr>
              <a:t>The team: </a:t>
            </a:r>
            <a:r>
              <a:rPr lang="en-GB" sz="1100" dirty="0" smtClean="0">
                <a:latin typeface="Myriad Pro "/>
              </a:rPr>
              <a:t> The social enterprise is co-owned by women groups who take care of collection, processing and marketing</a:t>
            </a:r>
            <a:r>
              <a:rPr lang="en-US" sz="1100" dirty="0" smtClean="0">
                <a:latin typeface="Myriad Pro "/>
              </a:rPr>
              <a:t>. They share a common understanding of grassroots development of herbal medicine. The women groups co-create the herbal unit and are focused towards building a sustainable social enterprise model that is committed to impact local bio-region.</a:t>
            </a:r>
          </a:p>
          <a:p>
            <a:pPr marL="0" indent="0">
              <a:buNone/>
            </a:pPr>
            <a:endParaRPr lang="en-US" sz="1100" b="1" dirty="0" smtClean="0">
              <a:solidFill>
                <a:srgbClr val="00B0F0"/>
              </a:solidFill>
              <a:latin typeface="Myriad Pro "/>
            </a:endParaRPr>
          </a:p>
          <a:p>
            <a:pPr marL="0" indent="0">
              <a:buNone/>
            </a:pPr>
            <a:r>
              <a:rPr lang="en-GB" sz="1100" b="1" dirty="0" err="1" smtClean="0">
                <a:solidFill>
                  <a:srgbClr val="00B0F0"/>
                </a:solidFill>
                <a:latin typeface="Myriad Pro "/>
              </a:rPr>
              <a:t>Amirtha</a:t>
            </a:r>
            <a:r>
              <a:rPr lang="en-GB" sz="1100" b="1" dirty="0" smtClean="0">
                <a:solidFill>
                  <a:srgbClr val="00B0F0"/>
                </a:solidFill>
                <a:latin typeface="Myriad Pro "/>
              </a:rPr>
              <a:t> Herbals  and </a:t>
            </a:r>
            <a:r>
              <a:rPr lang="en-GB" sz="1100" b="1" dirty="0" err="1">
                <a:solidFill>
                  <a:srgbClr val="00B0F0"/>
                </a:solidFill>
                <a:latin typeface="Myriad Pro "/>
              </a:rPr>
              <a:t>UnLtd</a:t>
            </a:r>
            <a:r>
              <a:rPr lang="en-GB" sz="1100" b="1" dirty="0">
                <a:solidFill>
                  <a:srgbClr val="00B0F0"/>
                </a:solidFill>
                <a:latin typeface="Myriad Pro "/>
              </a:rPr>
              <a:t> </a:t>
            </a:r>
            <a:r>
              <a:rPr lang="en-GB" sz="1100" b="1" dirty="0" smtClean="0">
                <a:solidFill>
                  <a:srgbClr val="00B0F0"/>
                </a:solidFill>
                <a:latin typeface="Myriad Pro "/>
              </a:rPr>
              <a:t>India: </a:t>
            </a:r>
            <a:r>
              <a:rPr lang="en-GB" sz="1100" dirty="0" err="1" smtClean="0">
                <a:latin typeface="Myriad Pro "/>
              </a:rPr>
              <a:t>Parvathy</a:t>
            </a:r>
            <a:r>
              <a:rPr lang="en-GB" sz="1100" dirty="0" smtClean="0">
                <a:latin typeface="Myriad Pro "/>
              </a:rPr>
              <a:t> asked </a:t>
            </a:r>
            <a:r>
              <a:rPr lang="en-GB" sz="1100" dirty="0" err="1" smtClean="0">
                <a:latin typeface="Myriad Pro "/>
              </a:rPr>
              <a:t>UnLtd</a:t>
            </a:r>
            <a:r>
              <a:rPr lang="en-GB" sz="1100" dirty="0" smtClean="0">
                <a:latin typeface="Myriad Pro "/>
              </a:rPr>
              <a:t>  Tamil Nadu to support her with access to talent for business planning strategy and distribution networks (bulk order companies, NGOs, e-commerce platforms eventually) , </a:t>
            </a:r>
            <a:r>
              <a:rPr lang="en-US" sz="1100" dirty="0" smtClean="0">
                <a:latin typeface="Myriad Pro "/>
              </a:rPr>
              <a:t>coaching on hard business skills , tie up with a consultant designer , drug license assistance and </a:t>
            </a:r>
            <a:r>
              <a:rPr lang="en-IN" sz="1100" dirty="0" smtClean="0">
                <a:latin typeface="Myriad Pro "/>
              </a:rPr>
              <a:t>framing of the </a:t>
            </a:r>
            <a:r>
              <a:rPr lang="en-US" sz="1100" dirty="0" smtClean="0">
                <a:latin typeface="Myriad Pro "/>
              </a:rPr>
              <a:t>management structure .</a:t>
            </a:r>
            <a:endParaRPr lang="en-GB" sz="1100" dirty="0" smtClean="0">
              <a:latin typeface="Myriad Pro "/>
            </a:endParaRPr>
          </a:p>
          <a:p>
            <a:pPr>
              <a:buNone/>
            </a:pPr>
            <a:endParaRPr lang="en-GB" sz="1100" dirty="0">
              <a:latin typeface="Myriad Pro"/>
            </a:endParaRPr>
          </a:p>
        </p:txBody>
      </p:sp>
      <p:pic>
        <p:nvPicPr>
          <p:cNvPr id="6" name="Afbeelding 5"/>
          <p:cNvPicPr>
            <a:picLocks noChangeAspect="1"/>
          </p:cNvPicPr>
          <p:nvPr/>
        </p:nvPicPr>
        <p:blipFill>
          <a:blip r:embed="rId3" cstate="print"/>
          <a:stretch>
            <a:fillRect/>
          </a:stretch>
        </p:blipFill>
        <p:spPr>
          <a:xfrm>
            <a:off x="762000" y="1752600"/>
            <a:ext cx="25146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16-Point Star 6"/>
          <p:cNvSpPr/>
          <p:nvPr/>
        </p:nvSpPr>
        <p:spPr>
          <a:xfrm>
            <a:off x="0" y="5867400"/>
            <a:ext cx="1447800" cy="990600"/>
          </a:xfrm>
          <a:prstGeom prst="star16">
            <a:avLst/>
          </a:prstGeom>
          <a:gradFill>
            <a:gsLst>
              <a:gs pos="0">
                <a:schemeClr val="tx2"/>
              </a:gs>
              <a:gs pos="80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nl-NL" sz="1400" dirty="0" smtClean="0">
                <a:latin typeface="Myriad Pro"/>
              </a:rPr>
              <a:t/>
            </a:r>
            <a:br>
              <a:rPr lang="nl-NL" sz="1400" dirty="0" smtClean="0">
                <a:latin typeface="Myriad Pro"/>
              </a:rPr>
            </a:br>
            <a:r>
              <a:rPr lang="nl-NL" sz="1400" b="1" dirty="0" smtClean="0">
                <a:latin typeface="Myriad Pro"/>
              </a:rPr>
              <a:t>UnLtd Tamil Nadu</a:t>
            </a:r>
          </a:p>
          <a:p>
            <a:pPr algn="ctr"/>
            <a:endParaRPr lang="en-IN" dirty="0"/>
          </a:p>
        </p:txBody>
      </p:sp>
    </p:spTree>
    <p:extLst>
      <p:ext uri="{BB962C8B-B14F-4D97-AF65-F5344CB8AC3E}">
        <p14:creationId xmlns:p14="http://schemas.microsoft.com/office/powerpoint/2010/main" val="1451227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                Yurt on Wheels </a:t>
            </a:r>
            <a:endParaRPr lang="en-GB" dirty="0"/>
          </a:p>
        </p:txBody>
      </p:sp>
      <p:sp>
        <p:nvSpPr>
          <p:cNvPr id="4" name="Tijdelijke aanduiding voor inhoud 3"/>
          <p:cNvSpPr>
            <a:spLocks noGrp="1"/>
          </p:cNvSpPr>
          <p:nvPr>
            <p:ph sz="half" idx="1"/>
          </p:nvPr>
        </p:nvSpPr>
        <p:spPr>
          <a:xfrm>
            <a:off x="457200" y="1219200"/>
            <a:ext cx="3581400" cy="4678363"/>
          </a:xfrm>
        </p:spPr>
        <p:txBody>
          <a:bodyPr/>
          <a:lstStyle/>
          <a:p>
            <a:pPr marL="0" indent="0">
              <a:buNone/>
            </a:pPr>
            <a:r>
              <a:rPr lang="en-US" sz="1200" i="1" dirty="0" smtClean="0">
                <a:latin typeface="Myriad Pro"/>
              </a:rPr>
              <a:t>Creating opportunity to access education for gypsy children</a:t>
            </a:r>
            <a:endParaRPr lang="en-GB" sz="1200" dirty="0" smtClean="0">
              <a:latin typeface="Myriad Pro"/>
            </a:endParaRPr>
          </a:p>
          <a:p>
            <a:endParaRPr lang="en-GB" sz="1200" dirty="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pPr marL="0" indent="0">
              <a:buNone/>
            </a:pPr>
            <a:endParaRPr lang="en-GB" sz="1200" dirty="0" smtClean="0">
              <a:latin typeface="Myriad Pro"/>
            </a:endParaRPr>
          </a:p>
          <a:p>
            <a:pPr marL="0" indent="0">
              <a:buNone/>
            </a:pPr>
            <a:endParaRPr lang="en-GB" sz="1200" dirty="0">
              <a:latin typeface="Myriad Pro"/>
            </a:endParaRPr>
          </a:p>
          <a:p>
            <a:pPr marL="0" indent="0">
              <a:buNone/>
            </a:pPr>
            <a:endParaRPr lang="en-GB" sz="1200" dirty="0" smtClean="0">
              <a:latin typeface="Myriad Pro"/>
            </a:endParaRPr>
          </a:p>
          <a:p>
            <a:pPr marL="0" indent="0">
              <a:buNone/>
            </a:pPr>
            <a:r>
              <a:rPr lang="en-GB" sz="1200" i="1" dirty="0" smtClean="0">
                <a:latin typeface="Myriad Pro"/>
              </a:rPr>
              <a:t/>
            </a:r>
            <a:br>
              <a:rPr lang="en-GB" sz="1200" i="1" dirty="0" smtClean="0">
                <a:latin typeface="Myriad Pro"/>
              </a:rPr>
            </a:br>
            <a:r>
              <a:rPr lang="en-GB" sz="1200" i="1" dirty="0" smtClean="0">
                <a:latin typeface="Myriad Pro"/>
              </a:rPr>
              <a:t>                       </a:t>
            </a:r>
            <a:br>
              <a:rPr lang="en-GB" sz="1200" i="1" dirty="0" smtClean="0">
                <a:latin typeface="Myriad Pro"/>
              </a:rPr>
            </a:br>
            <a:r>
              <a:rPr lang="en-GB" sz="1200" i="1" dirty="0" smtClean="0">
                <a:latin typeface="Myriad Pro"/>
              </a:rPr>
              <a:t>                 </a:t>
            </a:r>
            <a:br>
              <a:rPr lang="en-GB" sz="1200" i="1" dirty="0" smtClean="0">
                <a:latin typeface="Myriad Pro"/>
              </a:rPr>
            </a:br>
            <a:r>
              <a:rPr lang="en-GB" sz="1200" i="1" dirty="0" smtClean="0">
                <a:latin typeface="Myriad Pro"/>
              </a:rPr>
              <a:t>                   John Peter</a:t>
            </a:r>
          </a:p>
          <a:p>
            <a:pPr marL="0" indent="0">
              <a:buNone/>
            </a:pPr>
            <a:endParaRPr lang="en-GB" sz="1200" i="1" dirty="0" smtClean="0">
              <a:latin typeface="Myriad Pro"/>
            </a:endParaRPr>
          </a:p>
          <a:p>
            <a:pPr marL="0" indent="0">
              <a:buNone/>
            </a:pPr>
            <a:r>
              <a:rPr lang="nl-NL" sz="1200" i="1" dirty="0" smtClean="0">
                <a:latin typeface="Myriad Pro"/>
              </a:rPr>
              <a:t>Current Investee :  </a:t>
            </a:r>
            <a:r>
              <a:rPr lang="en-GB" sz="1200" i="1" dirty="0" smtClean="0">
                <a:latin typeface="Myriad Pro"/>
              </a:rPr>
              <a:t>Level 1, 2014</a:t>
            </a:r>
          </a:p>
          <a:p>
            <a:pPr marL="0" indent="0">
              <a:buNone/>
            </a:pPr>
            <a:endParaRPr lang="nl-NL" sz="1200" i="1" dirty="0" smtClean="0">
              <a:latin typeface="Myriad Pro"/>
            </a:endParaRPr>
          </a:p>
          <a:p>
            <a:pPr marL="0" indent="0">
              <a:buNone/>
            </a:pPr>
            <a:r>
              <a:rPr lang="nl-NL" sz="1200" i="1" dirty="0" smtClean="0">
                <a:latin typeface="Myriad Pro"/>
              </a:rPr>
              <a:t>Area: Pondicherry</a:t>
            </a:r>
          </a:p>
          <a:p>
            <a:pPr marL="0" indent="0">
              <a:buNone/>
            </a:pPr>
            <a:endParaRPr lang="en-GB" sz="1200" i="1" dirty="0" smtClean="0">
              <a:latin typeface="Myriad Pro"/>
            </a:endParaRPr>
          </a:p>
          <a:p>
            <a:pPr marL="0" indent="0">
              <a:buNone/>
            </a:pPr>
            <a:endParaRPr lang="en-GB" sz="1200" i="1" dirty="0">
              <a:latin typeface="Myriad Pro"/>
            </a:endParaRPr>
          </a:p>
          <a:p>
            <a:endParaRPr lang="en-GB" sz="1200" dirty="0">
              <a:latin typeface="Myriad Pro"/>
            </a:endParaRPr>
          </a:p>
        </p:txBody>
      </p:sp>
      <p:sp>
        <p:nvSpPr>
          <p:cNvPr id="5" name="Tijdelijke aanduiding voor inhoud 4"/>
          <p:cNvSpPr>
            <a:spLocks noGrp="1"/>
          </p:cNvSpPr>
          <p:nvPr>
            <p:ph sz="half" idx="2"/>
          </p:nvPr>
        </p:nvSpPr>
        <p:spPr>
          <a:xfrm>
            <a:off x="4114800" y="1219200"/>
            <a:ext cx="4724400" cy="5334000"/>
          </a:xfrm>
        </p:spPr>
        <p:txBody>
          <a:bodyPr/>
          <a:lstStyle/>
          <a:p>
            <a:pPr marL="0" indent="0">
              <a:buNone/>
            </a:pPr>
            <a:r>
              <a:rPr lang="en-GB" sz="1200" b="1" dirty="0">
                <a:solidFill>
                  <a:srgbClr val="00B0F0"/>
                </a:solidFill>
                <a:latin typeface="Myraid pro"/>
              </a:rPr>
              <a:t>The issue</a:t>
            </a:r>
            <a:r>
              <a:rPr lang="en-GB" sz="1200" b="1" dirty="0" smtClean="0">
                <a:solidFill>
                  <a:srgbClr val="00B0F0"/>
                </a:solidFill>
                <a:latin typeface="Myraid pro"/>
              </a:rPr>
              <a:t>:</a:t>
            </a:r>
            <a:r>
              <a:rPr lang="en-GB" sz="1200" dirty="0" smtClean="0">
                <a:latin typeface="Myraid pro"/>
              </a:rPr>
              <a:t> Kids from lesser privileged nomadic backgrounds in India have limited access to mainstream education. </a:t>
            </a:r>
            <a:br>
              <a:rPr lang="en-GB" sz="1200" dirty="0" smtClean="0">
                <a:latin typeface="Myraid pro"/>
              </a:rPr>
            </a:br>
            <a:endParaRPr lang="en-GB" sz="1200" b="1" dirty="0" smtClean="0">
              <a:solidFill>
                <a:srgbClr val="00B0F0"/>
              </a:solidFill>
              <a:latin typeface="Myraid pro"/>
            </a:endParaRPr>
          </a:p>
          <a:p>
            <a:pPr marL="0" indent="0">
              <a:buNone/>
            </a:pPr>
            <a:r>
              <a:rPr lang="en-GB" sz="1200" b="1" dirty="0" smtClean="0">
                <a:solidFill>
                  <a:srgbClr val="00B0F0"/>
                </a:solidFill>
                <a:latin typeface="Myraid pro"/>
              </a:rPr>
              <a:t>The idea: </a:t>
            </a:r>
            <a:r>
              <a:rPr lang="en-GB" sz="1200" dirty="0" smtClean="0">
                <a:latin typeface="Myraid pro"/>
              </a:rPr>
              <a:t>John’s </a:t>
            </a:r>
            <a:r>
              <a:rPr lang="en-IN" sz="1200" dirty="0" smtClean="0">
                <a:latin typeface="Myraid pro"/>
              </a:rPr>
              <a:t> project “Yurt on Wheels” works for the up </a:t>
            </a:r>
            <a:r>
              <a:rPr lang="en-IN" sz="1200" dirty="0" err="1" smtClean="0">
                <a:latin typeface="Myraid pro"/>
              </a:rPr>
              <a:t>liftment</a:t>
            </a:r>
            <a:r>
              <a:rPr lang="en-IN" sz="1200" dirty="0" smtClean="0">
                <a:latin typeface="Myraid pro"/>
              </a:rPr>
              <a:t> of children belonging to the nomadic and marginalized communities in Pondicherry through education. He will use a rickshaw to reach out to his beneficiaries to provide education, livelihood training and advocacy for the </a:t>
            </a:r>
            <a:r>
              <a:rPr lang="en-IN" sz="1200" dirty="0" err="1" smtClean="0">
                <a:latin typeface="Myraid pro"/>
              </a:rPr>
              <a:t>Narikuravar</a:t>
            </a:r>
            <a:r>
              <a:rPr lang="en-IN" sz="1200" dirty="0" smtClean="0">
                <a:latin typeface="Myraid pro"/>
              </a:rPr>
              <a:t> tribe in Pondicherry. </a:t>
            </a:r>
            <a:endParaRPr lang="en-GB" sz="1200" dirty="0">
              <a:latin typeface="Myraid pro"/>
            </a:endParaRPr>
          </a:p>
          <a:p>
            <a:pPr marL="0" indent="0">
              <a:buNone/>
            </a:pPr>
            <a:endParaRPr lang="en-GB" sz="1200" b="1" dirty="0">
              <a:solidFill>
                <a:srgbClr val="00B0F0"/>
              </a:solidFill>
              <a:latin typeface="Myraid pro"/>
            </a:endParaRPr>
          </a:p>
          <a:p>
            <a:pPr marL="0" indent="0">
              <a:buNone/>
            </a:pPr>
            <a:r>
              <a:rPr lang="en-GB" sz="1200" b="1" dirty="0">
                <a:solidFill>
                  <a:srgbClr val="00B0F0"/>
                </a:solidFill>
                <a:latin typeface="Myraid pro"/>
              </a:rPr>
              <a:t>How it </a:t>
            </a:r>
            <a:r>
              <a:rPr lang="en-GB" sz="1200" b="1" dirty="0" smtClean="0">
                <a:solidFill>
                  <a:srgbClr val="00B0F0"/>
                </a:solidFill>
                <a:latin typeface="Myraid pro"/>
              </a:rPr>
              <a:t>started:  </a:t>
            </a:r>
            <a:r>
              <a:rPr lang="en-GB" sz="1200" dirty="0" smtClean="0">
                <a:latin typeface="Myraid pro"/>
              </a:rPr>
              <a:t>J</a:t>
            </a:r>
            <a:r>
              <a:rPr lang="en-IN" sz="1200" dirty="0" err="1" smtClean="0">
                <a:latin typeface="Myraid pro"/>
              </a:rPr>
              <a:t>ohn</a:t>
            </a:r>
            <a:r>
              <a:rPr lang="en-IN" sz="1200" dirty="0" smtClean="0">
                <a:latin typeface="Myraid pro"/>
              </a:rPr>
              <a:t> Peter’s work in the developmental sector post Tsunami created a urge to work for the less-fortunate children in his locality. This made him work for a Gypsy community that is struggling with social stigma and challenges relating to poverty, unemployment, early child marriage, disease, and lack of knowledge about government facilities and other sources of support. </a:t>
            </a:r>
            <a:r>
              <a:rPr lang="en-GB" sz="1200" dirty="0" smtClean="0">
                <a:latin typeface="Myraid pro"/>
              </a:rPr>
              <a:t/>
            </a:r>
            <a:br>
              <a:rPr lang="en-GB" sz="1200" dirty="0" smtClean="0">
                <a:latin typeface="Myraid pro"/>
              </a:rPr>
            </a:br>
            <a:endParaRPr lang="en-GB" sz="1200" dirty="0" smtClean="0">
              <a:latin typeface="Myraid pro"/>
            </a:endParaRPr>
          </a:p>
          <a:p>
            <a:pPr marL="0" indent="0">
              <a:buNone/>
            </a:pPr>
            <a:r>
              <a:rPr lang="en-GB" sz="1200" b="1" dirty="0" smtClean="0">
                <a:solidFill>
                  <a:srgbClr val="00B0F0"/>
                </a:solidFill>
                <a:latin typeface="Myraid pro"/>
              </a:rPr>
              <a:t>The team: </a:t>
            </a:r>
            <a:r>
              <a:rPr lang="en-IN" sz="1200" dirty="0" smtClean="0">
                <a:latin typeface="Myraid pro"/>
              </a:rPr>
              <a:t>John is a social worker and has been working in the developmental sector for the past 6 years. Yurt on Wheels is his initiative for which he managed to register the organization, run regular classes and conducted a summer camp.</a:t>
            </a:r>
            <a:br>
              <a:rPr lang="en-IN" sz="1200" dirty="0" smtClean="0">
                <a:latin typeface="Myraid pro"/>
              </a:rPr>
            </a:br>
            <a:endParaRPr lang="en-GB" sz="1200" b="1" dirty="0" smtClean="0">
              <a:solidFill>
                <a:srgbClr val="00B0F0"/>
              </a:solidFill>
              <a:latin typeface="Myraid pro"/>
            </a:endParaRPr>
          </a:p>
          <a:p>
            <a:pPr marL="0" indent="0">
              <a:buNone/>
            </a:pPr>
            <a:r>
              <a:rPr lang="en-GB" sz="1200" b="1" dirty="0" smtClean="0">
                <a:solidFill>
                  <a:srgbClr val="00B0F0"/>
                </a:solidFill>
                <a:latin typeface="Myraid pro"/>
              </a:rPr>
              <a:t>Yurt on Wheels and </a:t>
            </a:r>
            <a:r>
              <a:rPr lang="en-GB" sz="1200" b="1" dirty="0">
                <a:solidFill>
                  <a:srgbClr val="00B0F0"/>
                </a:solidFill>
                <a:latin typeface="Myraid pro"/>
              </a:rPr>
              <a:t>UnLtd </a:t>
            </a:r>
            <a:r>
              <a:rPr lang="en-GB" sz="1200" b="1" dirty="0" smtClean="0">
                <a:solidFill>
                  <a:srgbClr val="00B0F0"/>
                </a:solidFill>
                <a:latin typeface="Myraid pro"/>
              </a:rPr>
              <a:t>India:</a:t>
            </a:r>
            <a:r>
              <a:rPr lang="en-GB" sz="1200" b="1" dirty="0">
                <a:solidFill>
                  <a:srgbClr val="00B0F0"/>
                </a:solidFill>
                <a:latin typeface="Myraid pro"/>
              </a:rPr>
              <a:t> </a:t>
            </a:r>
            <a:r>
              <a:rPr lang="en-GB" sz="1200" dirty="0" smtClean="0">
                <a:latin typeface="Myraid pro"/>
              </a:rPr>
              <a:t> John Peter asked UnLtd India to support him</a:t>
            </a:r>
            <a:r>
              <a:rPr lang="en-GB" sz="1200" dirty="0">
                <a:latin typeface="Myraid pro"/>
              </a:rPr>
              <a:t> </a:t>
            </a:r>
            <a:r>
              <a:rPr lang="en-GB" sz="1200" dirty="0" smtClean="0">
                <a:latin typeface="Myraid pro"/>
              </a:rPr>
              <a:t>with livelihood project, mentoring, identify local resources and coaching.</a:t>
            </a:r>
            <a:endParaRPr lang="en-GB" sz="1200" dirty="0">
              <a:latin typeface="Myraid pro"/>
            </a:endParaRPr>
          </a:p>
        </p:txBody>
      </p:sp>
      <p:pic>
        <p:nvPicPr>
          <p:cNvPr id="6" name="Afbeelding 5"/>
          <p:cNvPicPr>
            <a:picLocks noChangeAspect="1"/>
          </p:cNvPicPr>
          <p:nvPr/>
        </p:nvPicPr>
        <p:blipFill>
          <a:blip r:embed="rId2"/>
          <a:stretch>
            <a:fillRect/>
          </a:stretch>
        </p:blipFill>
        <p:spPr>
          <a:xfrm>
            <a:off x="914400" y="1905000"/>
            <a:ext cx="1676400" cy="2133600"/>
          </a:xfrm>
          <a:prstGeom prst="rect">
            <a:avLst/>
          </a:prstGeom>
          <a:ln>
            <a:noFill/>
          </a:ln>
          <a:effectLst>
            <a:outerShdw blurRad="292100" dist="139700" dir="2700000" algn="tl" rotWithShape="0">
              <a:srgbClr val="333333">
                <a:alpha val="65000"/>
              </a:srgbClr>
            </a:outerShdw>
          </a:effectLst>
        </p:spPr>
      </p:pic>
      <p:sp>
        <p:nvSpPr>
          <p:cNvPr id="7" name="16-Point Star 6"/>
          <p:cNvSpPr/>
          <p:nvPr/>
        </p:nvSpPr>
        <p:spPr>
          <a:xfrm>
            <a:off x="0" y="5867400"/>
            <a:ext cx="1447800" cy="990600"/>
          </a:xfrm>
          <a:prstGeom prst="star16">
            <a:avLst/>
          </a:prstGeom>
          <a:gradFill>
            <a:gsLst>
              <a:gs pos="0">
                <a:schemeClr val="tx2"/>
              </a:gs>
              <a:gs pos="80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nl-NL" sz="1400" dirty="0" smtClean="0">
                <a:latin typeface="Myriad Pro"/>
              </a:rPr>
              <a:t/>
            </a:r>
            <a:br>
              <a:rPr lang="nl-NL" sz="1400" dirty="0" smtClean="0">
                <a:latin typeface="Myriad Pro"/>
              </a:rPr>
            </a:br>
            <a:r>
              <a:rPr lang="nl-NL" sz="1400" b="1" dirty="0" smtClean="0">
                <a:latin typeface="Myriad Pro"/>
              </a:rPr>
              <a:t>UnLtd Tamil Nadu</a:t>
            </a:r>
          </a:p>
          <a:p>
            <a:pPr algn="ctr"/>
            <a:endParaRPr lang="en-IN" dirty="0"/>
          </a:p>
        </p:txBody>
      </p:sp>
    </p:spTree>
    <p:extLst>
      <p:ext uri="{BB962C8B-B14F-4D97-AF65-F5344CB8AC3E}">
        <p14:creationId xmlns:p14="http://schemas.microsoft.com/office/powerpoint/2010/main" val="1451227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r>
              <a:rPr lang="nl-NL" dirty="0" smtClean="0"/>
              <a:t>Teekz</a:t>
            </a:r>
            <a:endParaRPr lang="en-GB" dirty="0"/>
          </a:p>
        </p:txBody>
      </p:sp>
      <p:sp>
        <p:nvSpPr>
          <p:cNvPr id="4" name="Tijdelijke aanduiding voor inhoud 3"/>
          <p:cNvSpPr>
            <a:spLocks noGrp="1"/>
          </p:cNvSpPr>
          <p:nvPr>
            <p:ph sz="half" idx="1"/>
          </p:nvPr>
        </p:nvSpPr>
        <p:spPr>
          <a:xfrm>
            <a:off x="457200" y="1219200"/>
            <a:ext cx="3581400" cy="4678363"/>
          </a:xfrm>
        </p:spPr>
        <p:txBody>
          <a:bodyPr/>
          <a:lstStyle/>
          <a:p>
            <a:pPr marL="0" indent="0">
              <a:buNone/>
            </a:pPr>
            <a:r>
              <a:rPr lang="en-IN" sz="1200" i="1" dirty="0" smtClean="0">
                <a:latin typeface="Myriad Pro"/>
              </a:rPr>
              <a:t>        Creating </a:t>
            </a:r>
            <a:r>
              <a:rPr lang="en-IN" sz="1200" i="1" dirty="0" err="1" smtClean="0">
                <a:latin typeface="Myriad Pro"/>
              </a:rPr>
              <a:t>studentrepreneur</a:t>
            </a:r>
            <a:r>
              <a:rPr lang="en-IN" sz="1200" i="1" dirty="0" smtClean="0">
                <a:latin typeface="Myriad Pro"/>
              </a:rPr>
              <a:t/>
            </a:r>
            <a:br>
              <a:rPr lang="en-IN" sz="1200" i="1" dirty="0" smtClean="0">
                <a:latin typeface="Myriad Pro"/>
              </a:rPr>
            </a:br>
            <a:r>
              <a:rPr lang="en-IN" sz="1200" i="1" dirty="0" smtClean="0">
                <a:latin typeface="Myriad Pro"/>
              </a:rPr>
              <a:t/>
            </a:r>
            <a:br>
              <a:rPr lang="en-IN" sz="1200" i="1" dirty="0" smtClean="0">
                <a:latin typeface="Myriad Pro"/>
              </a:rPr>
            </a:br>
            <a:endParaRPr lang="en-IN" sz="1200" i="1" dirty="0" smtClean="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pPr marL="0" indent="0">
              <a:buNone/>
            </a:pPr>
            <a:endParaRPr lang="en-GB" sz="1200" dirty="0" smtClean="0">
              <a:latin typeface="Myriad Pro"/>
            </a:endParaRPr>
          </a:p>
          <a:p>
            <a:pPr marL="0" indent="0">
              <a:buNone/>
            </a:pPr>
            <a:endParaRPr lang="en-GB" sz="1200" dirty="0">
              <a:latin typeface="Myriad Pro"/>
            </a:endParaRPr>
          </a:p>
          <a:p>
            <a:pPr marL="0" indent="0">
              <a:buNone/>
            </a:pPr>
            <a:endParaRPr lang="en-GB" sz="1200" dirty="0" smtClean="0">
              <a:latin typeface="Myriad Pro"/>
            </a:endParaRPr>
          </a:p>
          <a:p>
            <a:pPr marL="0" indent="0">
              <a:buNone/>
            </a:pPr>
            <a:r>
              <a:rPr lang="en-GB" sz="1200" i="1" dirty="0" smtClean="0">
                <a:latin typeface="Myriad Pro"/>
              </a:rPr>
              <a:t>             </a:t>
            </a:r>
            <a:r>
              <a:rPr lang="en-GB" sz="1200" i="1" dirty="0" err="1" smtClean="0">
                <a:latin typeface="Myriad Pro"/>
              </a:rPr>
              <a:t>Tendul</a:t>
            </a:r>
            <a:r>
              <a:rPr lang="en-GB" sz="1200" i="1" dirty="0" smtClean="0">
                <a:latin typeface="Myriad Pro"/>
              </a:rPr>
              <a:t>  Raj</a:t>
            </a:r>
            <a:br>
              <a:rPr lang="en-GB" sz="1200" i="1" dirty="0" smtClean="0">
                <a:latin typeface="Myriad Pro"/>
              </a:rPr>
            </a:br>
            <a:endParaRPr lang="en-GB" sz="1200" i="1" dirty="0" smtClean="0">
              <a:latin typeface="Myriad Pro"/>
            </a:endParaRPr>
          </a:p>
          <a:p>
            <a:pPr marL="0" indent="0">
              <a:buNone/>
            </a:pPr>
            <a:r>
              <a:rPr lang="en-GB" sz="1200" i="1" dirty="0" smtClean="0">
                <a:latin typeface="Myriad Pro"/>
              </a:rPr>
              <a:t>Current investee</a:t>
            </a:r>
            <a:r>
              <a:rPr lang="nl-NL" sz="1200" i="1" dirty="0" smtClean="0">
                <a:latin typeface="Myriad Pro"/>
              </a:rPr>
              <a:t>: </a:t>
            </a:r>
            <a:r>
              <a:rPr lang="en-GB" sz="1200" i="1" dirty="0" smtClean="0">
                <a:latin typeface="Myriad Pro"/>
              </a:rPr>
              <a:t>Level 1, 2014</a:t>
            </a:r>
          </a:p>
          <a:p>
            <a:pPr marL="0" indent="0">
              <a:buNone/>
            </a:pPr>
            <a:endParaRPr lang="nl-NL" sz="1200" i="1" dirty="0" smtClean="0">
              <a:latin typeface="Myriad Pro"/>
            </a:endParaRPr>
          </a:p>
          <a:p>
            <a:pPr marL="0" indent="0">
              <a:buNone/>
            </a:pPr>
            <a:r>
              <a:rPr lang="nl-NL" sz="1200" i="1" dirty="0" smtClean="0">
                <a:latin typeface="Myriad Pro"/>
              </a:rPr>
              <a:t>Area : Pondicherry</a:t>
            </a:r>
            <a:br>
              <a:rPr lang="nl-NL" sz="1200" i="1" dirty="0" smtClean="0">
                <a:latin typeface="Myriad Pro"/>
              </a:rPr>
            </a:br>
            <a:endParaRPr lang="en-GB" sz="1200" i="1" dirty="0" smtClean="0">
              <a:latin typeface="Myriad Pro"/>
            </a:endParaRPr>
          </a:p>
          <a:p>
            <a:pPr marL="0" indent="0">
              <a:buNone/>
            </a:pPr>
            <a:r>
              <a:rPr lang="en-GB" sz="1200" i="1" dirty="0" smtClean="0">
                <a:latin typeface="Myriad Pro"/>
              </a:rPr>
              <a:t>www.teekz.in</a:t>
            </a:r>
            <a:endParaRPr lang="en-GB" sz="1200" i="1" dirty="0">
              <a:latin typeface="Myriad Pro"/>
            </a:endParaRPr>
          </a:p>
        </p:txBody>
      </p:sp>
      <p:sp>
        <p:nvSpPr>
          <p:cNvPr id="5" name="Tijdelijke aanduiding voor inhoud 4"/>
          <p:cNvSpPr>
            <a:spLocks noGrp="1"/>
          </p:cNvSpPr>
          <p:nvPr>
            <p:ph sz="half" idx="2"/>
          </p:nvPr>
        </p:nvSpPr>
        <p:spPr>
          <a:xfrm>
            <a:off x="4114800" y="1219200"/>
            <a:ext cx="4724400" cy="5257800"/>
          </a:xfrm>
        </p:spPr>
        <p:txBody>
          <a:bodyPr/>
          <a:lstStyle/>
          <a:p>
            <a:pPr marL="0" indent="0">
              <a:buNone/>
            </a:pPr>
            <a:r>
              <a:rPr lang="en-GB" sz="1200" b="1" dirty="0">
                <a:solidFill>
                  <a:srgbClr val="00B0F0"/>
                </a:solidFill>
                <a:latin typeface="Myriad Pro"/>
              </a:rPr>
              <a:t>The </a:t>
            </a:r>
            <a:r>
              <a:rPr lang="en-GB" sz="1200" b="1" dirty="0" smtClean="0">
                <a:solidFill>
                  <a:srgbClr val="00B0F0"/>
                </a:solidFill>
                <a:latin typeface="Myriad Pro"/>
              </a:rPr>
              <a:t>issue: </a:t>
            </a:r>
            <a:r>
              <a:rPr lang="en-GB" sz="1200" dirty="0" smtClean="0">
                <a:latin typeface="Myriad Pro"/>
              </a:rPr>
              <a:t>Students  in  rural India have limited access  to technical skills that get them employed. </a:t>
            </a:r>
            <a:r>
              <a:rPr lang="en-GB" sz="1200" dirty="0" err="1" smtClean="0">
                <a:latin typeface="Myriad Pro"/>
              </a:rPr>
              <a:t>Teekz</a:t>
            </a:r>
            <a:r>
              <a:rPr lang="en-GB" sz="1200" dirty="0" smtClean="0">
                <a:latin typeface="Myriad Pro"/>
              </a:rPr>
              <a:t> works to bridge the rural urban divide through creating </a:t>
            </a:r>
            <a:r>
              <a:rPr lang="en-GB" sz="1200" dirty="0" err="1" smtClean="0">
                <a:latin typeface="Myriad Pro"/>
              </a:rPr>
              <a:t>studentrepreneur</a:t>
            </a:r>
            <a:r>
              <a:rPr lang="en-GB" sz="1200" dirty="0" smtClean="0">
                <a:latin typeface="Myriad Pro"/>
              </a:rPr>
              <a:t> by use of technology.</a:t>
            </a:r>
            <a:endParaRPr lang="en-GB" sz="1200" b="1" dirty="0" smtClean="0">
              <a:solidFill>
                <a:srgbClr val="00B0F0"/>
              </a:solidFill>
              <a:latin typeface="Myriad Pro"/>
            </a:endParaRPr>
          </a:p>
          <a:p>
            <a:pPr marL="0" indent="0">
              <a:buNone/>
            </a:pPr>
            <a:endParaRPr lang="en-GB" sz="1200" b="1" dirty="0" smtClean="0">
              <a:solidFill>
                <a:srgbClr val="00B0F0"/>
              </a:solidFill>
              <a:latin typeface="Myriad Pro"/>
            </a:endParaRPr>
          </a:p>
          <a:p>
            <a:pPr marL="0" indent="0">
              <a:buNone/>
            </a:pPr>
            <a:r>
              <a:rPr lang="en-GB" sz="1200" b="1" dirty="0">
                <a:solidFill>
                  <a:srgbClr val="00B0F0"/>
                </a:solidFill>
                <a:latin typeface="Myriad Pro"/>
              </a:rPr>
              <a:t>The </a:t>
            </a:r>
            <a:r>
              <a:rPr lang="en-GB" sz="1200" b="1" dirty="0" smtClean="0">
                <a:solidFill>
                  <a:srgbClr val="00B0F0"/>
                </a:solidFill>
                <a:latin typeface="Myriad Pro"/>
              </a:rPr>
              <a:t>idea: : </a:t>
            </a:r>
            <a:r>
              <a:rPr lang="en-GB" sz="1200" dirty="0" err="1" smtClean="0">
                <a:latin typeface="Myriad Pro"/>
              </a:rPr>
              <a:t>Teekz</a:t>
            </a:r>
            <a:r>
              <a:rPr lang="en-GB" sz="1200" dirty="0" smtClean="0">
                <a:latin typeface="Myriad Pro"/>
              </a:rPr>
              <a:t> aims to</a:t>
            </a:r>
            <a:r>
              <a:rPr lang="en-IN" sz="1200" dirty="0" smtClean="0">
                <a:latin typeface="Myriad Pro"/>
              </a:rPr>
              <a:t> provide practical training for rural students in technology  and  Entrepreneurship. This is done by conducting  training programmes on game, Web  and Apps development and also providing the participants with hands on training and live projects. </a:t>
            </a:r>
            <a:r>
              <a:rPr lang="en-GB" sz="1200" b="1" dirty="0" smtClean="0">
                <a:solidFill>
                  <a:srgbClr val="00B0F0"/>
                </a:solidFill>
                <a:latin typeface="Myriad Pro"/>
              </a:rPr>
              <a:t/>
            </a:r>
            <a:br>
              <a:rPr lang="en-GB" sz="1200" b="1" dirty="0" smtClean="0">
                <a:solidFill>
                  <a:srgbClr val="00B0F0"/>
                </a:solidFill>
                <a:latin typeface="Myriad Pro"/>
              </a:rPr>
            </a:br>
            <a:endParaRPr lang="en-GB" sz="1200" dirty="0">
              <a:latin typeface="Myriad Pro"/>
            </a:endParaRPr>
          </a:p>
          <a:p>
            <a:pPr marL="0" indent="0">
              <a:buNone/>
            </a:pPr>
            <a:r>
              <a:rPr lang="en-GB" sz="1200" b="1" dirty="0" smtClean="0">
                <a:solidFill>
                  <a:srgbClr val="00B0F0"/>
                </a:solidFill>
                <a:latin typeface="Myriad Pro"/>
              </a:rPr>
              <a:t>How </a:t>
            </a:r>
            <a:r>
              <a:rPr lang="en-GB" sz="1200" b="1" dirty="0">
                <a:solidFill>
                  <a:srgbClr val="00B0F0"/>
                </a:solidFill>
                <a:latin typeface="Myriad Pro"/>
              </a:rPr>
              <a:t>it </a:t>
            </a:r>
            <a:r>
              <a:rPr lang="en-GB" sz="1200" b="1" dirty="0" smtClean="0">
                <a:solidFill>
                  <a:srgbClr val="00B0F0"/>
                </a:solidFill>
                <a:latin typeface="Myriad Pro"/>
              </a:rPr>
              <a:t>started: </a:t>
            </a:r>
            <a:r>
              <a:rPr lang="en-GB" sz="1200" dirty="0" smtClean="0">
                <a:latin typeface="Myriad Pro"/>
              </a:rPr>
              <a:t>After</a:t>
            </a:r>
            <a:r>
              <a:rPr lang="en-GB" sz="1200" b="1" dirty="0" smtClean="0">
                <a:solidFill>
                  <a:srgbClr val="00B0F0"/>
                </a:solidFill>
                <a:latin typeface="Myriad Pro"/>
              </a:rPr>
              <a:t> </a:t>
            </a:r>
            <a:r>
              <a:rPr lang="en-GB" sz="1200" dirty="0" smtClean="0">
                <a:latin typeface="Myriad Pro"/>
              </a:rPr>
              <a:t> graduation </a:t>
            </a:r>
            <a:r>
              <a:rPr lang="en-GB" sz="1200" dirty="0" err="1" smtClean="0">
                <a:latin typeface="Myriad Pro"/>
              </a:rPr>
              <a:t>Tendul</a:t>
            </a:r>
            <a:r>
              <a:rPr lang="en-GB" sz="1200" dirty="0" smtClean="0">
                <a:latin typeface="Myriad Pro"/>
              </a:rPr>
              <a:t> Raj , started </a:t>
            </a:r>
            <a:r>
              <a:rPr lang="en-GB" sz="1200" dirty="0" err="1" smtClean="0">
                <a:latin typeface="Myriad Pro"/>
              </a:rPr>
              <a:t>Teekz</a:t>
            </a:r>
            <a:r>
              <a:rPr lang="en-GB" sz="1200" dirty="0" smtClean="0">
                <a:latin typeface="Myriad Pro"/>
              </a:rPr>
              <a:t> as a  platform for students with enthusiasm and talent . These students belong to rural areas and so have less access to technology and quality services. </a:t>
            </a:r>
            <a:r>
              <a:rPr lang="en-GB" sz="1200" dirty="0" err="1" smtClean="0">
                <a:latin typeface="Myriad Pro"/>
              </a:rPr>
              <a:t>Teekz</a:t>
            </a:r>
            <a:r>
              <a:rPr lang="en-GB" sz="1200" dirty="0" smtClean="0">
                <a:latin typeface="Myriad Pro"/>
              </a:rPr>
              <a:t> provides quality practical education .</a:t>
            </a:r>
            <a:br>
              <a:rPr lang="en-GB" sz="1200" dirty="0" smtClean="0">
                <a:latin typeface="Myriad Pro"/>
              </a:rPr>
            </a:br>
            <a:endParaRPr lang="en-GB" sz="1200" dirty="0" smtClean="0">
              <a:latin typeface="Myriad Pro"/>
            </a:endParaRPr>
          </a:p>
          <a:p>
            <a:pPr marL="0" indent="0">
              <a:buNone/>
            </a:pPr>
            <a:r>
              <a:rPr lang="en-GB" sz="1200" b="1" dirty="0" smtClean="0">
                <a:solidFill>
                  <a:srgbClr val="00B0F0"/>
                </a:solidFill>
                <a:latin typeface="Myriad Pro"/>
              </a:rPr>
              <a:t>The team:</a:t>
            </a:r>
            <a:r>
              <a:rPr lang="en-GB" sz="1200" dirty="0" smtClean="0">
                <a:latin typeface="Myriad Pro"/>
              </a:rPr>
              <a:t> </a:t>
            </a:r>
            <a:r>
              <a:rPr lang="en-GB" sz="1200" dirty="0" err="1" smtClean="0">
                <a:latin typeface="Myriad Pro"/>
              </a:rPr>
              <a:t>Tendul</a:t>
            </a:r>
            <a:r>
              <a:rPr lang="en-GB" sz="1200" dirty="0" smtClean="0">
                <a:latin typeface="Myriad Pro"/>
              </a:rPr>
              <a:t> Raj is the founder  of </a:t>
            </a:r>
            <a:r>
              <a:rPr lang="en-GB" sz="1200" dirty="0" err="1" smtClean="0">
                <a:latin typeface="Myriad Pro"/>
              </a:rPr>
              <a:t>Teekz</a:t>
            </a:r>
            <a:r>
              <a:rPr lang="en-GB" sz="1200" dirty="0" smtClean="0">
                <a:latin typeface="Myriad Pro"/>
              </a:rPr>
              <a:t> and  works with a team of dedicated  workforce who were  once his own students trained at </a:t>
            </a:r>
            <a:r>
              <a:rPr lang="en-GB" sz="1200" dirty="0" err="1" smtClean="0">
                <a:latin typeface="Myriad Pro"/>
              </a:rPr>
              <a:t>Teekz</a:t>
            </a:r>
            <a:r>
              <a:rPr lang="en-GB" sz="1200" dirty="0" smtClean="0">
                <a:latin typeface="Myriad Pro"/>
              </a:rPr>
              <a:t>.</a:t>
            </a:r>
            <a:br>
              <a:rPr lang="en-GB" sz="1200" dirty="0" smtClean="0">
                <a:latin typeface="Myriad Pro"/>
              </a:rPr>
            </a:br>
            <a:endParaRPr lang="en-GB" sz="1200" b="1" dirty="0" smtClean="0">
              <a:solidFill>
                <a:srgbClr val="00B0F0"/>
              </a:solidFill>
              <a:latin typeface="Myriad Pro"/>
            </a:endParaRPr>
          </a:p>
          <a:p>
            <a:pPr marL="0" indent="0">
              <a:buNone/>
            </a:pPr>
            <a:r>
              <a:rPr lang="en-GB" sz="1200" b="1" dirty="0" err="1" smtClean="0">
                <a:solidFill>
                  <a:srgbClr val="00B0F0"/>
                </a:solidFill>
                <a:latin typeface="Myriad Pro"/>
              </a:rPr>
              <a:t>Teekz</a:t>
            </a:r>
            <a:r>
              <a:rPr lang="en-GB" sz="1200" b="1" dirty="0" smtClean="0">
                <a:solidFill>
                  <a:srgbClr val="00B0F0"/>
                </a:solidFill>
                <a:latin typeface="Myriad Pro"/>
              </a:rPr>
              <a:t>  and </a:t>
            </a:r>
            <a:r>
              <a:rPr lang="en-GB" sz="1200" b="1" dirty="0">
                <a:solidFill>
                  <a:srgbClr val="00B0F0"/>
                </a:solidFill>
                <a:latin typeface="Myriad Pro"/>
              </a:rPr>
              <a:t>UnLtd </a:t>
            </a:r>
            <a:r>
              <a:rPr lang="en-GB" sz="1200" b="1" dirty="0" smtClean="0">
                <a:solidFill>
                  <a:srgbClr val="00B0F0"/>
                </a:solidFill>
                <a:latin typeface="Myriad Pro"/>
              </a:rPr>
              <a:t>India:</a:t>
            </a:r>
            <a:r>
              <a:rPr lang="en-GB" sz="1200" b="1" dirty="0">
                <a:solidFill>
                  <a:srgbClr val="00B0F0"/>
                </a:solidFill>
                <a:latin typeface="Myriad Pro"/>
              </a:rPr>
              <a:t> </a:t>
            </a:r>
            <a:r>
              <a:rPr lang="en-GB" sz="1200" dirty="0" err="1" smtClean="0">
                <a:latin typeface="Myriad Pro"/>
              </a:rPr>
              <a:t>Teekz</a:t>
            </a:r>
            <a:r>
              <a:rPr lang="en-GB" sz="1200" dirty="0" smtClean="0">
                <a:latin typeface="Myriad Pro"/>
              </a:rPr>
              <a:t>  asked </a:t>
            </a:r>
            <a:r>
              <a:rPr lang="en-GB" sz="1200" dirty="0" err="1" smtClean="0">
                <a:latin typeface="Myriad Pro"/>
              </a:rPr>
              <a:t>UnLtd</a:t>
            </a:r>
            <a:r>
              <a:rPr lang="en-GB" sz="1200" dirty="0" smtClean="0">
                <a:latin typeface="Myriad Pro"/>
              </a:rPr>
              <a:t>  Tamil Nadu to support him with networking, peer-learning, coaching, workshops, mentoring and financial support.</a:t>
            </a:r>
            <a:endParaRPr lang="en-GB" sz="1200" dirty="0">
              <a:latin typeface="Myriad Pro"/>
            </a:endParaRPr>
          </a:p>
        </p:txBody>
      </p:sp>
      <p:pic>
        <p:nvPicPr>
          <p:cNvPr id="6" name="Afbeelding 5"/>
          <p:cNvPicPr>
            <a:picLocks noChangeAspect="1"/>
          </p:cNvPicPr>
          <p:nvPr/>
        </p:nvPicPr>
        <p:blipFill>
          <a:blip r:embed="rId2"/>
          <a:stretch>
            <a:fillRect/>
          </a:stretch>
        </p:blipFill>
        <p:spPr>
          <a:xfrm>
            <a:off x="914400" y="1887945"/>
            <a:ext cx="2133600"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16-Point Star 6"/>
          <p:cNvSpPr/>
          <p:nvPr/>
        </p:nvSpPr>
        <p:spPr>
          <a:xfrm>
            <a:off x="0" y="5867400"/>
            <a:ext cx="1447800" cy="990600"/>
          </a:xfrm>
          <a:prstGeom prst="star16">
            <a:avLst/>
          </a:prstGeom>
          <a:gradFill>
            <a:gsLst>
              <a:gs pos="0">
                <a:schemeClr val="tx2"/>
              </a:gs>
              <a:gs pos="80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nl-NL" sz="1400" dirty="0" smtClean="0">
                <a:latin typeface="Myriad Pro"/>
              </a:rPr>
              <a:t/>
            </a:r>
            <a:br>
              <a:rPr lang="nl-NL" sz="1400" dirty="0" smtClean="0">
                <a:latin typeface="Myriad Pro"/>
              </a:rPr>
            </a:br>
            <a:r>
              <a:rPr lang="nl-NL" sz="1400" b="1" dirty="0" smtClean="0">
                <a:latin typeface="Myriad Pro"/>
              </a:rPr>
              <a:t>UnLtd Tamil Nadu</a:t>
            </a:r>
          </a:p>
          <a:p>
            <a:pPr algn="ctr"/>
            <a:endParaRPr lang="en-IN" dirty="0"/>
          </a:p>
        </p:txBody>
      </p:sp>
    </p:spTree>
    <p:extLst>
      <p:ext uri="{BB962C8B-B14F-4D97-AF65-F5344CB8AC3E}">
        <p14:creationId xmlns:p14="http://schemas.microsoft.com/office/powerpoint/2010/main" val="1451227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r>
              <a:rPr lang="nl-NL" dirty="0" smtClean="0"/>
              <a:t>Sankalpa </a:t>
            </a:r>
            <a:endParaRPr lang="en-GB" dirty="0"/>
          </a:p>
        </p:txBody>
      </p:sp>
      <p:sp>
        <p:nvSpPr>
          <p:cNvPr id="4" name="Tijdelijke aanduiding voor inhoud 3"/>
          <p:cNvSpPr>
            <a:spLocks noGrp="1"/>
          </p:cNvSpPr>
          <p:nvPr>
            <p:ph sz="half" idx="1"/>
          </p:nvPr>
        </p:nvSpPr>
        <p:spPr>
          <a:xfrm>
            <a:off x="457200" y="1219200"/>
            <a:ext cx="3581400" cy="4678363"/>
          </a:xfrm>
        </p:spPr>
        <p:txBody>
          <a:bodyPr/>
          <a:lstStyle/>
          <a:p>
            <a:pPr marL="0" indent="0">
              <a:buNone/>
            </a:pPr>
            <a:r>
              <a:rPr lang="en-IN" sz="1200" b="1" i="1" dirty="0" err="1" smtClean="0">
                <a:latin typeface="Myriad Pro"/>
              </a:rPr>
              <a:t>Sankalpa</a:t>
            </a:r>
            <a:r>
              <a:rPr lang="en-IN" sz="1200" b="1" i="1" dirty="0" smtClean="0">
                <a:latin typeface="Myriad Pro"/>
              </a:rPr>
              <a:t> provides art therapy and creative empowerment programs, to facilitate insight and connection through art.</a:t>
            </a:r>
            <a:r>
              <a:rPr lang="en-IN" sz="1400" dirty="0" smtClean="0">
                <a:latin typeface="Myriad Pro"/>
              </a:rPr>
              <a:t> </a:t>
            </a:r>
            <a:endParaRPr lang="nl-NL" sz="1400" i="1" dirty="0" smtClean="0">
              <a:latin typeface="Myriad Pro"/>
            </a:endParaRPr>
          </a:p>
          <a:p>
            <a:pPr marL="0" indent="0">
              <a:buNone/>
            </a:pPr>
            <a:endParaRPr lang="en-IN" sz="1200" i="1" dirty="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pPr marL="0" indent="0">
              <a:buNone/>
            </a:pPr>
            <a:endParaRPr lang="en-GB" sz="1200" dirty="0" smtClean="0">
              <a:latin typeface="Myriad Pro"/>
            </a:endParaRPr>
          </a:p>
          <a:p>
            <a:pPr marL="0" indent="0">
              <a:buNone/>
            </a:pPr>
            <a:r>
              <a:rPr lang="en-GB" sz="1200" dirty="0">
                <a:latin typeface="Myriad Pro"/>
              </a:rPr>
              <a:t> </a:t>
            </a:r>
            <a:r>
              <a:rPr lang="en-GB" sz="1200" dirty="0" smtClean="0">
                <a:latin typeface="Myriad Pro"/>
              </a:rPr>
              <a:t>                           </a:t>
            </a:r>
            <a:r>
              <a:rPr lang="en-GB" sz="1200" i="1" dirty="0" smtClean="0">
                <a:latin typeface="Myriad Pro"/>
              </a:rPr>
              <a:t> </a:t>
            </a:r>
            <a:r>
              <a:rPr lang="nl-NL" sz="1200" b="1" i="1" dirty="0" smtClean="0">
                <a:latin typeface="Myriad Pro"/>
              </a:rPr>
              <a:t>Krupa</a:t>
            </a:r>
            <a:br>
              <a:rPr lang="nl-NL" sz="1200" b="1" i="1" dirty="0" smtClean="0">
                <a:latin typeface="Myriad Pro"/>
              </a:rPr>
            </a:br>
            <a:endParaRPr lang="en-GB" sz="1200" i="1" dirty="0" smtClean="0">
              <a:latin typeface="Myriad Pro"/>
            </a:endParaRPr>
          </a:p>
          <a:p>
            <a:pPr marL="0" indent="0">
              <a:buNone/>
            </a:pPr>
            <a:r>
              <a:rPr lang="nl-NL" sz="1200" i="1" dirty="0" smtClean="0">
                <a:latin typeface="Myriad Pro"/>
              </a:rPr>
              <a:t>Current Investee :</a:t>
            </a:r>
            <a:br>
              <a:rPr lang="nl-NL" sz="1200" i="1" dirty="0" smtClean="0">
                <a:latin typeface="Myriad Pro"/>
              </a:rPr>
            </a:br>
            <a:r>
              <a:rPr lang="nl-NL" sz="1200" i="1" dirty="0" smtClean="0">
                <a:latin typeface="Myriad Pro"/>
              </a:rPr>
              <a:t> Level1,2014</a:t>
            </a:r>
          </a:p>
          <a:p>
            <a:pPr marL="0" indent="0">
              <a:buNone/>
            </a:pPr>
            <a:r>
              <a:rPr lang="nl-NL" sz="1200" i="1" dirty="0" smtClean="0">
                <a:latin typeface="Myriad Pro"/>
              </a:rPr>
              <a:t>Area: Auroville</a:t>
            </a:r>
          </a:p>
          <a:p>
            <a:pPr marL="0" indent="0">
              <a:buNone/>
            </a:pPr>
            <a:endParaRPr lang="nl-NL" sz="1200" i="1" dirty="0" smtClean="0">
              <a:latin typeface="Myriad Pro"/>
            </a:endParaRPr>
          </a:p>
          <a:p>
            <a:pPr marL="0" indent="0">
              <a:buNone/>
            </a:pPr>
            <a:r>
              <a:rPr lang="nl-NL" sz="1200" i="1" dirty="0" smtClean="0">
                <a:solidFill>
                  <a:schemeClr val="accent5"/>
                </a:solidFill>
                <a:latin typeface="Myriad Pro"/>
                <a:hlinkClick r:id="rId2"/>
              </a:rPr>
              <a:t>www.sankalpajourneys.com</a:t>
            </a:r>
            <a:r>
              <a:rPr lang="nl-NL" sz="1200" i="1" dirty="0" smtClean="0">
                <a:solidFill>
                  <a:schemeClr val="accent5"/>
                </a:solidFill>
                <a:latin typeface="Myriad Pro"/>
              </a:rPr>
              <a:t>     </a:t>
            </a:r>
          </a:p>
          <a:p>
            <a:pPr marL="0" indent="0">
              <a:buNone/>
            </a:pPr>
            <a:endParaRPr lang="nl-NL" sz="1200" dirty="0" smtClean="0">
              <a:latin typeface="Myriad Pro Light"/>
            </a:endParaRPr>
          </a:p>
          <a:p>
            <a:pPr marL="0" indent="0">
              <a:buNone/>
            </a:pPr>
            <a:endParaRPr lang="en-GB" sz="1200" i="1" dirty="0" smtClean="0">
              <a:latin typeface="Myriad Pro"/>
            </a:endParaRPr>
          </a:p>
          <a:p>
            <a:endParaRPr lang="en-GB" sz="1200" dirty="0">
              <a:latin typeface="Myriad Pro"/>
            </a:endParaRPr>
          </a:p>
        </p:txBody>
      </p:sp>
      <p:sp>
        <p:nvSpPr>
          <p:cNvPr id="5" name="Tijdelijke aanduiding voor inhoud 4"/>
          <p:cNvSpPr>
            <a:spLocks noGrp="1"/>
          </p:cNvSpPr>
          <p:nvPr>
            <p:ph sz="half" idx="2"/>
          </p:nvPr>
        </p:nvSpPr>
        <p:spPr>
          <a:xfrm>
            <a:off x="4114800" y="1066800"/>
            <a:ext cx="4724400" cy="5486400"/>
          </a:xfrm>
        </p:spPr>
        <p:txBody>
          <a:bodyPr/>
          <a:lstStyle/>
          <a:p>
            <a:pPr marL="0" indent="0">
              <a:buNone/>
            </a:pPr>
            <a:r>
              <a:rPr lang="en-GB" sz="1200" b="1" dirty="0">
                <a:solidFill>
                  <a:srgbClr val="00B0F0"/>
                </a:solidFill>
                <a:latin typeface="Myriad Pro"/>
              </a:rPr>
              <a:t>The issue</a:t>
            </a:r>
            <a:r>
              <a:rPr lang="en-GB" sz="1200" b="1" dirty="0" smtClean="0">
                <a:solidFill>
                  <a:srgbClr val="00B0F0"/>
                </a:solidFill>
                <a:latin typeface="Myriad Pro"/>
              </a:rPr>
              <a:t>:</a:t>
            </a:r>
            <a:r>
              <a:rPr lang="en-US" sz="1200" dirty="0" smtClean="0">
                <a:solidFill>
                  <a:srgbClr val="000000"/>
                </a:solidFill>
                <a:latin typeface="Myriad Pro"/>
                <a:cs typeface="Arial"/>
              </a:rPr>
              <a:t> Low self esteem and Lack of confidence in social interactions  is  addressed through art. </a:t>
            </a:r>
            <a:endParaRPr lang="en-GB" sz="1200" b="1" dirty="0" smtClean="0">
              <a:solidFill>
                <a:srgbClr val="00B0F0"/>
              </a:solidFill>
              <a:latin typeface="Myriad Pro"/>
            </a:endParaRPr>
          </a:p>
          <a:p>
            <a:pPr marL="0" indent="0">
              <a:buNone/>
            </a:pPr>
            <a:endParaRPr lang="en-GB" sz="1200" b="1" dirty="0" smtClean="0">
              <a:solidFill>
                <a:srgbClr val="00B0F0"/>
              </a:solidFill>
              <a:latin typeface="Myriad Pro"/>
            </a:endParaRPr>
          </a:p>
          <a:p>
            <a:pPr marL="0" indent="0">
              <a:buNone/>
            </a:pPr>
            <a:r>
              <a:rPr lang="en-GB" sz="1200" b="1" dirty="0">
                <a:solidFill>
                  <a:srgbClr val="00B0F0"/>
                </a:solidFill>
                <a:latin typeface="Myriad Pro"/>
              </a:rPr>
              <a:t>The </a:t>
            </a:r>
            <a:r>
              <a:rPr lang="en-GB" sz="1200" b="1" dirty="0" smtClean="0">
                <a:solidFill>
                  <a:srgbClr val="00B0F0"/>
                </a:solidFill>
                <a:latin typeface="Myriad Pro"/>
              </a:rPr>
              <a:t>idea:</a:t>
            </a:r>
            <a:r>
              <a:rPr lang="en-GB" sz="1200" dirty="0" smtClean="0">
                <a:latin typeface="Myriad Pro"/>
              </a:rPr>
              <a:t> </a:t>
            </a:r>
            <a:r>
              <a:rPr lang="en-GB" sz="1200" dirty="0" err="1" smtClean="0">
                <a:latin typeface="Myriad Pro"/>
              </a:rPr>
              <a:t>Sankalpa</a:t>
            </a:r>
            <a:r>
              <a:rPr lang="en-GB" sz="1200" dirty="0" smtClean="0">
                <a:latin typeface="Myriad Pro"/>
              </a:rPr>
              <a:t> seeks to heal trauma, improve self esteem, cultivate emotional expression and empower individuals through creativity</a:t>
            </a:r>
            <a:r>
              <a:rPr lang="en-US" sz="1200" dirty="0" smtClean="0">
                <a:latin typeface="Myriad Pro"/>
                <a:cs typeface="Arial"/>
              </a:rPr>
              <a:t> and art engagement. Supportive spaces, resources and education are provided and a platform is created to facilitate global art exchange.</a:t>
            </a:r>
            <a:br>
              <a:rPr lang="en-US" sz="1200" dirty="0" smtClean="0">
                <a:latin typeface="Myriad Pro"/>
                <a:cs typeface="Arial"/>
              </a:rPr>
            </a:br>
            <a:endParaRPr lang="en-GB" sz="1200" b="1" dirty="0">
              <a:solidFill>
                <a:srgbClr val="00B0F0"/>
              </a:solidFill>
              <a:latin typeface="Myriad Pro"/>
            </a:endParaRPr>
          </a:p>
          <a:p>
            <a:pPr marL="0" indent="0">
              <a:buNone/>
            </a:pPr>
            <a:r>
              <a:rPr lang="en-GB" sz="1200" b="1" dirty="0">
                <a:solidFill>
                  <a:srgbClr val="00B0F0"/>
                </a:solidFill>
                <a:latin typeface="Myriad Pro"/>
              </a:rPr>
              <a:t>How it </a:t>
            </a:r>
            <a:r>
              <a:rPr lang="en-GB" sz="1200" b="1" dirty="0" smtClean="0">
                <a:solidFill>
                  <a:srgbClr val="00B0F0"/>
                </a:solidFill>
                <a:latin typeface="Myriad Pro"/>
              </a:rPr>
              <a:t>started:</a:t>
            </a:r>
            <a:r>
              <a:rPr lang="en-US" sz="1200" dirty="0" smtClean="0">
                <a:latin typeface="Myriad Pro"/>
                <a:cs typeface="Arial"/>
              </a:rPr>
              <a:t> Art has been a personal path to gain resilience through </a:t>
            </a:r>
            <a:r>
              <a:rPr lang="en-US" sz="1200" dirty="0" err="1" smtClean="0">
                <a:latin typeface="Myriad Pro"/>
                <a:cs typeface="Arial"/>
              </a:rPr>
              <a:t>Kirupa’s</a:t>
            </a:r>
            <a:r>
              <a:rPr lang="en-US" sz="1200" dirty="0" smtClean="0">
                <a:latin typeface="Myriad Pro"/>
                <a:cs typeface="Arial"/>
              </a:rPr>
              <a:t> life challenges. After formal graduate training, she decided to share the deeper potential  from  the field of art therapy . She wanted to cultivate emotional awareness, insight and storytelling to heal trauma and empower children through original self-expression and hence </a:t>
            </a:r>
            <a:r>
              <a:rPr lang="en-US" sz="1200" dirty="0" err="1" smtClean="0">
                <a:latin typeface="Myriad Pro"/>
                <a:cs typeface="Arial"/>
              </a:rPr>
              <a:t>Sankalpa</a:t>
            </a:r>
            <a:r>
              <a:rPr lang="en-US" sz="1200" dirty="0" smtClean="0">
                <a:latin typeface="Myriad Pro"/>
                <a:cs typeface="Arial"/>
              </a:rPr>
              <a:t>. </a:t>
            </a:r>
            <a:endParaRPr lang="en-GB" sz="1200" dirty="0" smtClean="0">
              <a:latin typeface="Myriad Pro"/>
            </a:endParaRPr>
          </a:p>
          <a:p>
            <a:pPr marL="0" indent="0">
              <a:buNone/>
            </a:pPr>
            <a:endParaRPr lang="en-GB" sz="1200" b="1" dirty="0" smtClean="0">
              <a:solidFill>
                <a:srgbClr val="00B0F0"/>
              </a:solidFill>
              <a:latin typeface="Myriad Pro"/>
            </a:endParaRPr>
          </a:p>
          <a:p>
            <a:pPr marL="0" indent="0">
              <a:buNone/>
            </a:pPr>
            <a:r>
              <a:rPr lang="en-GB" sz="1200" b="1" dirty="0">
                <a:solidFill>
                  <a:srgbClr val="00B0F0"/>
                </a:solidFill>
                <a:latin typeface="Myriad Pro"/>
              </a:rPr>
              <a:t>The </a:t>
            </a:r>
            <a:r>
              <a:rPr lang="en-GB" sz="1200" b="1" dirty="0" smtClean="0">
                <a:solidFill>
                  <a:srgbClr val="00B0F0"/>
                </a:solidFill>
                <a:latin typeface="Myriad Pro"/>
              </a:rPr>
              <a:t>team: </a:t>
            </a:r>
            <a:r>
              <a:rPr lang="en-GB" sz="1200" dirty="0" err="1" smtClean="0">
                <a:latin typeface="Myriad Pro"/>
              </a:rPr>
              <a:t>Sankalpa</a:t>
            </a:r>
            <a:r>
              <a:rPr lang="en-GB" sz="1200" dirty="0" smtClean="0">
                <a:latin typeface="Myriad Pro"/>
              </a:rPr>
              <a:t> is the dream of </a:t>
            </a:r>
            <a:r>
              <a:rPr lang="en-IN" sz="1200" dirty="0" err="1" smtClean="0">
                <a:latin typeface="Myriad Pro"/>
              </a:rPr>
              <a:t>Krupa</a:t>
            </a:r>
            <a:r>
              <a:rPr lang="en-IN" sz="1200" dirty="0" smtClean="0">
                <a:latin typeface="Myriad Pro"/>
              </a:rPr>
              <a:t> </a:t>
            </a:r>
            <a:r>
              <a:rPr lang="en-IN" sz="1200" dirty="0" err="1" smtClean="0">
                <a:latin typeface="Myriad Pro"/>
              </a:rPr>
              <a:t>Jhaveri</a:t>
            </a:r>
            <a:r>
              <a:rPr lang="en-IN" sz="1200" dirty="0" smtClean="0">
                <a:latin typeface="Myriad Pro"/>
              </a:rPr>
              <a:t>. She is an international art therapist and art director. Born in the US, she has an Indian ethnic origin. she has experience working with children and women with HIV/AIDS, in child protection, Trauma-Informed Art Therapy, and the combined practice of Art &amp; Yoga. </a:t>
            </a:r>
            <a:endParaRPr lang="en-GB" sz="1200" dirty="0">
              <a:latin typeface="Myriad Pro"/>
            </a:endParaRPr>
          </a:p>
          <a:p>
            <a:pPr marL="0" indent="0">
              <a:buNone/>
            </a:pPr>
            <a:endParaRPr lang="en-GB" sz="1200" b="1" dirty="0" smtClean="0">
              <a:solidFill>
                <a:srgbClr val="00B0F0"/>
              </a:solidFill>
              <a:latin typeface="Myriad Pro"/>
            </a:endParaRPr>
          </a:p>
          <a:p>
            <a:pPr marL="0" indent="0">
              <a:buNone/>
            </a:pPr>
            <a:r>
              <a:rPr lang="en-GB" sz="1200" b="1" dirty="0" err="1" smtClean="0">
                <a:solidFill>
                  <a:srgbClr val="00B0F0"/>
                </a:solidFill>
                <a:latin typeface="Myriad Pro"/>
              </a:rPr>
              <a:t>Sankalpa</a:t>
            </a:r>
            <a:r>
              <a:rPr lang="en-GB" sz="1200" b="1" dirty="0" smtClean="0">
                <a:solidFill>
                  <a:srgbClr val="00B0F0"/>
                </a:solidFill>
                <a:latin typeface="Myriad Pro"/>
              </a:rPr>
              <a:t> and </a:t>
            </a:r>
            <a:r>
              <a:rPr lang="en-GB" sz="1200" b="1" dirty="0" err="1" smtClean="0">
                <a:solidFill>
                  <a:srgbClr val="00B0F0"/>
                </a:solidFill>
                <a:latin typeface="Myriad Pro"/>
              </a:rPr>
              <a:t>UnLtd</a:t>
            </a:r>
            <a:r>
              <a:rPr lang="en-GB" sz="1200" b="1" dirty="0" smtClean="0">
                <a:solidFill>
                  <a:srgbClr val="00B0F0"/>
                </a:solidFill>
                <a:latin typeface="Myriad Pro"/>
              </a:rPr>
              <a:t> Tamil Nadu : </a:t>
            </a:r>
            <a:r>
              <a:rPr lang="en-US" sz="1200" dirty="0" err="1" smtClean="0">
                <a:solidFill>
                  <a:srgbClr val="000000"/>
                </a:solidFill>
                <a:latin typeface="Myriad Pro"/>
                <a:cs typeface="Arial"/>
              </a:rPr>
              <a:t>Sankalpa</a:t>
            </a:r>
            <a:r>
              <a:rPr lang="en-US" sz="1200" dirty="0" smtClean="0">
                <a:solidFill>
                  <a:srgbClr val="000000"/>
                </a:solidFill>
                <a:latin typeface="Myriad Pro"/>
                <a:cs typeface="Arial"/>
              </a:rPr>
              <a:t> would  like to receive support from </a:t>
            </a:r>
            <a:r>
              <a:rPr lang="en-US" sz="1200" dirty="0" err="1" smtClean="0">
                <a:solidFill>
                  <a:srgbClr val="000000"/>
                </a:solidFill>
                <a:latin typeface="Myriad Pro"/>
                <a:cs typeface="Arial"/>
              </a:rPr>
              <a:t>UnLtd</a:t>
            </a:r>
            <a:r>
              <a:rPr lang="en-US" sz="1200" dirty="0" smtClean="0">
                <a:solidFill>
                  <a:srgbClr val="000000"/>
                </a:solidFill>
                <a:latin typeface="Myriad Pro"/>
                <a:cs typeface="Arial"/>
              </a:rPr>
              <a:t> Tamil Nadu to understand relevance from outside art therapy and in developing a sustainable revenue model. </a:t>
            </a:r>
            <a:r>
              <a:rPr lang="en-US" sz="1200" dirty="0" err="1" smtClean="0">
                <a:solidFill>
                  <a:srgbClr val="000000"/>
                </a:solidFill>
                <a:latin typeface="Myriad Pro"/>
                <a:cs typeface="Arial"/>
              </a:rPr>
              <a:t>UnLtd</a:t>
            </a:r>
            <a:r>
              <a:rPr lang="en-US" sz="1200" dirty="0" smtClean="0">
                <a:solidFill>
                  <a:srgbClr val="000000"/>
                </a:solidFill>
                <a:latin typeface="Myriad Pro"/>
                <a:cs typeface="Arial"/>
              </a:rPr>
              <a:t> also enabled </a:t>
            </a:r>
            <a:r>
              <a:rPr lang="en-US" sz="1200" dirty="0" err="1" smtClean="0">
                <a:solidFill>
                  <a:srgbClr val="000000"/>
                </a:solidFill>
                <a:latin typeface="Myriad Pro"/>
                <a:cs typeface="Arial"/>
              </a:rPr>
              <a:t>Sankalpa</a:t>
            </a:r>
            <a:r>
              <a:rPr lang="en-US" sz="1200" dirty="0" smtClean="0">
                <a:solidFill>
                  <a:srgbClr val="000000"/>
                </a:solidFill>
                <a:latin typeface="Myriad Pro"/>
                <a:cs typeface="Arial"/>
              </a:rPr>
              <a:t> to receive feedback on communication of project and  was supportive in the crowd funding process.</a:t>
            </a:r>
            <a:endParaRPr lang="en-GB" sz="1200" dirty="0">
              <a:latin typeface="Myriad Pro"/>
            </a:endParaRPr>
          </a:p>
        </p:txBody>
      </p:sp>
      <p:pic>
        <p:nvPicPr>
          <p:cNvPr id="6" name="Afbeelding 5"/>
          <p:cNvPicPr>
            <a:picLocks noChangeAspect="1"/>
          </p:cNvPicPr>
          <p:nvPr/>
        </p:nvPicPr>
        <p:blipFill>
          <a:blip r:embed="rId3"/>
          <a:stretch>
            <a:fillRect/>
          </a:stretch>
        </p:blipFill>
        <p:spPr>
          <a:xfrm>
            <a:off x="788237" y="2057401"/>
            <a:ext cx="2343838" cy="1752600"/>
          </a:xfrm>
          <a:prstGeom prst="rect">
            <a:avLst/>
          </a:prstGeom>
        </p:spPr>
      </p:pic>
      <p:sp>
        <p:nvSpPr>
          <p:cNvPr id="7" name="16-Point Star 6"/>
          <p:cNvSpPr/>
          <p:nvPr/>
        </p:nvSpPr>
        <p:spPr>
          <a:xfrm>
            <a:off x="0" y="5867400"/>
            <a:ext cx="1447800" cy="990600"/>
          </a:xfrm>
          <a:prstGeom prst="star16">
            <a:avLst/>
          </a:prstGeom>
          <a:gradFill>
            <a:gsLst>
              <a:gs pos="0">
                <a:schemeClr val="tx2"/>
              </a:gs>
              <a:gs pos="80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nl-NL" sz="1400" dirty="0" smtClean="0">
                <a:latin typeface="Myriad Pro"/>
              </a:rPr>
              <a:t/>
            </a:r>
            <a:br>
              <a:rPr lang="nl-NL" sz="1400" dirty="0" smtClean="0">
                <a:latin typeface="Myriad Pro"/>
              </a:rPr>
            </a:br>
            <a:r>
              <a:rPr lang="nl-NL" sz="1400" b="1" dirty="0" smtClean="0">
                <a:latin typeface="Myriad Pro"/>
              </a:rPr>
              <a:t>UnLtd Tamil Nadu</a:t>
            </a:r>
          </a:p>
          <a:p>
            <a:pPr algn="ctr"/>
            <a:endParaRPr lang="en-IN" dirty="0"/>
          </a:p>
        </p:txBody>
      </p:sp>
      <p:pic>
        <p:nvPicPr>
          <p:cNvPr id="8" name="Picture 3" descr="C:\Users\toshiba\Desktop\sankalpa.jpg"/>
          <p:cNvPicPr>
            <a:picLocks noChangeAspect="1" noChangeArrowheads="1"/>
          </p:cNvPicPr>
          <p:nvPr/>
        </p:nvPicPr>
        <p:blipFill>
          <a:blip r:embed="rId4"/>
          <a:srcRect/>
          <a:stretch>
            <a:fillRect/>
          </a:stretch>
        </p:blipFill>
        <p:spPr bwMode="auto">
          <a:xfrm>
            <a:off x="2438400" y="3933373"/>
            <a:ext cx="1676399" cy="2315027"/>
          </a:xfrm>
          <a:prstGeom prst="rect">
            <a:avLst/>
          </a:prstGeom>
          <a:noFill/>
        </p:spPr>
      </p:pic>
    </p:spTree>
    <p:extLst>
      <p:ext uri="{BB962C8B-B14F-4D97-AF65-F5344CB8AC3E}">
        <p14:creationId xmlns:p14="http://schemas.microsoft.com/office/powerpoint/2010/main" val="1451227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r>
              <a:rPr lang="nl-NL" dirty="0" smtClean="0"/>
              <a:t> Care Society </a:t>
            </a:r>
            <a:endParaRPr lang="en-GB" dirty="0"/>
          </a:p>
        </p:txBody>
      </p:sp>
      <p:sp>
        <p:nvSpPr>
          <p:cNvPr id="4" name="Tijdelijke aanduiding voor inhoud 3"/>
          <p:cNvSpPr>
            <a:spLocks noGrp="1"/>
          </p:cNvSpPr>
          <p:nvPr>
            <p:ph sz="half" idx="1"/>
          </p:nvPr>
        </p:nvSpPr>
        <p:spPr>
          <a:xfrm>
            <a:off x="457200" y="1219200"/>
            <a:ext cx="3581400" cy="4678363"/>
          </a:xfrm>
        </p:spPr>
        <p:txBody>
          <a:bodyPr/>
          <a:lstStyle/>
          <a:p>
            <a:pPr marL="0" indent="0">
              <a:buNone/>
            </a:pPr>
            <a:r>
              <a:rPr lang="en-GB" sz="1200" b="1" i="1" dirty="0" smtClean="0">
                <a:latin typeface="Myriad Pro"/>
              </a:rPr>
              <a:t>Say no to chemical fertilizers and yes to seed bank for traditional seed varieties. </a:t>
            </a:r>
          </a:p>
          <a:p>
            <a:pPr marL="0" indent="0">
              <a:buNone/>
            </a:pPr>
            <a:endParaRPr lang="en-IN" sz="1200" i="1" dirty="0" smtClean="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pPr marL="0" indent="0">
              <a:buNone/>
            </a:pPr>
            <a:endParaRPr lang="en-GB" sz="1200" dirty="0" smtClean="0">
              <a:latin typeface="Myriad Pro"/>
            </a:endParaRPr>
          </a:p>
          <a:p>
            <a:pPr marL="0" indent="0">
              <a:buNone/>
            </a:pPr>
            <a:endParaRPr lang="en-GB" sz="1200" dirty="0">
              <a:latin typeface="Myriad Pro"/>
            </a:endParaRPr>
          </a:p>
          <a:p>
            <a:pPr marL="0" indent="0">
              <a:buNone/>
            </a:pPr>
            <a:endParaRPr lang="en-GB" sz="1200" dirty="0" smtClean="0">
              <a:latin typeface="Myriad Pro"/>
            </a:endParaRPr>
          </a:p>
          <a:p>
            <a:pPr marL="0" indent="0">
              <a:buNone/>
            </a:pPr>
            <a:r>
              <a:rPr lang="en-GB" sz="1200" i="1" dirty="0" smtClean="0">
                <a:latin typeface="Myriad Pro"/>
              </a:rPr>
              <a:t>              </a:t>
            </a:r>
            <a:r>
              <a:rPr lang="nl-NL" sz="1200" b="1" i="1" dirty="0" smtClean="0">
                <a:latin typeface="Myriad Pro"/>
              </a:rPr>
              <a:t>Sivalingam and Kumari</a:t>
            </a:r>
            <a:endParaRPr lang="en-GB" sz="1200" i="1" dirty="0" smtClean="0">
              <a:latin typeface="Myriad Pro"/>
            </a:endParaRPr>
          </a:p>
          <a:p>
            <a:pPr marL="0" indent="0">
              <a:buNone/>
            </a:pPr>
            <a:endParaRPr lang="en-GB" sz="1200" i="1" dirty="0" smtClean="0">
              <a:latin typeface="Myriad Pro"/>
            </a:endParaRPr>
          </a:p>
          <a:p>
            <a:pPr marL="0" indent="0">
              <a:buNone/>
            </a:pPr>
            <a:r>
              <a:rPr lang="nl-NL" sz="1200" i="1" dirty="0" smtClean="0">
                <a:latin typeface="Myriad Pro"/>
              </a:rPr>
              <a:t> Current Investee : </a:t>
            </a:r>
            <a:r>
              <a:rPr lang="en-GB" sz="1200" i="1" dirty="0" smtClean="0">
                <a:latin typeface="Myriad Pro"/>
              </a:rPr>
              <a:t>Level 1, 2013</a:t>
            </a:r>
          </a:p>
          <a:p>
            <a:pPr marL="0" indent="0">
              <a:buNone/>
            </a:pPr>
            <a:endParaRPr lang="nl-NL" sz="1200" i="1" dirty="0" smtClean="0">
              <a:latin typeface="Myriad Pro"/>
            </a:endParaRPr>
          </a:p>
          <a:p>
            <a:pPr marL="0" indent="0">
              <a:buNone/>
            </a:pPr>
            <a:r>
              <a:rPr lang="nl-NL" sz="1200" i="1" dirty="0" smtClean="0">
                <a:latin typeface="Myriad Pro"/>
              </a:rPr>
              <a:t>Area: Villupuram </a:t>
            </a:r>
            <a:br>
              <a:rPr lang="nl-NL" sz="1200" i="1" dirty="0" smtClean="0">
                <a:latin typeface="Myriad Pro"/>
              </a:rPr>
            </a:br>
            <a:endParaRPr lang="nl-NL" sz="1200" i="1" dirty="0" smtClean="0">
              <a:latin typeface="Myriad Pro"/>
            </a:endParaRPr>
          </a:p>
          <a:p>
            <a:pPr marL="0" indent="0">
              <a:buNone/>
            </a:pPr>
            <a:r>
              <a:rPr lang="nl-NL" sz="1200" i="1" dirty="0" smtClean="0">
                <a:solidFill>
                  <a:schemeClr val="accent5"/>
                </a:solidFill>
                <a:latin typeface="Myriad Pro"/>
                <a:hlinkClick r:id="rId2"/>
              </a:rPr>
              <a:t>unltdtamilnadu.org/investees/care-society/</a:t>
            </a:r>
            <a:endParaRPr lang="nl-NL" sz="1200" i="1" dirty="0" smtClean="0">
              <a:solidFill>
                <a:schemeClr val="accent5"/>
              </a:solidFill>
              <a:latin typeface="Myriad Pro"/>
            </a:endParaRPr>
          </a:p>
          <a:p>
            <a:pPr marL="0" indent="0">
              <a:buNone/>
            </a:pPr>
            <a:endParaRPr lang="nl-NL" sz="1200" i="1" dirty="0" smtClean="0">
              <a:latin typeface="Myriad Pro"/>
            </a:endParaRPr>
          </a:p>
          <a:p>
            <a:pPr marL="0" indent="0">
              <a:buNone/>
            </a:pPr>
            <a:endParaRPr lang="en-GB" sz="1200" i="1" dirty="0" smtClean="0">
              <a:latin typeface="Myriad Pro"/>
            </a:endParaRPr>
          </a:p>
          <a:p>
            <a:pPr marL="0" indent="0">
              <a:buNone/>
            </a:pPr>
            <a:endParaRPr lang="en-GB" sz="1200" i="1" dirty="0">
              <a:latin typeface="Myriad Pro"/>
            </a:endParaRPr>
          </a:p>
          <a:p>
            <a:endParaRPr lang="en-GB" sz="1200" dirty="0">
              <a:latin typeface="Myriad Pro"/>
            </a:endParaRPr>
          </a:p>
        </p:txBody>
      </p:sp>
      <p:sp>
        <p:nvSpPr>
          <p:cNvPr id="5" name="Tijdelijke aanduiding voor inhoud 4"/>
          <p:cNvSpPr>
            <a:spLocks noGrp="1"/>
          </p:cNvSpPr>
          <p:nvPr>
            <p:ph sz="half" idx="2"/>
          </p:nvPr>
        </p:nvSpPr>
        <p:spPr>
          <a:xfrm>
            <a:off x="4114800" y="1219200"/>
            <a:ext cx="4724400" cy="5334000"/>
          </a:xfrm>
        </p:spPr>
        <p:txBody>
          <a:bodyPr/>
          <a:lstStyle/>
          <a:p>
            <a:pPr marL="0" indent="0">
              <a:buNone/>
            </a:pPr>
            <a:r>
              <a:rPr lang="en-GB" sz="1200" b="1" dirty="0">
                <a:solidFill>
                  <a:srgbClr val="00B0F0"/>
                </a:solidFill>
                <a:latin typeface="Myriad Pro "/>
              </a:rPr>
              <a:t>The </a:t>
            </a:r>
            <a:r>
              <a:rPr lang="en-GB" sz="1200" b="1" dirty="0" smtClean="0">
                <a:solidFill>
                  <a:srgbClr val="00B0F0"/>
                </a:solidFill>
                <a:latin typeface="Myriad Pro "/>
              </a:rPr>
              <a:t>issue: </a:t>
            </a:r>
            <a:r>
              <a:rPr lang="en-US" sz="1200" dirty="0" smtClean="0">
                <a:latin typeface="Myriad Pro "/>
                <a:cs typeface="Arial"/>
              </a:rPr>
              <a:t>Decrease in number of traditional seed varieties and non-availability of eco-friendly seeds for multiplication is an issue that is addressed through creation of seed banks for traditional seed varieties and organic farming by saying no to monoculture of crops. </a:t>
            </a:r>
            <a:endParaRPr lang="en-GB" sz="1200" b="1" dirty="0" smtClean="0">
              <a:solidFill>
                <a:srgbClr val="00B0F0"/>
              </a:solidFill>
              <a:latin typeface="Myriad Pro "/>
            </a:endParaRPr>
          </a:p>
          <a:p>
            <a:pPr marL="0" indent="0">
              <a:buNone/>
            </a:pPr>
            <a:endParaRPr lang="en-GB" sz="1200" b="1" dirty="0" smtClean="0">
              <a:solidFill>
                <a:srgbClr val="00B0F0"/>
              </a:solidFill>
              <a:latin typeface="Myriad Pro "/>
            </a:endParaRPr>
          </a:p>
          <a:p>
            <a:pPr marL="0" indent="0">
              <a:buNone/>
            </a:pPr>
            <a:r>
              <a:rPr lang="en-GB" sz="1200" b="1" dirty="0">
                <a:solidFill>
                  <a:srgbClr val="00B0F0"/>
                </a:solidFill>
                <a:latin typeface="Myriad Pro "/>
              </a:rPr>
              <a:t>The </a:t>
            </a:r>
            <a:r>
              <a:rPr lang="en-GB" sz="1200" b="1" dirty="0" smtClean="0">
                <a:solidFill>
                  <a:srgbClr val="00B0F0"/>
                </a:solidFill>
                <a:latin typeface="Myriad Pro "/>
              </a:rPr>
              <a:t>idea:</a:t>
            </a:r>
            <a:r>
              <a:rPr lang="en-US" sz="1200" dirty="0" smtClean="0">
                <a:latin typeface="Myriad Pro "/>
              </a:rPr>
              <a:t>Empowerment of socially and economically backward communities through education, economic development, organic farming , environmental protection and creation of seed banks. </a:t>
            </a:r>
            <a:br>
              <a:rPr lang="en-US" sz="1200" dirty="0" smtClean="0">
                <a:latin typeface="Myriad Pro "/>
              </a:rPr>
            </a:br>
            <a:endParaRPr lang="en-GB" sz="1200" dirty="0">
              <a:latin typeface="Myriad Pro "/>
            </a:endParaRPr>
          </a:p>
          <a:p>
            <a:pPr marL="0" indent="0">
              <a:buNone/>
            </a:pPr>
            <a:endParaRPr lang="en-GB" sz="1200" b="1" dirty="0">
              <a:solidFill>
                <a:srgbClr val="00B0F0"/>
              </a:solidFill>
              <a:latin typeface="Myriad Pro "/>
            </a:endParaRPr>
          </a:p>
          <a:p>
            <a:pPr marL="0" indent="0">
              <a:buNone/>
            </a:pPr>
            <a:r>
              <a:rPr lang="en-GB" sz="1200" b="1" dirty="0">
                <a:solidFill>
                  <a:srgbClr val="00B0F0"/>
                </a:solidFill>
                <a:latin typeface="Myriad Pro "/>
              </a:rPr>
              <a:t>How it </a:t>
            </a:r>
            <a:r>
              <a:rPr lang="en-GB" sz="1200" b="1" dirty="0" smtClean="0">
                <a:solidFill>
                  <a:srgbClr val="00B0F0"/>
                </a:solidFill>
                <a:latin typeface="Myriad Pro "/>
              </a:rPr>
              <a:t>started:</a:t>
            </a:r>
            <a:r>
              <a:rPr lang="en-US" sz="1200" dirty="0" smtClean="0">
                <a:latin typeface="Myriad Pro "/>
                <a:cs typeface="Arial"/>
              </a:rPr>
              <a:t> </a:t>
            </a:r>
            <a:r>
              <a:rPr lang="en-US" sz="1200" dirty="0" err="1" smtClean="0">
                <a:latin typeface="Myriad Pro "/>
                <a:cs typeface="Arial"/>
              </a:rPr>
              <a:t>Sivalingam</a:t>
            </a:r>
            <a:r>
              <a:rPr lang="en-US" sz="1200" dirty="0" smtClean="0">
                <a:latin typeface="Myriad Pro "/>
                <a:cs typeface="Arial"/>
              </a:rPr>
              <a:t> and </a:t>
            </a:r>
            <a:r>
              <a:rPr lang="en-US" sz="1200" dirty="0" err="1" smtClean="0">
                <a:latin typeface="Myriad Pro "/>
                <a:cs typeface="Arial"/>
              </a:rPr>
              <a:t>Kumari</a:t>
            </a:r>
            <a:r>
              <a:rPr lang="en-US" sz="1200" dirty="0" smtClean="0">
                <a:latin typeface="Myriad Pro "/>
                <a:cs typeface="Arial"/>
              </a:rPr>
              <a:t> were highly concerned about chemicals and fertilizers used in crop cultivation. After much research they decided to start a seed bank  and promote organic farming which led them to start  Care Society. </a:t>
            </a:r>
            <a:endParaRPr lang="en-GB" sz="1200" dirty="0" smtClean="0">
              <a:latin typeface="Myriad Pro "/>
            </a:endParaRPr>
          </a:p>
          <a:p>
            <a:pPr marL="0" indent="0">
              <a:buNone/>
            </a:pPr>
            <a:endParaRPr lang="en-GB" sz="1200" b="1" dirty="0" smtClean="0">
              <a:solidFill>
                <a:srgbClr val="00B0F0"/>
              </a:solidFill>
              <a:latin typeface="Myriad Pro "/>
            </a:endParaRPr>
          </a:p>
          <a:p>
            <a:pPr marL="0" indent="0">
              <a:buNone/>
            </a:pPr>
            <a:r>
              <a:rPr lang="en-GB" sz="1200" b="1" dirty="0">
                <a:solidFill>
                  <a:srgbClr val="00B0F0"/>
                </a:solidFill>
                <a:latin typeface="Myriad Pro "/>
              </a:rPr>
              <a:t>The </a:t>
            </a:r>
            <a:r>
              <a:rPr lang="en-GB" sz="1200" b="1" dirty="0" smtClean="0">
                <a:solidFill>
                  <a:srgbClr val="00B0F0"/>
                </a:solidFill>
                <a:latin typeface="Myriad Pro "/>
              </a:rPr>
              <a:t>team: </a:t>
            </a:r>
            <a:r>
              <a:rPr lang="en-US" sz="1200" dirty="0" err="1" smtClean="0">
                <a:latin typeface="Myriad Pro "/>
                <a:cs typeface="Arial"/>
              </a:rPr>
              <a:t>Kumari</a:t>
            </a:r>
            <a:r>
              <a:rPr lang="en-US" sz="1200" dirty="0" smtClean="0">
                <a:latin typeface="Myriad Pro "/>
                <a:cs typeface="Arial"/>
              </a:rPr>
              <a:t> is trained as a farmer field school facilitator in </a:t>
            </a:r>
            <a:r>
              <a:rPr lang="en-US" sz="1200" dirty="0" err="1" smtClean="0">
                <a:latin typeface="Myriad Pro "/>
                <a:cs typeface="Arial"/>
              </a:rPr>
              <a:t>Trichy</a:t>
            </a:r>
            <a:r>
              <a:rPr lang="en-US" sz="1200" dirty="0" smtClean="0">
                <a:latin typeface="Myriad Pro "/>
                <a:cs typeface="Arial"/>
              </a:rPr>
              <a:t>. </a:t>
            </a:r>
            <a:r>
              <a:rPr lang="en-US" sz="1200" dirty="0" err="1" smtClean="0">
                <a:latin typeface="Myriad Pro "/>
                <a:cs typeface="Arial"/>
              </a:rPr>
              <a:t>Sivalingam</a:t>
            </a:r>
            <a:r>
              <a:rPr lang="en-US" sz="1200" dirty="0" smtClean="0">
                <a:latin typeface="Myriad Pro "/>
                <a:cs typeface="Arial"/>
              </a:rPr>
              <a:t> is promoting replication of her model in </a:t>
            </a:r>
            <a:r>
              <a:rPr lang="en-US" sz="1200" dirty="0" err="1" smtClean="0">
                <a:latin typeface="Myriad Pro "/>
                <a:cs typeface="Arial"/>
              </a:rPr>
              <a:t>Marakannam</a:t>
            </a:r>
            <a:r>
              <a:rPr lang="en-US" sz="1200" dirty="0" smtClean="0">
                <a:latin typeface="Myriad Pro "/>
                <a:cs typeface="Arial"/>
              </a:rPr>
              <a:t>.</a:t>
            </a:r>
            <a:br>
              <a:rPr lang="en-US" sz="1200" dirty="0" smtClean="0">
                <a:latin typeface="Myriad Pro "/>
                <a:cs typeface="Arial"/>
              </a:rPr>
            </a:br>
            <a:endParaRPr lang="en-GB" sz="1200" b="1" dirty="0" smtClean="0">
              <a:solidFill>
                <a:srgbClr val="00B0F0"/>
              </a:solidFill>
              <a:latin typeface="Myriad Pro "/>
            </a:endParaRPr>
          </a:p>
          <a:p>
            <a:pPr marL="0" indent="0">
              <a:buNone/>
            </a:pPr>
            <a:r>
              <a:rPr lang="en-GB" sz="1200" b="1" dirty="0" smtClean="0">
                <a:solidFill>
                  <a:srgbClr val="00B0F0"/>
                </a:solidFill>
                <a:latin typeface="Myriad Pro "/>
              </a:rPr>
              <a:t>Avanti Fellows and </a:t>
            </a:r>
            <a:r>
              <a:rPr lang="en-GB" sz="1200" b="1" dirty="0" err="1" smtClean="0">
                <a:solidFill>
                  <a:srgbClr val="00B0F0"/>
                </a:solidFill>
                <a:latin typeface="Myriad Pro "/>
              </a:rPr>
              <a:t>UnLtd</a:t>
            </a:r>
            <a:r>
              <a:rPr lang="en-GB" sz="1200" b="1" dirty="0" smtClean="0">
                <a:solidFill>
                  <a:srgbClr val="00B0F0"/>
                </a:solidFill>
                <a:latin typeface="Myriad Pro "/>
              </a:rPr>
              <a:t> Tamil Nadu: </a:t>
            </a:r>
            <a:r>
              <a:rPr lang="en-GB" sz="1200" dirty="0" smtClean="0">
                <a:latin typeface="Myriad Pro "/>
              </a:rPr>
              <a:t>Care society  asked  </a:t>
            </a:r>
            <a:r>
              <a:rPr lang="en-GB" sz="1200" dirty="0" err="1" smtClean="0">
                <a:latin typeface="Myriad Pro "/>
              </a:rPr>
              <a:t>UnLtd</a:t>
            </a:r>
            <a:r>
              <a:rPr lang="en-GB" sz="1200" dirty="0" smtClean="0">
                <a:latin typeface="Myriad Pro "/>
              </a:rPr>
              <a:t>  Tamil Nadu to help them in </a:t>
            </a:r>
            <a:r>
              <a:rPr lang="en-US" sz="1200" dirty="0" smtClean="0">
                <a:latin typeface="Myriad Pro "/>
                <a:cs typeface="Arial"/>
              </a:rPr>
              <a:t>networking  with peers and partners, human resources support to carry out administrative work and training on ICT techniques. </a:t>
            </a:r>
            <a:endParaRPr lang="en-GB" sz="1200" dirty="0">
              <a:latin typeface="Myriad Pro "/>
            </a:endParaRPr>
          </a:p>
        </p:txBody>
      </p:sp>
      <p:pic>
        <p:nvPicPr>
          <p:cNvPr id="6" name="Afbeelding 5"/>
          <p:cNvPicPr>
            <a:picLocks noChangeAspect="1"/>
          </p:cNvPicPr>
          <p:nvPr/>
        </p:nvPicPr>
        <p:blipFill>
          <a:blip r:embed="rId3"/>
          <a:stretch>
            <a:fillRect/>
          </a:stretch>
        </p:blipFill>
        <p:spPr>
          <a:xfrm>
            <a:off x="602539" y="2057401"/>
            <a:ext cx="2715235" cy="1752600"/>
          </a:xfrm>
          <a:prstGeom prst="rect">
            <a:avLst/>
          </a:prstGeom>
        </p:spPr>
      </p:pic>
      <p:sp>
        <p:nvSpPr>
          <p:cNvPr id="7" name="16-Point Star 6"/>
          <p:cNvSpPr/>
          <p:nvPr/>
        </p:nvSpPr>
        <p:spPr>
          <a:xfrm>
            <a:off x="0" y="5867400"/>
            <a:ext cx="1447800" cy="990600"/>
          </a:xfrm>
          <a:prstGeom prst="star16">
            <a:avLst/>
          </a:prstGeom>
          <a:gradFill>
            <a:gsLst>
              <a:gs pos="0">
                <a:schemeClr val="tx2"/>
              </a:gs>
              <a:gs pos="80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nl-NL" sz="1400" dirty="0" smtClean="0">
                <a:latin typeface="Myriad Pro"/>
              </a:rPr>
              <a:t/>
            </a:r>
            <a:br>
              <a:rPr lang="nl-NL" sz="1400" dirty="0" smtClean="0">
                <a:latin typeface="Myriad Pro"/>
              </a:rPr>
            </a:br>
            <a:r>
              <a:rPr lang="nl-NL" sz="1400" b="1" dirty="0" smtClean="0">
                <a:latin typeface="Myriad Pro"/>
              </a:rPr>
              <a:t>UnLtd Tamil Nadu</a:t>
            </a:r>
          </a:p>
          <a:p>
            <a:pPr algn="ctr"/>
            <a:endParaRPr lang="en-IN" dirty="0"/>
          </a:p>
        </p:txBody>
      </p:sp>
    </p:spTree>
    <p:extLst>
      <p:ext uri="{BB962C8B-B14F-4D97-AF65-F5344CB8AC3E}">
        <p14:creationId xmlns:p14="http://schemas.microsoft.com/office/powerpoint/2010/main" val="1451227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r>
              <a:rPr lang="nl-NL" dirty="0" err="1" smtClean="0"/>
              <a:t>WasteLess</a:t>
            </a:r>
            <a:endParaRPr lang="en-GB" dirty="0"/>
          </a:p>
        </p:txBody>
      </p:sp>
      <p:sp>
        <p:nvSpPr>
          <p:cNvPr id="4" name="Tijdelijke aanduiding voor inhoud 3"/>
          <p:cNvSpPr>
            <a:spLocks noGrp="1"/>
          </p:cNvSpPr>
          <p:nvPr>
            <p:ph sz="half" idx="1"/>
          </p:nvPr>
        </p:nvSpPr>
        <p:spPr>
          <a:xfrm>
            <a:off x="457200" y="1219200"/>
            <a:ext cx="3581400" cy="4678363"/>
          </a:xfrm>
        </p:spPr>
        <p:txBody>
          <a:bodyPr/>
          <a:lstStyle/>
          <a:p>
            <a:pPr marL="0" indent="0">
              <a:buNone/>
            </a:pPr>
            <a:r>
              <a:rPr lang="en-IN" sz="1200" i="1" dirty="0" smtClean="0">
                <a:latin typeface="Myriad Pro"/>
              </a:rPr>
              <a:t>                It’s time to WasteLess</a:t>
            </a:r>
            <a:endParaRPr lang="en-IN" sz="1200" i="1" dirty="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pPr marL="0" indent="0">
              <a:buNone/>
            </a:pPr>
            <a:endParaRPr lang="en-GB" sz="1200" dirty="0" smtClean="0">
              <a:latin typeface="Myriad Pro"/>
            </a:endParaRPr>
          </a:p>
          <a:p>
            <a:pPr marL="0" indent="0">
              <a:buNone/>
            </a:pPr>
            <a:endParaRPr lang="en-GB" sz="1200" dirty="0">
              <a:latin typeface="Myriad Pro"/>
            </a:endParaRPr>
          </a:p>
          <a:p>
            <a:pPr marL="0" indent="0">
              <a:buNone/>
            </a:pPr>
            <a:endParaRPr lang="en-GB" sz="1200" i="1" dirty="0" smtClean="0">
              <a:latin typeface="Myriad Pro"/>
            </a:endParaRPr>
          </a:p>
          <a:p>
            <a:pPr marL="0" indent="0">
              <a:buNone/>
            </a:pPr>
            <a:endParaRPr lang="nl-NL" sz="1200" i="1" dirty="0" smtClean="0">
              <a:latin typeface="Myriad Pro"/>
            </a:endParaRPr>
          </a:p>
          <a:p>
            <a:pPr marL="0" indent="0">
              <a:buNone/>
            </a:pPr>
            <a:endParaRPr lang="nl-NL" sz="1200" i="1" dirty="0" smtClean="0">
              <a:latin typeface="Myriad Pro"/>
            </a:endParaRPr>
          </a:p>
          <a:p>
            <a:pPr marL="0" indent="0">
              <a:buNone/>
            </a:pPr>
            <a:r>
              <a:rPr lang="nl-NL" sz="1200" i="1" dirty="0" smtClean="0">
                <a:latin typeface="Myriad Pro"/>
              </a:rPr>
              <a:t>Current Investee : </a:t>
            </a:r>
            <a:r>
              <a:rPr lang="en-GB" sz="1200" i="1" dirty="0" smtClean="0">
                <a:latin typeface="Myriad Pro"/>
              </a:rPr>
              <a:t>Level 2, 2014; Level 1, 2013</a:t>
            </a:r>
          </a:p>
          <a:p>
            <a:pPr marL="0" indent="0">
              <a:buNone/>
            </a:pPr>
            <a:endParaRPr lang="nl-NL" sz="1200" i="1" dirty="0" smtClean="0">
              <a:latin typeface="Myriad Pro"/>
            </a:endParaRPr>
          </a:p>
          <a:p>
            <a:pPr marL="0" indent="0">
              <a:buNone/>
            </a:pPr>
            <a:r>
              <a:rPr lang="nl-NL" sz="1200" i="1" dirty="0" smtClean="0">
                <a:latin typeface="Myriad Pro"/>
              </a:rPr>
              <a:t>Area: Auroville</a:t>
            </a:r>
            <a:br>
              <a:rPr lang="nl-NL" sz="1200" i="1" dirty="0" smtClean="0">
                <a:latin typeface="Myriad Pro"/>
              </a:rPr>
            </a:br>
            <a:r>
              <a:rPr lang="nl-NL" sz="1200" i="1" dirty="0" smtClean="0">
                <a:latin typeface="Myriad Pro"/>
              </a:rPr>
              <a:t/>
            </a:r>
            <a:br>
              <a:rPr lang="nl-NL" sz="1200" i="1" dirty="0" smtClean="0">
                <a:latin typeface="Myriad Pro"/>
              </a:rPr>
            </a:br>
            <a:r>
              <a:rPr lang="nl-NL" sz="1200" i="1" dirty="0" smtClean="0">
                <a:latin typeface="Myriad Pro"/>
              </a:rPr>
              <a:t> www.iwasteless.org</a:t>
            </a:r>
          </a:p>
          <a:p>
            <a:pPr marL="0" indent="0">
              <a:buNone/>
            </a:pPr>
            <a:endParaRPr lang="en-GB" sz="1200" i="1" dirty="0" smtClean="0">
              <a:latin typeface="Myriad Pro"/>
            </a:endParaRPr>
          </a:p>
        </p:txBody>
      </p:sp>
      <p:sp>
        <p:nvSpPr>
          <p:cNvPr id="5" name="Tijdelijke aanduiding voor inhoud 4"/>
          <p:cNvSpPr>
            <a:spLocks noGrp="1"/>
          </p:cNvSpPr>
          <p:nvPr>
            <p:ph sz="half" idx="2"/>
          </p:nvPr>
        </p:nvSpPr>
        <p:spPr>
          <a:xfrm>
            <a:off x="4114800" y="1066800"/>
            <a:ext cx="4724400" cy="5486400"/>
          </a:xfrm>
        </p:spPr>
        <p:txBody>
          <a:bodyPr/>
          <a:lstStyle/>
          <a:p>
            <a:pPr marL="0" indent="0">
              <a:buNone/>
            </a:pPr>
            <a:r>
              <a:rPr lang="en-GB" sz="1100" b="1" dirty="0">
                <a:solidFill>
                  <a:srgbClr val="00B0F0"/>
                </a:solidFill>
                <a:latin typeface="Myriad Pro"/>
              </a:rPr>
              <a:t>T</a:t>
            </a:r>
            <a:r>
              <a:rPr lang="en-GB" sz="1000" b="1" dirty="0">
                <a:solidFill>
                  <a:srgbClr val="00B0F0"/>
                </a:solidFill>
                <a:latin typeface="Myriad Pro"/>
              </a:rPr>
              <a:t>he issue</a:t>
            </a:r>
            <a:r>
              <a:rPr lang="en-GB" sz="1000" b="1" dirty="0" smtClean="0">
                <a:solidFill>
                  <a:srgbClr val="00B0F0"/>
                </a:solidFill>
                <a:latin typeface="Myriad Pro"/>
              </a:rPr>
              <a:t>:</a:t>
            </a:r>
            <a:r>
              <a:rPr lang="en-IN" sz="1000" dirty="0" smtClean="0">
                <a:latin typeface="Myriad Pro"/>
                <a:cs typeface="Arial"/>
              </a:rPr>
              <a:t> </a:t>
            </a:r>
            <a:r>
              <a:rPr lang="en-IN" sz="1000" dirty="0" err="1" smtClean="0">
                <a:latin typeface="Myriad Pro"/>
                <a:cs typeface="Arial"/>
              </a:rPr>
              <a:t>WasteLess</a:t>
            </a:r>
            <a:r>
              <a:rPr lang="en-IN" sz="1000" dirty="0" smtClean="0">
                <a:latin typeface="Myriad Pro"/>
                <a:cs typeface="Arial"/>
              </a:rPr>
              <a:t> is dedicated to changing harmful habits surrounding how we make, dispose of and think about waste. We target the future generation to bring about behavioural change by spreading awareness on waste and its relationship to consumerism and the effects on the environment.</a:t>
            </a:r>
            <a:endParaRPr lang="en-GB" sz="1000" b="1" dirty="0" smtClean="0">
              <a:solidFill>
                <a:srgbClr val="00B0F0"/>
              </a:solidFill>
              <a:latin typeface="Myriad Pro"/>
            </a:endParaRPr>
          </a:p>
          <a:p>
            <a:pPr marL="0" indent="0">
              <a:buNone/>
            </a:pPr>
            <a:endParaRPr lang="en-GB" sz="1000" b="1" dirty="0" smtClean="0">
              <a:solidFill>
                <a:srgbClr val="00B0F0"/>
              </a:solidFill>
              <a:latin typeface="Myriad Pro"/>
            </a:endParaRPr>
          </a:p>
          <a:p>
            <a:pPr marL="0" indent="0">
              <a:buNone/>
            </a:pPr>
            <a:r>
              <a:rPr lang="en-GB" sz="1000" b="1" dirty="0">
                <a:solidFill>
                  <a:srgbClr val="00B0F0"/>
                </a:solidFill>
                <a:latin typeface="Myriad Pro"/>
              </a:rPr>
              <a:t>The </a:t>
            </a:r>
            <a:r>
              <a:rPr lang="en-GB" sz="1000" b="1" dirty="0" smtClean="0">
                <a:solidFill>
                  <a:srgbClr val="00B0F0"/>
                </a:solidFill>
                <a:latin typeface="Myriad Pro"/>
              </a:rPr>
              <a:t>idea:</a:t>
            </a:r>
            <a:r>
              <a:rPr lang="en-US" sz="1000" dirty="0" err="1" smtClean="0">
                <a:latin typeface="Myriad Pro"/>
                <a:cs typeface="Arial"/>
              </a:rPr>
              <a:t>Ribhu</a:t>
            </a:r>
            <a:r>
              <a:rPr lang="en-US" sz="1000" dirty="0" smtClean="0">
                <a:latin typeface="Myriad Pro"/>
                <a:cs typeface="Arial"/>
              </a:rPr>
              <a:t> and </a:t>
            </a:r>
            <a:r>
              <a:rPr lang="en-US" sz="1000" dirty="0" err="1" smtClean="0">
                <a:latin typeface="Myriad Pro"/>
                <a:cs typeface="Arial"/>
              </a:rPr>
              <a:t>Chandrah</a:t>
            </a:r>
            <a:r>
              <a:rPr lang="en-US" sz="1000" dirty="0" smtClean="0">
                <a:latin typeface="Myriad Pro"/>
                <a:cs typeface="Arial"/>
              </a:rPr>
              <a:t> want to create a world where the concept of waste does not exist and shall do this by; Making learning about waste, consumerism and the environment fun and targeting the future generation to bring about behavioral change, Enabling organizations to effectively manage waste today and increase resource recovery  and  Spread awareness, advocate responsible waste management practices and reduce recovery.</a:t>
            </a:r>
            <a:endParaRPr lang="en-GB" sz="1000" dirty="0">
              <a:latin typeface="Myriad Pro"/>
            </a:endParaRPr>
          </a:p>
          <a:p>
            <a:pPr marL="0" indent="0">
              <a:buNone/>
            </a:pPr>
            <a:endParaRPr lang="en-GB" sz="1000" b="1" dirty="0">
              <a:solidFill>
                <a:srgbClr val="00B0F0"/>
              </a:solidFill>
              <a:latin typeface="Myriad Pro"/>
            </a:endParaRPr>
          </a:p>
          <a:p>
            <a:pPr marL="0" indent="0">
              <a:buNone/>
            </a:pPr>
            <a:r>
              <a:rPr lang="en-GB" sz="1000" b="1" dirty="0">
                <a:solidFill>
                  <a:srgbClr val="00B0F0"/>
                </a:solidFill>
                <a:latin typeface="Myriad Pro"/>
              </a:rPr>
              <a:t>How it </a:t>
            </a:r>
            <a:r>
              <a:rPr lang="en-GB" sz="1000" b="1" dirty="0" smtClean="0">
                <a:solidFill>
                  <a:srgbClr val="00B0F0"/>
                </a:solidFill>
                <a:latin typeface="Myriad Pro"/>
              </a:rPr>
              <a:t>started:</a:t>
            </a:r>
            <a:r>
              <a:rPr lang="en-US" sz="1000" dirty="0" smtClean="0">
                <a:latin typeface="Myriad Pro"/>
                <a:cs typeface="Arial"/>
              </a:rPr>
              <a:t> After working in a huge corporation for 3 years </a:t>
            </a:r>
            <a:r>
              <a:rPr lang="en-US" sz="1000" dirty="0" err="1" smtClean="0">
                <a:latin typeface="Myriad Pro"/>
                <a:cs typeface="Arial"/>
              </a:rPr>
              <a:t>Ribhu</a:t>
            </a:r>
            <a:r>
              <a:rPr lang="en-US" sz="1000" dirty="0" smtClean="0">
                <a:latin typeface="Myriad Pro"/>
                <a:cs typeface="Arial"/>
              </a:rPr>
              <a:t> felt that microfinance would be a great tool to bring about positive change to the rural south Indian community where he grew up. He left his corporate job for a yearlong trip with his wife Natasha. On returning home he realized that microfinance loans were similar to consumption loans putting him back in a similar situation as his corporate job. He then joined a campaign which focused on innovative waste awareness which started in August 2009</a:t>
            </a:r>
            <a:endParaRPr lang="en-GB" sz="1000" dirty="0" smtClean="0">
              <a:latin typeface="Myriad Pro"/>
            </a:endParaRPr>
          </a:p>
          <a:p>
            <a:pPr marL="0" indent="0">
              <a:buNone/>
            </a:pPr>
            <a:endParaRPr lang="en-GB" sz="1000" b="1" dirty="0" smtClean="0">
              <a:solidFill>
                <a:srgbClr val="00B0F0"/>
              </a:solidFill>
              <a:latin typeface="Myriad Pro"/>
            </a:endParaRPr>
          </a:p>
          <a:p>
            <a:pPr marL="0" indent="0">
              <a:buNone/>
            </a:pPr>
            <a:r>
              <a:rPr lang="en-GB" sz="1000" b="1" dirty="0">
                <a:solidFill>
                  <a:srgbClr val="00B0F0"/>
                </a:solidFill>
                <a:latin typeface="Myriad Pro"/>
              </a:rPr>
              <a:t>The </a:t>
            </a:r>
            <a:r>
              <a:rPr lang="en-GB" sz="1000" b="1" dirty="0" smtClean="0">
                <a:solidFill>
                  <a:srgbClr val="00B0F0"/>
                </a:solidFill>
                <a:latin typeface="Myriad Pro"/>
              </a:rPr>
              <a:t>team:</a:t>
            </a:r>
            <a:r>
              <a:rPr lang="en-US" sz="1000" dirty="0" err="1" smtClean="0">
                <a:latin typeface="Myriad Pro"/>
                <a:cs typeface="Arial"/>
              </a:rPr>
              <a:t>Chandrah</a:t>
            </a:r>
            <a:r>
              <a:rPr lang="en-US" sz="1000" dirty="0" smtClean="0">
                <a:latin typeface="Myriad Pro"/>
                <a:cs typeface="Arial"/>
              </a:rPr>
              <a:t>-has valuable experience in running rural solid waste management projects and an MA in pedagogical sciences. She is passionate about the science of education and waste.</a:t>
            </a:r>
          </a:p>
          <a:p>
            <a:pPr marL="0" indent="0">
              <a:buNone/>
            </a:pPr>
            <a:r>
              <a:rPr lang="en-US" sz="1000" dirty="0" err="1" smtClean="0">
                <a:latin typeface="Myriad Pro"/>
                <a:cs typeface="Arial"/>
              </a:rPr>
              <a:t>Ribhu</a:t>
            </a:r>
            <a:r>
              <a:rPr lang="en-US" sz="1000" dirty="0" smtClean="0">
                <a:latin typeface="Myriad Pro"/>
                <a:cs typeface="Arial"/>
              </a:rPr>
              <a:t> has a diploma in innovative communication and training management skills along with experience working for global mobility projects for Shell International. He is passionate about waste and cares deeply about issues with waste in India.</a:t>
            </a:r>
          </a:p>
          <a:p>
            <a:pPr marL="0" lvl="0" indent="0">
              <a:buNone/>
            </a:pPr>
            <a:endParaRPr lang="en-GB" sz="1000" b="1" dirty="0">
              <a:solidFill>
                <a:srgbClr val="00B0F0"/>
              </a:solidFill>
              <a:latin typeface="Myriad Pro"/>
            </a:endParaRPr>
          </a:p>
          <a:p>
            <a:pPr marL="0" lvl="0" indent="0">
              <a:buNone/>
            </a:pPr>
            <a:r>
              <a:rPr lang="en-GB" sz="1000" b="1" dirty="0" err="1" smtClean="0">
                <a:solidFill>
                  <a:srgbClr val="00B0F0"/>
                </a:solidFill>
                <a:latin typeface="Myriad Pro"/>
              </a:rPr>
              <a:t>WasteLess</a:t>
            </a:r>
            <a:r>
              <a:rPr lang="en-GB" sz="1000" b="1" dirty="0" smtClean="0">
                <a:solidFill>
                  <a:srgbClr val="00B0F0"/>
                </a:solidFill>
                <a:latin typeface="Myriad Pro"/>
              </a:rPr>
              <a:t> and </a:t>
            </a:r>
            <a:r>
              <a:rPr lang="en-GB" sz="1000" b="1" dirty="0" err="1">
                <a:solidFill>
                  <a:srgbClr val="00B0F0"/>
                </a:solidFill>
                <a:latin typeface="Myriad Pro"/>
              </a:rPr>
              <a:t>UnLtd</a:t>
            </a:r>
            <a:r>
              <a:rPr lang="en-GB" sz="1000" b="1" dirty="0">
                <a:solidFill>
                  <a:srgbClr val="00B0F0"/>
                </a:solidFill>
                <a:latin typeface="Myriad Pro"/>
              </a:rPr>
              <a:t> </a:t>
            </a:r>
            <a:r>
              <a:rPr lang="en-GB" sz="1000" b="1" dirty="0" smtClean="0">
                <a:solidFill>
                  <a:srgbClr val="00B0F0"/>
                </a:solidFill>
                <a:latin typeface="Myriad Pro"/>
              </a:rPr>
              <a:t>Tamil Nadu: </a:t>
            </a:r>
            <a:r>
              <a:rPr lang="en-GB" sz="1050" dirty="0" err="1" smtClean="0">
                <a:latin typeface="Myriad Pro"/>
              </a:rPr>
              <a:t>WasteLess</a:t>
            </a:r>
            <a:r>
              <a:rPr lang="en-GB" sz="1050" dirty="0" smtClean="0">
                <a:latin typeface="Myriad Pro"/>
              </a:rPr>
              <a:t> asked </a:t>
            </a:r>
            <a:r>
              <a:rPr lang="en-GB" sz="1050" dirty="0" err="1" smtClean="0">
                <a:latin typeface="Myriad Pro"/>
              </a:rPr>
              <a:t>Unltd</a:t>
            </a:r>
            <a:r>
              <a:rPr lang="en-GB" sz="1050" dirty="0" smtClean="0">
                <a:latin typeface="Myriad Pro"/>
              </a:rPr>
              <a:t> Tamil Nadu to support them with coaching, mentoring, peer learning and training on various start-up topics and access to experts and networks</a:t>
            </a:r>
            <a:r>
              <a:rPr lang="en-GB" sz="1050" b="1" dirty="0" smtClean="0">
                <a:solidFill>
                  <a:srgbClr val="00B0F0"/>
                </a:solidFill>
                <a:latin typeface="Myriad Pro"/>
              </a:rPr>
              <a:t>. </a:t>
            </a:r>
            <a:r>
              <a:rPr lang="en-US" sz="1050" dirty="0" smtClean="0">
                <a:latin typeface="Myriad Pro"/>
                <a:cs typeface="Arial"/>
              </a:rPr>
              <a:t>Rs 2 </a:t>
            </a:r>
            <a:r>
              <a:rPr lang="en-US" sz="1050" dirty="0" err="1" smtClean="0">
                <a:latin typeface="Myriad Pro"/>
                <a:cs typeface="Arial"/>
              </a:rPr>
              <a:t>Lakhs</a:t>
            </a:r>
            <a:r>
              <a:rPr lang="en-US" sz="1050" dirty="0" smtClean="0">
                <a:latin typeface="Myriad Pro"/>
                <a:cs typeface="Arial"/>
              </a:rPr>
              <a:t> ($3,400) of seed financing and advice on developing a financial model, fundraising strategy is also provided by </a:t>
            </a:r>
            <a:r>
              <a:rPr lang="en-US" sz="1050" dirty="0" err="1" smtClean="0">
                <a:latin typeface="Myriad Pro"/>
                <a:cs typeface="Arial"/>
              </a:rPr>
              <a:t>UnLtd</a:t>
            </a:r>
            <a:r>
              <a:rPr lang="en-US" sz="1050" dirty="0" smtClean="0">
                <a:latin typeface="Myriad Pro"/>
                <a:cs typeface="Arial"/>
              </a:rPr>
              <a:t> Tamil Nadu. </a:t>
            </a:r>
          </a:p>
          <a:p>
            <a:pPr marL="0" indent="0">
              <a:buNone/>
            </a:pPr>
            <a:endParaRPr lang="en-GB" sz="1050" dirty="0">
              <a:latin typeface="Myriad Pro"/>
            </a:endParaRPr>
          </a:p>
        </p:txBody>
      </p:sp>
      <p:pic>
        <p:nvPicPr>
          <p:cNvPr id="6" name="Afbeelding 5"/>
          <p:cNvPicPr>
            <a:picLocks noChangeAspect="1"/>
          </p:cNvPicPr>
          <p:nvPr/>
        </p:nvPicPr>
        <p:blipFill>
          <a:blip r:embed="rId2">
            <a:lum bright="20000"/>
          </a:blip>
          <a:stretch>
            <a:fillRect/>
          </a:stretch>
        </p:blipFill>
        <p:spPr>
          <a:xfrm>
            <a:off x="762000" y="1752600"/>
            <a:ext cx="2949597" cy="2294506"/>
          </a:xfrm>
          <a:prstGeom prst="rect">
            <a:avLst/>
          </a:prstGeom>
          <a:ln>
            <a:noFill/>
          </a:ln>
          <a:effectLst>
            <a:softEdge rad="112500"/>
          </a:effectLst>
        </p:spPr>
      </p:pic>
      <p:sp>
        <p:nvSpPr>
          <p:cNvPr id="7" name="16-Point Star 6"/>
          <p:cNvSpPr/>
          <p:nvPr/>
        </p:nvSpPr>
        <p:spPr>
          <a:xfrm>
            <a:off x="0" y="5867400"/>
            <a:ext cx="1447800" cy="990600"/>
          </a:xfrm>
          <a:prstGeom prst="star16">
            <a:avLst/>
          </a:prstGeom>
          <a:gradFill>
            <a:gsLst>
              <a:gs pos="0">
                <a:schemeClr val="tx2"/>
              </a:gs>
              <a:gs pos="80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nl-NL" sz="1400" dirty="0" smtClean="0">
                <a:latin typeface="Myriad Pro"/>
              </a:rPr>
              <a:t/>
            </a:r>
            <a:br>
              <a:rPr lang="nl-NL" sz="1400" dirty="0" smtClean="0">
                <a:latin typeface="Myriad Pro"/>
              </a:rPr>
            </a:br>
            <a:r>
              <a:rPr lang="nl-NL" sz="1400" b="1" dirty="0" smtClean="0">
                <a:latin typeface="Myriad Pro"/>
              </a:rPr>
              <a:t>UnLtd Tamil Nadu</a:t>
            </a:r>
          </a:p>
          <a:p>
            <a:pPr algn="ctr"/>
            <a:endParaRPr lang="en-IN" dirty="0"/>
          </a:p>
        </p:txBody>
      </p:sp>
    </p:spTree>
    <p:extLst>
      <p:ext uri="{BB962C8B-B14F-4D97-AF65-F5344CB8AC3E}">
        <p14:creationId xmlns:p14="http://schemas.microsoft.com/office/powerpoint/2010/main" val="1451227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                     Ecofemme</a:t>
            </a:r>
            <a:endParaRPr lang="en-GB" dirty="0"/>
          </a:p>
        </p:txBody>
      </p:sp>
      <p:sp>
        <p:nvSpPr>
          <p:cNvPr id="4" name="Tijdelijke aanduiding voor inhoud 3"/>
          <p:cNvSpPr>
            <a:spLocks noGrp="1"/>
          </p:cNvSpPr>
          <p:nvPr>
            <p:ph sz="half" idx="1"/>
          </p:nvPr>
        </p:nvSpPr>
        <p:spPr>
          <a:xfrm>
            <a:off x="457200" y="1219200"/>
            <a:ext cx="3581400" cy="4678363"/>
          </a:xfrm>
        </p:spPr>
        <p:txBody>
          <a:bodyPr/>
          <a:lstStyle/>
          <a:p>
            <a:pPr>
              <a:buNone/>
            </a:pPr>
            <a:endParaRPr lang="en-GB" sz="1200" dirty="0" smtClean="0">
              <a:latin typeface="Myriad Pro"/>
            </a:endParaRPr>
          </a:p>
          <a:p>
            <a:pPr>
              <a:buNone/>
            </a:pPr>
            <a:r>
              <a:rPr lang="en-GB" sz="1200" i="1" dirty="0" smtClean="0">
                <a:latin typeface="Myriad Pro"/>
              </a:rPr>
              <a:t>           Washable Cloth Pads</a:t>
            </a:r>
          </a:p>
          <a:p>
            <a:pPr>
              <a:buNone/>
            </a:pPr>
            <a:endParaRPr lang="en-GB" sz="1200" i="1" dirty="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endParaRPr lang="en-GB" sz="1200" dirty="0">
              <a:latin typeface="Myriad Pro"/>
            </a:endParaRPr>
          </a:p>
          <a:p>
            <a:endParaRPr lang="en-GB" sz="1200" dirty="0" smtClean="0">
              <a:latin typeface="Myriad Pro"/>
            </a:endParaRPr>
          </a:p>
          <a:p>
            <a:pPr marL="0" indent="0">
              <a:buNone/>
            </a:pPr>
            <a:endParaRPr lang="en-GB" sz="1200" dirty="0" smtClean="0">
              <a:latin typeface="Myriad Pro"/>
            </a:endParaRPr>
          </a:p>
          <a:p>
            <a:pPr marL="0" indent="0">
              <a:buNone/>
            </a:pPr>
            <a:endParaRPr lang="en-GB" sz="1200" dirty="0">
              <a:latin typeface="Myriad Pro"/>
            </a:endParaRPr>
          </a:p>
          <a:p>
            <a:pPr marL="0" indent="0">
              <a:buNone/>
            </a:pPr>
            <a:endParaRPr lang="en-GB" sz="1200" dirty="0" smtClean="0">
              <a:latin typeface="Myriad Pro"/>
            </a:endParaRPr>
          </a:p>
          <a:p>
            <a:pPr marL="0" indent="0">
              <a:buNone/>
            </a:pPr>
            <a:r>
              <a:rPr lang="en-GB" sz="1200" b="1" dirty="0" smtClean="0">
                <a:solidFill>
                  <a:srgbClr val="000000"/>
                </a:solidFill>
                <a:latin typeface="Myriad Pro Light"/>
                <a:cs typeface="Arial"/>
              </a:rPr>
              <a:t>                Kathy and </a:t>
            </a:r>
            <a:r>
              <a:rPr lang="en-GB" sz="1200" b="1" dirty="0" err="1" smtClean="0">
                <a:solidFill>
                  <a:srgbClr val="000000"/>
                </a:solidFill>
                <a:latin typeface="Myriad Pro Light"/>
                <a:cs typeface="Arial"/>
              </a:rPr>
              <a:t>Jessamin</a:t>
            </a:r>
            <a:endParaRPr lang="en-GB" sz="1200" i="1" dirty="0" smtClean="0">
              <a:latin typeface="Myriad Pro Light"/>
            </a:endParaRPr>
          </a:p>
          <a:p>
            <a:pPr marL="0" indent="0">
              <a:buNone/>
            </a:pPr>
            <a:endParaRPr lang="en-GB" sz="1200" i="1" dirty="0" smtClean="0">
              <a:latin typeface="Myriad Pro"/>
            </a:endParaRPr>
          </a:p>
          <a:p>
            <a:pPr marL="0" indent="0">
              <a:buNone/>
            </a:pPr>
            <a:r>
              <a:rPr lang="nl-NL" sz="1200" i="1" dirty="0" smtClean="0">
                <a:latin typeface="Myriad Pro"/>
              </a:rPr>
              <a:t>Current Investee: Level 2, 2014 ;Level  1,2013 </a:t>
            </a:r>
            <a:endParaRPr lang="en-GB" sz="1200" i="1" dirty="0" smtClean="0">
              <a:latin typeface="Myriad Pro"/>
            </a:endParaRPr>
          </a:p>
          <a:p>
            <a:pPr marL="0" indent="0">
              <a:buNone/>
            </a:pPr>
            <a:endParaRPr lang="nl-NL" sz="1200" i="1" dirty="0" smtClean="0">
              <a:latin typeface="Myriad Pro"/>
            </a:endParaRPr>
          </a:p>
          <a:p>
            <a:pPr marL="0" indent="0">
              <a:buNone/>
            </a:pPr>
            <a:r>
              <a:rPr lang="nl-NL" sz="1200" i="1" dirty="0" smtClean="0">
                <a:latin typeface="Myriad Pro"/>
              </a:rPr>
              <a:t>Area: Auroville</a:t>
            </a:r>
            <a:br>
              <a:rPr lang="nl-NL" sz="1200" i="1" dirty="0" smtClean="0">
                <a:latin typeface="Myriad Pro"/>
              </a:rPr>
            </a:br>
            <a:r>
              <a:rPr lang="nl-NL" sz="1200" i="1" dirty="0" smtClean="0">
                <a:latin typeface="Myriad Pro"/>
              </a:rPr>
              <a:t/>
            </a:r>
            <a:br>
              <a:rPr lang="nl-NL" sz="1200" i="1" dirty="0" smtClean="0">
                <a:latin typeface="Myriad Pro"/>
              </a:rPr>
            </a:br>
            <a:r>
              <a:rPr lang="nl-NL" sz="1200" i="1" dirty="0" smtClean="0">
                <a:solidFill>
                  <a:schemeClr val="accent5"/>
                </a:solidFill>
                <a:latin typeface="Myriad Pro"/>
              </a:rPr>
              <a:t>ecofemme.org</a:t>
            </a:r>
            <a:endParaRPr lang="nl-NL" sz="1200" i="1" dirty="0" smtClean="0">
              <a:latin typeface="Myriad Pro"/>
            </a:endParaRPr>
          </a:p>
          <a:p>
            <a:pPr marL="0" indent="0">
              <a:buNone/>
            </a:pPr>
            <a:endParaRPr lang="en-GB" sz="1200" i="1" dirty="0" smtClean="0">
              <a:latin typeface="Myriad Pro"/>
            </a:endParaRPr>
          </a:p>
          <a:p>
            <a:endParaRPr lang="en-GB" sz="1200" dirty="0">
              <a:latin typeface="Myriad Pro"/>
            </a:endParaRPr>
          </a:p>
        </p:txBody>
      </p:sp>
      <p:sp>
        <p:nvSpPr>
          <p:cNvPr id="5" name="Tijdelijke aanduiding voor inhoud 4"/>
          <p:cNvSpPr>
            <a:spLocks noGrp="1"/>
          </p:cNvSpPr>
          <p:nvPr>
            <p:ph sz="half" idx="2"/>
          </p:nvPr>
        </p:nvSpPr>
        <p:spPr>
          <a:xfrm>
            <a:off x="4114800" y="990600"/>
            <a:ext cx="4724400" cy="5562600"/>
          </a:xfrm>
        </p:spPr>
        <p:txBody>
          <a:bodyPr/>
          <a:lstStyle/>
          <a:p>
            <a:pPr marL="0" indent="0">
              <a:buNone/>
            </a:pPr>
            <a:r>
              <a:rPr lang="en-GB" sz="1200" b="1" dirty="0">
                <a:solidFill>
                  <a:srgbClr val="00B0F0"/>
                </a:solidFill>
                <a:latin typeface="Myriad Pro "/>
              </a:rPr>
              <a:t>The </a:t>
            </a:r>
            <a:r>
              <a:rPr lang="en-GB" sz="1200" b="1" dirty="0" smtClean="0">
                <a:solidFill>
                  <a:srgbClr val="00B0F0"/>
                </a:solidFill>
                <a:latin typeface="Myriad Pro "/>
              </a:rPr>
              <a:t>issue: </a:t>
            </a:r>
            <a:r>
              <a:rPr lang="en-GB" sz="1200" kern="50" dirty="0" smtClean="0">
                <a:solidFill>
                  <a:srgbClr val="000000"/>
                </a:solidFill>
                <a:latin typeface="Myriad Pro "/>
                <a:ea typeface="WenQuanYi Micro Hei"/>
                <a:cs typeface="Arial"/>
              </a:rPr>
              <a:t>Little environmental friendly sanitary alternative, little access to information about menstruation</a:t>
            </a:r>
            <a:br>
              <a:rPr lang="en-GB" sz="1200" kern="50" dirty="0" smtClean="0">
                <a:solidFill>
                  <a:srgbClr val="000000"/>
                </a:solidFill>
                <a:latin typeface="Myriad Pro "/>
                <a:ea typeface="WenQuanYi Micro Hei"/>
                <a:cs typeface="Arial"/>
              </a:rPr>
            </a:br>
            <a:endParaRPr lang="en-GB" sz="1200" b="1" dirty="0" smtClean="0">
              <a:solidFill>
                <a:srgbClr val="00B0F0"/>
              </a:solidFill>
              <a:latin typeface="Myriad Pro "/>
            </a:endParaRPr>
          </a:p>
          <a:p>
            <a:pPr marL="0" indent="0">
              <a:buNone/>
            </a:pPr>
            <a:r>
              <a:rPr lang="en-GB" sz="1200" b="1" dirty="0">
                <a:solidFill>
                  <a:srgbClr val="00B0F0"/>
                </a:solidFill>
                <a:latin typeface="Myriad Pro "/>
              </a:rPr>
              <a:t>The </a:t>
            </a:r>
            <a:r>
              <a:rPr lang="en-GB" sz="1200" b="1" dirty="0" smtClean="0">
                <a:solidFill>
                  <a:srgbClr val="00B0F0"/>
                </a:solidFill>
                <a:latin typeface="Myriad Pro "/>
              </a:rPr>
              <a:t>idea: </a:t>
            </a:r>
            <a:r>
              <a:rPr lang="en-GB" sz="1200" dirty="0" smtClean="0">
                <a:solidFill>
                  <a:srgbClr val="000000"/>
                </a:solidFill>
                <a:latin typeface="Myriad Pro "/>
                <a:cs typeface="Arial"/>
              </a:rPr>
              <a:t>Eco Femme is a global women’s empowerment initiative. Rising from rural India, reaching out to women around the world, they promote and revitalize menstrual practices that are healthy, dignified, affordable and eco positive. </a:t>
            </a:r>
            <a:endParaRPr lang="en-GB" sz="1200" dirty="0" smtClean="0">
              <a:latin typeface="Myriad Pro "/>
            </a:endParaRPr>
          </a:p>
          <a:p>
            <a:pPr marL="0" indent="0">
              <a:buNone/>
            </a:pPr>
            <a:r>
              <a:rPr lang="en-GB" sz="1200" b="1" dirty="0">
                <a:solidFill>
                  <a:srgbClr val="00B0F0"/>
                </a:solidFill>
                <a:latin typeface="Myriad Pro "/>
              </a:rPr>
              <a:t/>
            </a:r>
            <a:br>
              <a:rPr lang="en-GB" sz="1200" b="1" dirty="0">
                <a:solidFill>
                  <a:srgbClr val="00B0F0"/>
                </a:solidFill>
                <a:latin typeface="Myriad Pro "/>
              </a:rPr>
            </a:br>
            <a:r>
              <a:rPr lang="en-GB" sz="1200" b="1" dirty="0" smtClean="0">
                <a:solidFill>
                  <a:srgbClr val="00B0F0"/>
                </a:solidFill>
                <a:latin typeface="Myriad Pro "/>
              </a:rPr>
              <a:t>How </a:t>
            </a:r>
            <a:r>
              <a:rPr lang="en-GB" sz="1200" b="1" dirty="0">
                <a:solidFill>
                  <a:srgbClr val="00B0F0"/>
                </a:solidFill>
                <a:latin typeface="Myriad Pro "/>
              </a:rPr>
              <a:t>it </a:t>
            </a:r>
            <a:r>
              <a:rPr lang="en-GB" sz="1200" b="1" dirty="0" smtClean="0">
                <a:solidFill>
                  <a:srgbClr val="00B0F0"/>
                </a:solidFill>
                <a:latin typeface="Myriad Pro "/>
              </a:rPr>
              <a:t>started:</a:t>
            </a:r>
            <a:r>
              <a:rPr lang="en-GB" sz="1200" dirty="0" smtClean="0">
                <a:solidFill>
                  <a:srgbClr val="000000"/>
                </a:solidFill>
                <a:latin typeface="Myriad Pro "/>
                <a:cs typeface="Arial"/>
              </a:rPr>
              <a:t>  Pad is a practical product that every woman needs, whatever background she has.</a:t>
            </a:r>
            <a:r>
              <a:rPr lang="en-GB" sz="1200" dirty="0" smtClean="0">
                <a:latin typeface="Myriad Pro "/>
                <a:cs typeface="Arial"/>
              </a:rPr>
              <a:t> </a:t>
            </a:r>
            <a:r>
              <a:rPr lang="en-GB" sz="1200" b="1" dirty="0" smtClean="0">
                <a:latin typeface="Myriad Pro"/>
              </a:rPr>
              <a:t>I</a:t>
            </a:r>
            <a:r>
              <a:rPr lang="en-GB" sz="1200" dirty="0" smtClean="0">
                <a:latin typeface="Arial"/>
                <a:cs typeface="Arial"/>
              </a:rPr>
              <a:t>nterested</a:t>
            </a:r>
            <a:r>
              <a:rPr lang="en-GB" sz="1200" b="1" dirty="0" smtClean="0">
                <a:latin typeface="Arial"/>
                <a:cs typeface="Arial"/>
              </a:rPr>
              <a:t> </a:t>
            </a:r>
            <a:r>
              <a:rPr lang="en-GB" sz="1200" dirty="0" smtClean="0">
                <a:solidFill>
                  <a:srgbClr val="000000"/>
                </a:solidFill>
                <a:latin typeface="Arial"/>
                <a:cs typeface="Arial"/>
              </a:rPr>
              <a:t>in social enterprise development, women's empowerment and in environmental issues associated with each of them, Kathy and </a:t>
            </a:r>
            <a:r>
              <a:rPr lang="en-GB" sz="1200" dirty="0" err="1" smtClean="0">
                <a:solidFill>
                  <a:srgbClr val="000000"/>
                </a:solidFill>
                <a:latin typeface="Arial"/>
                <a:cs typeface="Arial"/>
              </a:rPr>
              <a:t>Jessamijn</a:t>
            </a:r>
            <a:r>
              <a:rPr lang="en-GB" sz="1200" dirty="0" smtClean="0">
                <a:solidFill>
                  <a:srgbClr val="000000"/>
                </a:solidFill>
                <a:latin typeface="Arial"/>
                <a:cs typeface="Arial"/>
              </a:rPr>
              <a:t> find menstruation increasingly interesting, because this helps to get connected to one’s identity and  gives a sense of self-worth/dignity. The environmental and social impact of waste -including sanitary waste- in India are tremendous. Hence, Eco femme.</a:t>
            </a:r>
            <a:endParaRPr lang="en-GB" sz="1200" dirty="0" smtClean="0">
              <a:solidFill>
                <a:srgbClr val="000000"/>
              </a:solidFill>
              <a:latin typeface="Myriad Pro"/>
              <a:cs typeface="Arial"/>
            </a:endParaRPr>
          </a:p>
          <a:p>
            <a:pPr marL="0" indent="0">
              <a:buNone/>
            </a:pPr>
            <a:r>
              <a:rPr lang="en-GB" sz="1200" dirty="0" smtClean="0">
                <a:solidFill>
                  <a:srgbClr val="000000"/>
                </a:solidFill>
                <a:latin typeface="Arial"/>
                <a:cs typeface="Arial"/>
              </a:rPr>
              <a:t/>
            </a:r>
            <a:br>
              <a:rPr lang="en-GB" sz="1200" dirty="0" smtClean="0">
                <a:solidFill>
                  <a:srgbClr val="000000"/>
                </a:solidFill>
                <a:latin typeface="Arial"/>
                <a:cs typeface="Arial"/>
              </a:rPr>
            </a:br>
            <a:r>
              <a:rPr lang="en-GB" sz="1200" b="1" dirty="0" smtClean="0">
                <a:solidFill>
                  <a:srgbClr val="00B0F0"/>
                </a:solidFill>
                <a:latin typeface="Myriad Pro"/>
              </a:rPr>
              <a:t>The </a:t>
            </a:r>
            <a:r>
              <a:rPr lang="en-GB" sz="1200" b="1" dirty="0" err="1" smtClean="0">
                <a:solidFill>
                  <a:srgbClr val="00B0F0"/>
                </a:solidFill>
                <a:latin typeface="Myriad Pro"/>
              </a:rPr>
              <a:t>team:</a:t>
            </a:r>
            <a:r>
              <a:rPr lang="en-GB" sz="1200" dirty="0" err="1" smtClean="0"/>
              <a:t>The</a:t>
            </a:r>
            <a:r>
              <a:rPr lang="en-GB" sz="1200" dirty="0" smtClean="0"/>
              <a:t> </a:t>
            </a:r>
            <a:r>
              <a:rPr lang="en-GB" sz="1200" dirty="0" smtClean="0">
                <a:latin typeface="Arial"/>
                <a:cs typeface="Arial"/>
              </a:rPr>
              <a:t>Co-founders of Eco Femme, Kathy Walking and </a:t>
            </a:r>
            <a:r>
              <a:rPr lang="en-GB" sz="1200" dirty="0" err="1" smtClean="0">
                <a:latin typeface="Arial"/>
                <a:cs typeface="Arial"/>
              </a:rPr>
              <a:t>Jessamijin</a:t>
            </a:r>
            <a:r>
              <a:rPr lang="en-GB" sz="1200" dirty="0" smtClean="0">
                <a:latin typeface="Arial"/>
                <a:cs typeface="Arial"/>
              </a:rPr>
              <a:t> </a:t>
            </a:r>
            <a:r>
              <a:rPr lang="en-GB" sz="1200" dirty="0" err="1" smtClean="0">
                <a:latin typeface="Arial"/>
                <a:cs typeface="Arial"/>
              </a:rPr>
              <a:t>Miedema</a:t>
            </a:r>
            <a:r>
              <a:rPr lang="en-GB" sz="1200" dirty="0" smtClean="0">
                <a:latin typeface="Arial"/>
                <a:cs typeface="Arial"/>
              </a:rPr>
              <a:t>, are committed social entrepreneurs with track records in fair trade, organic farming and rural outreach. They have partnered with several organisations to increase Eco Femme’s reach and effectiveness. </a:t>
            </a:r>
            <a:endParaRPr lang="en-US" sz="1200" b="1" dirty="0" smtClean="0">
              <a:solidFill>
                <a:srgbClr val="000000"/>
              </a:solidFill>
              <a:latin typeface="Arial"/>
              <a:cs typeface="Arial"/>
            </a:endParaRPr>
          </a:p>
          <a:p>
            <a:pPr marL="0" indent="0">
              <a:buNone/>
            </a:pPr>
            <a:endParaRPr lang="en-GB" sz="1200" b="1" dirty="0" smtClean="0">
              <a:solidFill>
                <a:srgbClr val="00B0F0"/>
              </a:solidFill>
              <a:latin typeface="Myriad Pro"/>
            </a:endParaRPr>
          </a:p>
          <a:p>
            <a:pPr marL="0" lvl="0" indent="0" algn="just">
              <a:buNone/>
            </a:pPr>
            <a:r>
              <a:rPr lang="en-GB" sz="1200" b="1" dirty="0" err="1" smtClean="0">
                <a:solidFill>
                  <a:srgbClr val="00B0F0"/>
                </a:solidFill>
                <a:latin typeface="Myriad Pro"/>
              </a:rPr>
              <a:t>Ecofemme</a:t>
            </a:r>
            <a:r>
              <a:rPr lang="en-GB" sz="1200" b="1" dirty="0" smtClean="0">
                <a:solidFill>
                  <a:srgbClr val="00B0F0"/>
                </a:solidFill>
                <a:latin typeface="Myriad Pro"/>
              </a:rPr>
              <a:t> and </a:t>
            </a:r>
            <a:r>
              <a:rPr lang="en-GB" sz="1200" b="1" dirty="0" err="1">
                <a:solidFill>
                  <a:srgbClr val="00B0F0"/>
                </a:solidFill>
                <a:latin typeface="Myriad Pro"/>
              </a:rPr>
              <a:t>UnLtd</a:t>
            </a:r>
            <a:r>
              <a:rPr lang="en-GB" sz="1200" b="1" dirty="0">
                <a:solidFill>
                  <a:srgbClr val="00B0F0"/>
                </a:solidFill>
                <a:latin typeface="Myriad Pro"/>
              </a:rPr>
              <a:t> </a:t>
            </a:r>
            <a:r>
              <a:rPr lang="en-GB" sz="1200" b="1" dirty="0" smtClean="0">
                <a:solidFill>
                  <a:srgbClr val="00B0F0"/>
                </a:solidFill>
                <a:latin typeface="Myriad Pro"/>
              </a:rPr>
              <a:t>Tamil Nadu: </a:t>
            </a:r>
            <a:r>
              <a:rPr lang="en-GB" sz="1200" dirty="0" smtClean="0">
                <a:latin typeface="Myriad Pro"/>
              </a:rPr>
              <a:t>Eco Femme asked </a:t>
            </a:r>
            <a:r>
              <a:rPr lang="en-GB" sz="1200" dirty="0" err="1" smtClean="0">
                <a:latin typeface="Myriad Pro"/>
              </a:rPr>
              <a:t>UnLtd</a:t>
            </a:r>
            <a:r>
              <a:rPr lang="en-GB" sz="1200" dirty="0" smtClean="0">
                <a:latin typeface="Myriad Pro"/>
              </a:rPr>
              <a:t> Tamil Nadu to support them with </a:t>
            </a:r>
            <a:r>
              <a:rPr lang="en-GB" sz="1200" dirty="0" smtClean="0">
                <a:solidFill>
                  <a:srgbClr val="000000"/>
                </a:solidFill>
                <a:latin typeface="Myriad Pro Light"/>
                <a:cs typeface="Arial"/>
              </a:rPr>
              <a:t>coaching to improve the founders’ skills and confidence</a:t>
            </a:r>
            <a:r>
              <a:rPr lang="en-US" sz="1200" dirty="0" smtClean="0">
                <a:solidFill>
                  <a:srgbClr val="000000"/>
                </a:solidFill>
                <a:latin typeface="Myriad Pro Light"/>
                <a:cs typeface="Arial"/>
              </a:rPr>
              <a:t>, </a:t>
            </a:r>
            <a:r>
              <a:rPr lang="en-GB" sz="1200" dirty="0" smtClean="0">
                <a:solidFill>
                  <a:srgbClr val="000000"/>
                </a:solidFill>
                <a:latin typeface="Myriad Pro Light"/>
                <a:cs typeface="Arial"/>
              </a:rPr>
              <a:t>support on business development, strategic planning and pricing</a:t>
            </a:r>
            <a:r>
              <a:rPr lang="en-US" sz="1200" dirty="0" smtClean="0">
                <a:solidFill>
                  <a:srgbClr val="000000"/>
                </a:solidFill>
                <a:latin typeface="Myriad Pro Light"/>
                <a:cs typeface="Arial"/>
              </a:rPr>
              <a:t>, </a:t>
            </a:r>
            <a:r>
              <a:rPr lang="en-GB" sz="1200" dirty="0" smtClean="0">
                <a:solidFill>
                  <a:srgbClr val="000000"/>
                </a:solidFill>
                <a:latin typeface="Myriad Pro Light"/>
                <a:cs typeface="Arial"/>
              </a:rPr>
              <a:t>access to peers, experts and service providers</a:t>
            </a:r>
            <a:r>
              <a:rPr lang="en-US" sz="1200" dirty="0" smtClean="0">
                <a:solidFill>
                  <a:srgbClr val="000000"/>
                </a:solidFill>
                <a:latin typeface="Myriad Pro Light"/>
                <a:cs typeface="Arial"/>
              </a:rPr>
              <a:t> and </a:t>
            </a:r>
            <a:r>
              <a:rPr lang="en-GB" sz="1200" dirty="0" smtClean="0">
                <a:solidFill>
                  <a:srgbClr val="000000"/>
                </a:solidFill>
                <a:latin typeface="Myriad Pro Light"/>
                <a:cs typeface="Arial"/>
              </a:rPr>
              <a:t>2 </a:t>
            </a:r>
            <a:r>
              <a:rPr lang="en-GB" sz="1200" dirty="0" err="1" smtClean="0">
                <a:solidFill>
                  <a:srgbClr val="000000"/>
                </a:solidFill>
                <a:latin typeface="Myriad Pro Light"/>
                <a:cs typeface="Arial"/>
              </a:rPr>
              <a:t>lakh</a:t>
            </a:r>
            <a:r>
              <a:rPr lang="en-GB" sz="1200" dirty="0" smtClean="0">
                <a:solidFill>
                  <a:srgbClr val="000000"/>
                </a:solidFill>
                <a:latin typeface="Myriad Pro Light"/>
                <a:cs typeface="Arial"/>
              </a:rPr>
              <a:t> seed  financing</a:t>
            </a:r>
            <a:endParaRPr lang="en-US" sz="1200" dirty="0" smtClean="0">
              <a:solidFill>
                <a:srgbClr val="000000"/>
              </a:solidFill>
              <a:latin typeface="Myriad Pro Light"/>
              <a:cs typeface="Arial"/>
            </a:endParaRPr>
          </a:p>
          <a:p>
            <a:pPr marL="0" indent="0">
              <a:buNone/>
            </a:pPr>
            <a:endParaRPr lang="en-GB" sz="1200" dirty="0">
              <a:latin typeface="Myriad Pro"/>
            </a:endParaRPr>
          </a:p>
          <a:p>
            <a:endParaRPr lang="en-GB" dirty="0">
              <a:latin typeface="Myriad Pro"/>
            </a:endParaRPr>
          </a:p>
        </p:txBody>
      </p:sp>
      <p:pic>
        <p:nvPicPr>
          <p:cNvPr id="6" name="Afbeelding 5"/>
          <p:cNvPicPr>
            <a:picLocks noChangeAspect="1"/>
          </p:cNvPicPr>
          <p:nvPr/>
        </p:nvPicPr>
        <p:blipFill>
          <a:blip r:embed="rId2"/>
          <a:stretch>
            <a:fillRect/>
          </a:stretch>
        </p:blipFill>
        <p:spPr>
          <a:xfrm>
            <a:off x="533400" y="1752600"/>
            <a:ext cx="3275413" cy="1852217"/>
          </a:xfrm>
          <a:prstGeom prst="rect">
            <a:avLst/>
          </a:prstGeom>
          <a:ln>
            <a:noFill/>
          </a:ln>
          <a:effectLst>
            <a:softEdge rad="112500"/>
          </a:effectLst>
        </p:spPr>
      </p:pic>
      <p:sp>
        <p:nvSpPr>
          <p:cNvPr id="7" name="16-Point Star 6"/>
          <p:cNvSpPr/>
          <p:nvPr/>
        </p:nvSpPr>
        <p:spPr>
          <a:xfrm>
            <a:off x="0" y="5867400"/>
            <a:ext cx="1447800" cy="990600"/>
          </a:xfrm>
          <a:prstGeom prst="star16">
            <a:avLst/>
          </a:prstGeom>
          <a:gradFill>
            <a:gsLst>
              <a:gs pos="0">
                <a:schemeClr val="tx2"/>
              </a:gs>
              <a:gs pos="80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nl-NL" sz="1400" dirty="0" smtClean="0">
                <a:latin typeface="Myriad Pro"/>
              </a:rPr>
              <a:t/>
            </a:r>
            <a:br>
              <a:rPr lang="nl-NL" sz="1400" dirty="0" smtClean="0">
                <a:latin typeface="Myriad Pro"/>
              </a:rPr>
            </a:br>
            <a:r>
              <a:rPr lang="nl-NL" sz="1400" b="1" dirty="0" smtClean="0">
                <a:latin typeface="Myriad Pro"/>
              </a:rPr>
              <a:t>UnLtd Tamil Nadu</a:t>
            </a:r>
          </a:p>
          <a:p>
            <a:pPr algn="ctr"/>
            <a:endParaRPr lang="en-IN" dirty="0"/>
          </a:p>
        </p:txBody>
      </p:sp>
    </p:spTree>
    <p:extLst>
      <p:ext uri="{BB962C8B-B14F-4D97-AF65-F5344CB8AC3E}">
        <p14:creationId xmlns:p14="http://schemas.microsoft.com/office/powerpoint/2010/main" val="1451227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Project Title">
  <a:themeElements>
    <a:clrScheme name="UnLtd Brand Pallet">
      <a:dk1>
        <a:srgbClr val="292929"/>
      </a:dk1>
      <a:lt1>
        <a:srgbClr val="FFFFFF"/>
      </a:lt1>
      <a:dk2>
        <a:srgbClr val="FF0000"/>
      </a:dk2>
      <a:lt2>
        <a:srgbClr val="FF6400"/>
      </a:lt2>
      <a:accent1>
        <a:srgbClr val="92D050"/>
      </a:accent1>
      <a:accent2>
        <a:srgbClr val="FFAA00"/>
      </a:accent2>
      <a:accent3>
        <a:srgbClr val="FF6400"/>
      </a:accent3>
      <a:accent4>
        <a:srgbClr val="00B0F0"/>
      </a:accent4>
      <a:accent5>
        <a:srgbClr val="7030A0"/>
      </a:accent5>
      <a:accent6>
        <a:srgbClr val="FF0000"/>
      </a:accent6>
      <a:hlink>
        <a:srgbClr val="0070C0"/>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Custom Design">
  <a:themeElements>
    <a:clrScheme name="UnLtd Brand Pallet">
      <a:dk1>
        <a:srgbClr val="292929"/>
      </a:dk1>
      <a:lt1>
        <a:srgbClr val="FFFFFF"/>
      </a:lt1>
      <a:dk2>
        <a:srgbClr val="FF0000"/>
      </a:dk2>
      <a:lt2>
        <a:srgbClr val="FF6400"/>
      </a:lt2>
      <a:accent1>
        <a:srgbClr val="92D050"/>
      </a:accent1>
      <a:accent2>
        <a:srgbClr val="FFAA00"/>
      </a:accent2>
      <a:accent3>
        <a:srgbClr val="FF6400"/>
      </a:accent3>
      <a:accent4>
        <a:srgbClr val="00B0F0"/>
      </a:accent4>
      <a:accent5>
        <a:srgbClr val="7030A0"/>
      </a:accent5>
      <a:accent6>
        <a:srgbClr val="FF0000"/>
      </a:accent6>
      <a:hlink>
        <a:srgbClr val="0070C0"/>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Custom Design">
  <a:themeElements>
    <a:clrScheme name="UnLtd Brand Pallet">
      <a:dk1>
        <a:srgbClr val="292929"/>
      </a:dk1>
      <a:lt1>
        <a:srgbClr val="FFFFFF"/>
      </a:lt1>
      <a:dk2>
        <a:srgbClr val="FF0000"/>
      </a:dk2>
      <a:lt2>
        <a:srgbClr val="FF6400"/>
      </a:lt2>
      <a:accent1>
        <a:srgbClr val="92D050"/>
      </a:accent1>
      <a:accent2>
        <a:srgbClr val="FFAA00"/>
      </a:accent2>
      <a:accent3>
        <a:srgbClr val="FF6400"/>
      </a:accent3>
      <a:accent4>
        <a:srgbClr val="00B0F0"/>
      </a:accent4>
      <a:accent5>
        <a:srgbClr val="7030A0"/>
      </a:accent5>
      <a:accent6>
        <a:srgbClr val="FF0000"/>
      </a:accent6>
      <a:hlink>
        <a:srgbClr val="0070C0"/>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Custom Design">
  <a:themeElements>
    <a:clrScheme name="UnLtd Brand Pallet">
      <a:dk1>
        <a:srgbClr val="292929"/>
      </a:dk1>
      <a:lt1>
        <a:srgbClr val="FFFFFF"/>
      </a:lt1>
      <a:dk2>
        <a:srgbClr val="FF0000"/>
      </a:dk2>
      <a:lt2>
        <a:srgbClr val="FF6400"/>
      </a:lt2>
      <a:accent1>
        <a:srgbClr val="92D050"/>
      </a:accent1>
      <a:accent2>
        <a:srgbClr val="FFAA00"/>
      </a:accent2>
      <a:accent3>
        <a:srgbClr val="FF6400"/>
      </a:accent3>
      <a:accent4>
        <a:srgbClr val="00B0F0"/>
      </a:accent4>
      <a:accent5>
        <a:srgbClr val="7030A0"/>
      </a:accent5>
      <a:accent6>
        <a:srgbClr val="FF0000"/>
      </a:accent6>
      <a:hlink>
        <a:srgbClr val="0070C0"/>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Custom Design">
  <a:themeElements>
    <a:clrScheme name="UnLtd Brand Pallet">
      <a:dk1>
        <a:srgbClr val="292929"/>
      </a:dk1>
      <a:lt1>
        <a:srgbClr val="FFFFFF"/>
      </a:lt1>
      <a:dk2>
        <a:srgbClr val="FF0000"/>
      </a:dk2>
      <a:lt2>
        <a:srgbClr val="FF6400"/>
      </a:lt2>
      <a:accent1>
        <a:srgbClr val="92D050"/>
      </a:accent1>
      <a:accent2>
        <a:srgbClr val="FFAA00"/>
      </a:accent2>
      <a:accent3>
        <a:srgbClr val="FF6400"/>
      </a:accent3>
      <a:accent4>
        <a:srgbClr val="00B0F0"/>
      </a:accent4>
      <a:accent5>
        <a:srgbClr val="7030A0"/>
      </a:accent5>
      <a:accent6>
        <a:srgbClr val="FF0000"/>
      </a:accent6>
      <a:hlink>
        <a:srgbClr val="0070C0"/>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Custom Design">
  <a:themeElements>
    <a:clrScheme name="UnLtd Brand Pallet">
      <a:dk1>
        <a:srgbClr val="292929"/>
      </a:dk1>
      <a:lt1>
        <a:srgbClr val="FFFFFF"/>
      </a:lt1>
      <a:dk2>
        <a:srgbClr val="FF0000"/>
      </a:dk2>
      <a:lt2>
        <a:srgbClr val="FF6400"/>
      </a:lt2>
      <a:accent1>
        <a:srgbClr val="92D050"/>
      </a:accent1>
      <a:accent2>
        <a:srgbClr val="FFAA00"/>
      </a:accent2>
      <a:accent3>
        <a:srgbClr val="FF6400"/>
      </a:accent3>
      <a:accent4>
        <a:srgbClr val="00B0F0"/>
      </a:accent4>
      <a:accent5>
        <a:srgbClr val="7030A0"/>
      </a:accent5>
      <a:accent6>
        <a:srgbClr val="FF0000"/>
      </a:accent6>
      <a:hlink>
        <a:srgbClr val="0070C0"/>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Custom Design">
  <a:themeElements>
    <a:clrScheme name="UnLtd Brand Pallet">
      <a:dk1>
        <a:srgbClr val="292929"/>
      </a:dk1>
      <a:lt1>
        <a:srgbClr val="FFFFFF"/>
      </a:lt1>
      <a:dk2>
        <a:srgbClr val="FF0000"/>
      </a:dk2>
      <a:lt2>
        <a:srgbClr val="FF6400"/>
      </a:lt2>
      <a:accent1>
        <a:srgbClr val="92D050"/>
      </a:accent1>
      <a:accent2>
        <a:srgbClr val="FFAA00"/>
      </a:accent2>
      <a:accent3>
        <a:srgbClr val="FF6400"/>
      </a:accent3>
      <a:accent4>
        <a:srgbClr val="00B0F0"/>
      </a:accent4>
      <a:accent5>
        <a:srgbClr val="7030A0"/>
      </a:accent5>
      <a:accent6>
        <a:srgbClr val="FF0000"/>
      </a:accent6>
      <a:hlink>
        <a:srgbClr val="0070C0"/>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Custom Design">
  <a:themeElements>
    <a:clrScheme name="UnLtd Brand Pallet">
      <a:dk1>
        <a:srgbClr val="292929"/>
      </a:dk1>
      <a:lt1>
        <a:srgbClr val="FFFFFF"/>
      </a:lt1>
      <a:dk2>
        <a:srgbClr val="FF0000"/>
      </a:dk2>
      <a:lt2>
        <a:srgbClr val="FF6400"/>
      </a:lt2>
      <a:accent1>
        <a:srgbClr val="92D050"/>
      </a:accent1>
      <a:accent2>
        <a:srgbClr val="FFAA00"/>
      </a:accent2>
      <a:accent3>
        <a:srgbClr val="FF6400"/>
      </a:accent3>
      <a:accent4>
        <a:srgbClr val="00B0F0"/>
      </a:accent4>
      <a:accent5>
        <a:srgbClr val="7030A0"/>
      </a:accent5>
      <a:accent6>
        <a:srgbClr val="FF0000"/>
      </a:accent6>
      <a:hlink>
        <a:srgbClr val="0070C0"/>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Key Pointers">
  <a:themeElements>
    <a:clrScheme name="UnLtd Brand Pallet">
      <a:dk1>
        <a:srgbClr val="292929"/>
      </a:dk1>
      <a:lt1>
        <a:srgbClr val="FFFFFF"/>
      </a:lt1>
      <a:dk2>
        <a:srgbClr val="FF0000"/>
      </a:dk2>
      <a:lt2>
        <a:srgbClr val="FF6400"/>
      </a:lt2>
      <a:accent1>
        <a:srgbClr val="92D050"/>
      </a:accent1>
      <a:accent2>
        <a:srgbClr val="FFAA00"/>
      </a:accent2>
      <a:accent3>
        <a:srgbClr val="FF6400"/>
      </a:accent3>
      <a:accent4>
        <a:srgbClr val="00B0F0"/>
      </a:accent4>
      <a:accent5>
        <a:srgbClr val="7030A0"/>
      </a:accent5>
      <a:accent6>
        <a:srgbClr val="FF0000"/>
      </a:accent6>
      <a:hlink>
        <a:srgbClr val="0070C0"/>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Quote">
  <a:themeElements>
    <a:clrScheme name="UnLtd Brand Pallet">
      <a:dk1>
        <a:srgbClr val="292929"/>
      </a:dk1>
      <a:lt1>
        <a:srgbClr val="FFFFFF"/>
      </a:lt1>
      <a:dk2>
        <a:srgbClr val="FF0000"/>
      </a:dk2>
      <a:lt2>
        <a:srgbClr val="FF6400"/>
      </a:lt2>
      <a:accent1>
        <a:srgbClr val="92D050"/>
      </a:accent1>
      <a:accent2>
        <a:srgbClr val="FFAA00"/>
      </a:accent2>
      <a:accent3>
        <a:srgbClr val="FF6400"/>
      </a:accent3>
      <a:accent4>
        <a:srgbClr val="00B0F0"/>
      </a:accent4>
      <a:accent5>
        <a:srgbClr val="7030A0"/>
      </a:accent5>
      <a:accent6>
        <a:srgbClr val="FF0000"/>
      </a:accent6>
      <a:hlink>
        <a:srgbClr val="0070C0"/>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Section Title Name">
  <a:themeElements>
    <a:clrScheme name="UnLtd Brand Pallet">
      <a:dk1>
        <a:srgbClr val="292929"/>
      </a:dk1>
      <a:lt1>
        <a:srgbClr val="FFFFFF"/>
      </a:lt1>
      <a:dk2>
        <a:srgbClr val="FF0000"/>
      </a:dk2>
      <a:lt2>
        <a:srgbClr val="FF6400"/>
      </a:lt2>
      <a:accent1>
        <a:srgbClr val="92D050"/>
      </a:accent1>
      <a:accent2>
        <a:srgbClr val="FFAA00"/>
      </a:accent2>
      <a:accent3>
        <a:srgbClr val="FF6400"/>
      </a:accent3>
      <a:accent4>
        <a:srgbClr val="00B0F0"/>
      </a:accent4>
      <a:accent5>
        <a:srgbClr val="7030A0"/>
      </a:accent5>
      <a:accent6>
        <a:srgbClr val="FF0000"/>
      </a:accent6>
      <a:hlink>
        <a:srgbClr val="0070C0"/>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pag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End Slide">
  <a:themeElements>
    <a:clrScheme name="UnLtd Brand Pallet">
      <a:dk1>
        <a:srgbClr val="292929"/>
      </a:dk1>
      <a:lt1>
        <a:srgbClr val="FFFFFF"/>
      </a:lt1>
      <a:dk2>
        <a:srgbClr val="FF0000"/>
      </a:dk2>
      <a:lt2>
        <a:srgbClr val="FF6400"/>
      </a:lt2>
      <a:accent1>
        <a:srgbClr val="92D050"/>
      </a:accent1>
      <a:accent2>
        <a:srgbClr val="FFAA00"/>
      </a:accent2>
      <a:accent3>
        <a:srgbClr val="FF6400"/>
      </a:accent3>
      <a:accent4>
        <a:srgbClr val="00B0F0"/>
      </a:accent4>
      <a:accent5>
        <a:srgbClr val="7030A0"/>
      </a:accent5>
      <a:accent6>
        <a:srgbClr val="FF0000"/>
      </a:accent6>
      <a:hlink>
        <a:srgbClr val="0070C0"/>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ustom Design">
  <a:themeElements>
    <a:clrScheme name="UnLtd Brand Pallet">
      <a:dk1>
        <a:srgbClr val="292929"/>
      </a:dk1>
      <a:lt1>
        <a:srgbClr val="FFFFFF"/>
      </a:lt1>
      <a:dk2>
        <a:srgbClr val="FF0000"/>
      </a:dk2>
      <a:lt2>
        <a:srgbClr val="FF6400"/>
      </a:lt2>
      <a:accent1>
        <a:srgbClr val="92D050"/>
      </a:accent1>
      <a:accent2>
        <a:srgbClr val="FFAA00"/>
      </a:accent2>
      <a:accent3>
        <a:srgbClr val="FF6400"/>
      </a:accent3>
      <a:accent4>
        <a:srgbClr val="00B0F0"/>
      </a:accent4>
      <a:accent5>
        <a:srgbClr val="7030A0"/>
      </a:accent5>
      <a:accent6>
        <a:srgbClr val="FF0000"/>
      </a:accent6>
      <a:hlink>
        <a:srgbClr val="0070C0"/>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UnLtd Brand Pallet">
      <a:dk1>
        <a:srgbClr val="292929"/>
      </a:dk1>
      <a:lt1>
        <a:srgbClr val="FFFFFF"/>
      </a:lt1>
      <a:dk2>
        <a:srgbClr val="FF0000"/>
      </a:dk2>
      <a:lt2>
        <a:srgbClr val="FF6400"/>
      </a:lt2>
      <a:accent1>
        <a:srgbClr val="92D050"/>
      </a:accent1>
      <a:accent2>
        <a:srgbClr val="FFAA00"/>
      </a:accent2>
      <a:accent3>
        <a:srgbClr val="FF6400"/>
      </a:accent3>
      <a:accent4>
        <a:srgbClr val="00B0F0"/>
      </a:accent4>
      <a:accent5>
        <a:srgbClr val="7030A0"/>
      </a:accent5>
      <a:accent6>
        <a:srgbClr val="FF0000"/>
      </a:accent6>
      <a:hlink>
        <a:srgbClr val="0070C0"/>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UnLtd Brand Pallet">
      <a:dk1>
        <a:srgbClr val="292929"/>
      </a:dk1>
      <a:lt1>
        <a:srgbClr val="FFFFFF"/>
      </a:lt1>
      <a:dk2>
        <a:srgbClr val="FF0000"/>
      </a:dk2>
      <a:lt2>
        <a:srgbClr val="FF6400"/>
      </a:lt2>
      <a:accent1>
        <a:srgbClr val="92D050"/>
      </a:accent1>
      <a:accent2>
        <a:srgbClr val="FFAA00"/>
      </a:accent2>
      <a:accent3>
        <a:srgbClr val="FF6400"/>
      </a:accent3>
      <a:accent4>
        <a:srgbClr val="00B0F0"/>
      </a:accent4>
      <a:accent5>
        <a:srgbClr val="7030A0"/>
      </a:accent5>
      <a:accent6>
        <a:srgbClr val="FF0000"/>
      </a:accent6>
      <a:hlink>
        <a:srgbClr val="0070C0"/>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Custom Design">
  <a:themeElements>
    <a:clrScheme name="UnLtd Brand Pallet">
      <a:dk1>
        <a:srgbClr val="292929"/>
      </a:dk1>
      <a:lt1>
        <a:srgbClr val="FFFFFF"/>
      </a:lt1>
      <a:dk2>
        <a:srgbClr val="FF0000"/>
      </a:dk2>
      <a:lt2>
        <a:srgbClr val="FF6400"/>
      </a:lt2>
      <a:accent1>
        <a:srgbClr val="92D050"/>
      </a:accent1>
      <a:accent2>
        <a:srgbClr val="FFAA00"/>
      </a:accent2>
      <a:accent3>
        <a:srgbClr val="FF6400"/>
      </a:accent3>
      <a:accent4>
        <a:srgbClr val="00B0F0"/>
      </a:accent4>
      <a:accent5>
        <a:srgbClr val="7030A0"/>
      </a:accent5>
      <a:accent6>
        <a:srgbClr val="FF0000"/>
      </a:accent6>
      <a:hlink>
        <a:srgbClr val="0070C0"/>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23365</TotalTime>
  <Words>1429</Words>
  <Application>Microsoft Office PowerPoint</Application>
  <PresentationFormat>On-screen Show (4:3)</PresentationFormat>
  <Paragraphs>376</Paragraphs>
  <Slides>16</Slides>
  <Notes>1</Notes>
  <HiddenSlides>0</HiddenSlides>
  <MMClips>0</MMClips>
  <ScaleCrop>false</ScaleCrop>
  <HeadingPairs>
    <vt:vector size="4" baseType="variant">
      <vt:variant>
        <vt:lpstr>Theme</vt:lpstr>
      </vt:variant>
      <vt:variant>
        <vt:i4>20</vt:i4>
      </vt:variant>
      <vt:variant>
        <vt:lpstr>Slide Titles</vt:lpstr>
      </vt:variant>
      <vt:variant>
        <vt:i4>16</vt:i4>
      </vt:variant>
    </vt:vector>
  </HeadingPairs>
  <TitlesOfParts>
    <vt:vector size="36" baseType="lpstr">
      <vt:lpstr>1_Project Title</vt:lpstr>
      <vt:lpstr>Title page master</vt:lpstr>
      <vt:lpstr>14_Custom Design</vt:lpstr>
      <vt:lpstr>11_Custom Design</vt:lpstr>
      <vt:lpstr>12_Custom Design</vt:lpstr>
      <vt:lpstr>Custom Design</vt:lpstr>
      <vt:lpstr>5_Custom Design</vt:lpstr>
      <vt:lpstr>6_Custom Design</vt:lpstr>
      <vt:lpstr>7_Custom Design</vt:lpstr>
      <vt:lpstr>8_Custom Design</vt:lpstr>
      <vt:lpstr>9_Custom Design</vt:lpstr>
      <vt:lpstr>10_Custom Design</vt:lpstr>
      <vt:lpstr>1_Custom Design</vt:lpstr>
      <vt:lpstr>2_Custom Design</vt:lpstr>
      <vt:lpstr>3_Custom Design</vt:lpstr>
      <vt:lpstr>4_Custom Design</vt:lpstr>
      <vt:lpstr>Key Pointers</vt:lpstr>
      <vt:lpstr>Quote</vt:lpstr>
      <vt:lpstr>Section Title Name</vt:lpstr>
      <vt:lpstr>End Slide</vt:lpstr>
      <vt:lpstr>PowerPoint Presentation</vt:lpstr>
      <vt:lpstr>                     Khel Planet  </vt:lpstr>
      <vt:lpstr>    Amirtha Herbals</vt:lpstr>
      <vt:lpstr>                Yurt on Wheels </vt:lpstr>
      <vt:lpstr>Teekz</vt:lpstr>
      <vt:lpstr>Sankalpa </vt:lpstr>
      <vt:lpstr> Care Society </vt:lpstr>
      <vt:lpstr>WasteLess</vt:lpstr>
      <vt:lpstr>                     Ecofemme</vt:lpstr>
      <vt:lpstr>  Koodam </vt:lpstr>
      <vt:lpstr>Tip4change</vt:lpstr>
      <vt:lpstr>Know Autism Now</vt:lpstr>
      <vt:lpstr>Sristi Village</vt:lpstr>
      <vt:lpstr>Komali Medi Clown</vt:lpstr>
      <vt:lpstr>Children’s Parliament</vt:lpstr>
      <vt:lpstr>Grow Green</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c:creator>
  <cp:lastModifiedBy>Rohith</cp:lastModifiedBy>
  <cp:revision>421</cp:revision>
  <cp:lastPrinted>2014-06-23T03:41:45Z</cp:lastPrinted>
  <dcterms:created xsi:type="dcterms:W3CDTF">2012-07-30T07:10:41Z</dcterms:created>
  <dcterms:modified xsi:type="dcterms:W3CDTF">2015-02-18T06:51:21Z</dcterms:modified>
</cp:coreProperties>
</file>