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68"/>
  </p:notesMasterIdLst>
  <p:sldIdLst>
    <p:sldId id="340" r:id="rId2"/>
    <p:sldId id="311" r:id="rId3"/>
    <p:sldId id="338" r:id="rId4"/>
    <p:sldId id="345" r:id="rId5"/>
    <p:sldId id="346" r:id="rId6"/>
    <p:sldId id="339" r:id="rId7"/>
    <p:sldId id="312" r:id="rId8"/>
    <p:sldId id="342" r:id="rId9"/>
    <p:sldId id="256" r:id="rId10"/>
    <p:sldId id="293" r:id="rId11"/>
    <p:sldId id="322" r:id="rId12"/>
    <p:sldId id="266" r:id="rId13"/>
    <p:sldId id="321" r:id="rId14"/>
    <p:sldId id="290" r:id="rId15"/>
    <p:sldId id="317" r:id="rId16"/>
    <p:sldId id="291" r:id="rId17"/>
    <p:sldId id="282" r:id="rId18"/>
    <p:sldId id="267" r:id="rId19"/>
    <p:sldId id="264" r:id="rId20"/>
    <p:sldId id="269" r:id="rId21"/>
    <p:sldId id="270" r:id="rId22"/>
    <p:sldId id="271" r:id="rId23"/>
    <p:sldId id="273" r:id="rId24"/>
    <p:sldId id="272" r:id="rId25"/>
    <p:sldId id="281" r:id="rId26"/>
    <p:sldId id="268" r:id="rId27"/>
    <p:sldId id="280" r:id="rId28"/>
    <p:sldId id="314" r:id="rId29"/>
    <p:sldId id="279" r:id="rId30"/>
    <p:sldId id="295" r:id="rId31"/>
    <p:sldId id="296" r:id="rId32"/>
    <p:sldId id="297" r:id="rId33"/>
    <p:sldId id="276" r:id="rId34"/>
    <p:sldId id="318" r:id="rId35"/>
    <p:sldId id="344" r:id="rId36"/>
    <p:sldId id="283" r:id="rId37"/>
    <p:sldId id="284" r:id="rId38"/>
    <p:sldId id="301" r:id="rId39"/>
    <p:sldId id="323" r:id="rId40"/>
    <p:sldId id="302" r:id="rId41"/>
    <p:sldId id="305" r:id="rId42"/>
    <p:sldId id="319" r:id="rId43"/>
    <p:sldId id="306" r:id="rId44"/>
    <p:sldId id="320" r:id="rId45"/>
    <p:sldId id="303" r:id="rId46"/>
    <p:sldId id="304" r:id="rId47"/>
    <p:sldId id="309" r:id="rId48"/>
    <p:sldId id="329" r:id="rId49"/>
    <p:sldId id="330" r:id="rId50"/>
    <p:sldId id="331" r:id="rId51"/>
    <p:sldId id="310" r:id="rId52"/>
    <p:sldId id="313" r:id="rId53"/>
    <p:sldId id="336" r:id="rId54"/>
    <p:sldId id="337" r:id="rId55"/>
    <p:sldId id="349" r:id="rId56"/>
    <p:sldId id="324" r:id="rId57"/>
    <p:sldId id="325" r:id="rId58"/>
    <p:sldId id="326" r:id="rId59"/>
    <p:sldId id="327" r:id="rId60"/>
    <p:sldId id="328" r:id="rId61"/>
    <p:sldId id="333" r:id="rId62"/>
    <p:sldId id="334" r:id="rId63"/>
    <p:sldId id="335" r:id="rId64"/>
    <p:sldId id="332" r:id="rId65"/>
    <p:sldId id="348" r:id="rId66"/>
    <p:sldId id="34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snapToGrid="0">
      <p:cViewPr varScale="1">
        <p:scale>
          <a:sx n="51" d="100"/>
          <a:sy n="51" d="100"/>
        </p:scale>
        <p:origin x="71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7B4FE-1296-4980-A07E-5692FEC8DA39}"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C8E17-1C61-4F23-9D5E-B9D924118852}" type="slidenum">
              <a:rPr lang="en-US" smtClean="0"/>
              <a:t>‹#›</a:t>
            </a:fld>
            <a:endParaRPr lang="en-US"/>
          </a:p>
        </p:txBody>
      </p:sp>
    </p:spTree>
    <p:extLst>
      <p:ext uri="{BB962C8B-B14F-4D97-AF65-F5344CB8AC3E}">
        <p14:creationId xmlns:p14="http://schemas.microsoft.com/office/powerpoint/2010/main" val="52834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C8E17-1C61-4F23-9D5E-B9D924118852}" type="slidenum">
              <a:rPr lang="en-US" smtClean="0"/>
              <a:t>3</a:t>
            </a:fld>
            <a:endParaRPr lang="en-US"/>
          </a:p>
        </p:txBody>
      </p:sp>
    </p:spTree>
    <p:extLst>
      <p:ext uri="{BB962C8B-B14F-4D97-AF65-F5344CB8AC3E}">
        <p14:creationId xmlns:p14="http://schemas.microsoft.com/office/powerpoint/2010/main" val="85227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smtClean="0">
                <a:solidFill>
                  <a:srgbClr val="404048"/>
                </a:solidFill>
                <a:effectLst/>
                <a:latin typeface="Open Sans"/>
              </a:rPr>
              <a:t>Greta Thunberg, the  16 year old Swedish teen activist ,  founded the Youth Strike for Climate Movement</a:t>
            </a:r>
            <a:endParaRPr lang="en-US" dirty="0" smtClean="0"/>
          </a:p>
          <a:p>
            <a:endParaRPr lang="en-US" dirty="0"/>
          </a:p>
        </p:txBody>
      </p:sp>
      <p:sp>
        <p:nvSpPr>
          <p:cNvPr id="4" name="Slide Number Placeholder 3"/>
          <p:cNvSpPr>
            <a:spLocks noGrp="1"/>
          </p:cNvSpPr>
          <p:nvPr>
            <p:ph type="sldNum" sz="quarter" idx="10"/>
          </p:nvPr>
        </p:nvSpPr>
        <p:spPr/>
        <p:txBody>
          <a:bodyPr/>
          <a:lstStyle/>
          <a:p>
            <a:fld id="{FABC8E17-1C61-4F23-9D5E-B9D924118852}" type="slidenum">
              <a:rPr lang="en-US" smtClean="0"/>
              <a:t>9</a:t>
            </a:fld>
            <a:endParaRPr lang="en-US"/>
          </a:p>
        </p:txBody>
      </p:sp>
    </p:spTree>
    <p:extLst>
      <p:ext uri="{BB962C8B-B14F-4D97-AF65-F5344CB8AC3E}">
        <p14:creationId xmlns:p14="http://schemas.microsoft.com/office/powerpoint/2010/main" val="193124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C8E17-1C61-4F23-9D5E-B9D924118852}" type="slidenum">
              <a:rPr lang="en-US" smtClean="0"/>
              <a:t>18</a:t>
            </a:fld>
            <a:endParaRPr lang="en-US"/>
          </a:p>
        </p:txBody>
      </p:sp>
    </p:spTree>
    <p:extLst>
      <p:ext uri="{BB962C8B-B14F-4D97-AF65-F5344CB8AC3E}">
        <p14:creationId xmlns:p14="http://schemas.microsoft.com/office/powerpoint/2010/main" val="94193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Italy </a:t>
            </a:r>
            <a:endParaRPr lang="en-US" dirty="0"/>
          </a:p>
        </p:txBody>
      </p:sp>
      <p:sp>
        <p:nvSpPr>
          <p:cNvPr id="4" name="Slide Number Placeholder 3"/>
          <p:cNvSpPr>
            <a:spLocks noGrp="1"/>
          </p:cNvSpPr>
          <p:nvPr>
            <p:ph type="sldNum" sz="quarter" idx="10"/>
          </p:nvPr>
        </p:nvSpPr>
        <p:spPr/>
        <p:txBody>
          <a:bodyPr/>
          <a:lstStyle/>
          <a:p>
            <a:fld id="{FABC8E17-1C61-4F23-9D5E-B9D924118852}" type="slidenum">
              <a:rPr lang="en-US" smtClean="0"/>
              <a:t>19</a:t>
            </a:fld>
            <a:endParaRPr lang="en-US"/>
          </a:p>
        </p:txBody>
      </p:sp>
    </p:spTree>
    <p:extLst>
      <p:ext uri="{BB962C8B-B14F-4D97-AF65-F5344CB8AC3E}">
        <p14:creationId xmlns:p14="http://schemas.microsoft.com/office/powerpoint/2010/main" val="272998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IPCC</a:t>
            </a:r>
            <a:r>
              <a:rPr lang="en-US" baseline="0" dirty="0" smtClean="0"/>
              <a:t>  intergovernmental panel for climate change 2018 report </a:t>
            </a:r>
            <a:endParaRPr lang="en-US" dirty="0"/>
          </a:p>
        </p:txBody>
      </p:sp>
      <p:sp>
        <p:nvSpPr>
          <p:cNvPr id="4" name="Slide Number Placeholder 3"/>
          <p:cNvSpPr>
            <a:spLocks noGrp="1"/>
          </p:cNvSpPr>
          <p:nvPr>
            <p:ph type="sldNum" sz="quarter" idx="10"/>
          </p:nvPr>
        </p:nvSpPr>
        <p:spPr/>
        <p:txBody>
          <a:bodyPr/>
          <a:lstStyle/>
          <a:p>
            <a:fld id="{FABC8E17-1C61-4F23-9D5E-B9D924118852}" type="slidenum">
              <a:rPr lang="en-US" smtClean="0"/>
              <a:t>40</a:t>
            </a:fld>
            <a:endParaRPr lang="en-US"/>
          </a:p>
        </p:txBody>
      </p:sp>
    </p:spTree>
    <p:extLst>
      <p:ext uri="{BB962C8B-B14F-4D97-AF65-F5344CB8AC3E}">
        <p14:creationId xmlns:p14="http://schemas.microsoft.com/office/powerpoint/2010/main" val="206609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a:t>
            </a:r>
            <a:r>
              <a:rPr lang="en-US" baseline="30000" dirty="0" smtClean="0"/>
              <a:t>th</a:t>
            </a:r>
            <a:r>
              <a:rPr lang="en-US" dirty="0" smtClean="0"/>
              <a:t> day of her sail today</a:t>
            </a:r>
            <a:r>
              <a:rPr lang="en-US" baseline="0" dirty="0" smtClean="0"/>
              <a:t> to attend the UN talks on climate change in the US from Europe. </a:t>
            </a:r>
            <a:endParaRPr lang="en-US" dirty="0"/>
          </a:p>
        </p:txBody>
      </p:sp>
      <p:sp>
        <p:nvSpPr>
          <p:cNvPr id="4" name="Slide Number Placeholder 3"/>
          <p:cNvSpPr>
            <a:spLocks noGrp="1"/>
          </p:cNvSpPr>
          <p:nvPr>
            <p:ph type="sldNum" sz="quarter" idx="10"/>
          </p:nvPr>
        </p:nvSpPr>
        <p:spPr/>
        <p:txBody>
          <a:bodyPr/>
          <a:lstStyle/>
          <a:p>
            <a:fld id="{FABC8E17-1C61-4F23-9D5E-B9D924118852}" type="slidenum">
              <a:rPr lang="en-US" smtClean="0"/>
              <a:t>61</a:t>
            </a:fld>
            <a:endParaRPr lang="en-US"/>
          </a:p>
        </p:txBody>
      </p:sp>
    </p:spTree>
    <p:extLst>
      <p:ext uri="{BB962C8B-B14F-4D97-AF65-F5344CB8AC3E}">
        <p14:creationId xmlns:p14="http://schemas.microsoft.com/office/powerpoint/2010/main" val="295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BC8B68-C7C8-4987-808C-CAAE17B7EC69}"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243524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C8B68-C7C8-4987-808C-CAAE17B7EC69}"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145735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C8B68-C7C8-4987-808C-CAAE17B7EC69}"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352311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C8B68-C7C8-4987-808C-CAAE17B7EC69}"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182364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C8B68-C7C8-4987-808C-CAAE17B7EC69}"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140556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BC8B68-C7C8-4987-808C-CAAE17B7EC69}"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229413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BC8B68-C7C8-4987-808C-CAAE17B7EC69}"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380872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BC8B68-C7C8-4987-808C-CAAE17B7EC69}"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211466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C8B68-C7C8-4987-808C-CAAE17B7EC69}"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345352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C8B68-C7C8-4987-808C-CAAE17B7EC69}"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376836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C8B68-C7C8-4987-808C-CAAE17B7EC69}"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DED39-DBDF-4532-8FF3-54E7C246FFAC}" type="slidenum">
              <a:rPr lang="en-US" smtClean="0"/>
              <a:t>‹#›</a:t>
            </a:fld>
            <a:endParaRPr lang="en-US"/>
          </a:p>
        </p:txBody>
      </p:sp>
    </p:spTree>
    <p:extLst>
      <p:ext uri="{BB962C8B-B14F-4D97-AF65-F5344CB8AC3E}">
        <p14:creationId xmlns:p14="http://schemas.microsoft.com/office/powerpoint/2010/main" val="80114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C8B68-C7C8-4987-808C-CAAE17B7EC69}"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DED39-DBDF-4532-8FF3-54E7C246FFAC}" type="slidenum">
              <a:rPr lang="en-US" smtClean="0"/>
              <a:t>‹#›</a:t>
            </a:fld>
            <a:endParaRPr lang="en-US"/>
          </a:p>
        </p:txBody>
      </p:sp>
    </p:spTree>
    <p:extLst>
      <p:ext uri="{BB962C8B-B14F-4D97-AF65-F5344CB8AC3E}">
        <p14:creationId xmlns:p14="http://schemas.microsoft.com/office/powerpoint/2010/main" val="18311829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rebellion.earth/"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4661941" y="358775"/>
            <a:ext cx="6265863" cy="6499225"/>
          </a:xfrm>
          <a:prstGeom prst="rect">
            <a:avLst/>
          </a:prstGeom>
        </p:spPr>
      </p:pic>
    </p:spTree>
    <p:extLst>
      <p:ext uri="{BB962C8B-B14F-4D97-AF65-F5344CB8AC3E}">
        <p14:creationId xmlns:p14="http://schemas.microsoft.com/office/powerpoint/2010/main" val="2771249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9151938" cy="4416425"/>
          </a:xfrm>
        </p:spPr>
        <p:txBody>
          <a:bodyPr>
            <a:noAutofit/>
          </a:bodyPr>
          <a:lstStyle/>
          <a:p>
            <a:pPr algn="ctr"/>
            <a:r>
              <a:rPr lang="en-US" sz="8000" dirty="0" smtClean="0">
                <a:solidFill>
                  <a:srgbClr val="404048"/>
                </a:solidFill>
                <a:latin typeface="Open Sans"/>
              </a:rPr>
              <a:t/>
            </a:r>
            <a:br>
              <a:rPr lang="en-US" sz="8000" dirty="0" smtClean="0">
                <a:solidFill>
                  <a:srgbClr val="404048"/>
                </a:solidFill>
                <a:latin typeface="Open Sans"/>
              </a:rPr>
            </a:br>
            <a:r>
              <a:rPr lang="en-US" sz="6000" dirty="0">
                <a:solidFill>
                  <a:srgbClr val="404048"/>
                </a:solidFill>
                <a:latin typeface="Open Sans"/>
              </a:rPr>
              <a:t/>
            </a:r>
            <a:br>
              <a:rPr lang="en-US" sz="6000" dirty="0">
                <a:solidFill>
                  <a:srgbClr val="404048"/>
                </a:solidFill>
                <a:latin typeface="Open Sans"/>
              </a:rPr>
            </a:br>
            <a:endParaRPr lang="en-US" sz="6000" dirty="0"/>
          </a:p>
        </p:txBody>
      </p:sp>
      <p:sp>
        <p:nvSpPr>
          <p:cNvPr id="3" name="Content Placeholder 2"/>
          <p:cNvSpPr>
            <a:spLocks noGrp="1"/>
          </p:cNvSpPr>
          <p:nvPr>
            <p:ph idx="4294967295"/>
          </p:nvPr>
        </p:nvSpPr>
        <p:spPr>
          <a:xfrm>
            <a:off x="776990" y="1212850"/>
            <a:ext cx="10515600" cy="3568700"/>
          </a:xfrm>
        </p:spPr>
        <p:txBody>
          <a:bodyPr>
            <a:normAutofit/>
          </a:bodyPr>
          <a:lstStyle/>
          <a:p>
            <a:pPr marL="0" indent="0" algn="ctr">
              <a:buNone/>
            </a:pPr>
            <a:r>
              <a:rPr lang="en-US" sz="8000" dirty="0">
                <a:solidFill>
                  <a:srgbClr val="404048"/>
                </a:solidFill>
                <a:latin typeface="Open Sans"/>
              </a:rPr>
              <a:t>Greta Thunberg</a:t>
            </a:r>
            <a:r>
              <a:rPr lang="hi-IN" sz="8000" dirty="0">
                <a:solidFill>
                  <a:srgbClr val="404048"/>
                </a:solidFill>
                <a:latin typeface="Open Sans"/>
              </a:rPr>
              <a:t/>
            </a:r>
            <a:br>
              <a:rPr lang="hi-IN" sz="8000" dirty="0">
                <a:solidFill>
                  <a:srgbClr val="404048"/>
                </a:solidFill>
                <a:latin typeface="Open Sans"/>
              </a:rPr>
            </a:br>
            <a:endParaRPr lang="hi-IN" sz="8000" dirty="0" smtClean="0">
              <a:solidFill>
                <a:srgbClr val="404048"/>
              </a:solidFill>
              <a:latin typeface="Open Sans"/>
            </a:endParaRPr>
          </a:p>
          <a:p>
            <a:pPr marL="0" indent="0" algn="ctr">
              <a:buNone/>
            </a:pPr>
            <a:r>
              <a:rPr lang="hi-IN" sz="8000" dirty="0" smtClean="0">
                <a:solidFill>
                  <a:srgbClr val="404048"/>
                </a:solidFill>
                <a:latin typeface="Open Sans"/>
              </a:rPr>
              <a:t>ग्रेटा </a:t>
            </a:r>
            <a:r>
              <a:rPr lang="hi-IN" sz="8000" dirty="0">
                <a:solidFill>
                  <a:srgbClr val="404048"/>
                </a:solidFill>
                <a:latin typeface="Open Sans"/>
              </a:rPr>
              <a:t>थनबर्ग</a:t>
            </a:r>
            <a:r>
              <a:rPr lang="en-US" sz="8000" dirty="0" smtClean="0">
                <a:solidFill>
                  <a:srgbClr val="404048"/>
                </a:solidFill>
                <a:latin typeface="Open Sans"/>
              </a:rPr>
              <a:t> </a:t>
            </a:r>
            <a:endParaRPr lang="en-US" sz="8000" dirty="0"/>
          </a:p>
        </p:txBody>
      </p:sp>
    </p:spTree>
    <p:extLst>
      <p:ext uri="{BB962C8B-B14F-4D97-AF65-F5344CB8AC3E}">
        <p14:creationId xmlns:p14="http://schemas.microsoft.com/office/powerpoint/2010/main" val="2828630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89807" y="314846"/>
            <a:ext cx="10777537" cy="5907088"/>
          </a:xfrm>
        </p:spPr>
        <p:txBody>
          <a:bodyPr>
            <a:normAutofit/>
          </a:bodyPr>
          <a:lstStyle/>
          <a:p>
            <a:pPr algn="ctr"/>
            <a:r>
              <a:rPr lang="en-US" sz="4800" dirty="0">
                <a:solidFill>
                  <a:srgbClr val="404048"/>
                </a:solidFill>
                <a:latin typeface="Open Sans"/>
              </a:rPr>
              <a:t>16</a:t>
            </a:r>
            <a:r>
              <a:rPr lang="hi-IN" sz="4800" dirty="0">
                <a:solidFill>
                  <a:srgbClr val="404048"/>
                </a:solidFill>
                <a:latin typeface="Open Sans"/>
              </a:rPr>
              <a:t> साल की स्वीडन </a:t>
            </a:r>
            <a:r>
              <a:rPr lang="hi-IN" sz="4800" dirty="0" smtClean="0">
                <a:solidFill>
                  <a:srgbClr val="404048"/>
                </a:solidFill>
                <a:latin typeface="Open Sans"/>
              </a:rPr>
              <a:t>की लड़की</a:t>
            </a:r>
          </a:p>
          <a:p>
            <a:pPr marL="0" indent="0" algn="ctr">
              <a:buNone/>
            </a:pPr>
            <a:r>
              <a:rPr lang="hi-IN" sz="4800" dirty="0" smtClean="0">
                <a:solidFill>
                  <a:srgbClr val="404048"/>
                </a:solidFill>
                <a:latin typeface="Open Sans"/>
              </a:rPr>
              <a:t>  </a:t>
            </a:r>
            <a:endParaRPr lang="hi-IN" sz="4800" dirty="0">
              <a:solidFill>
                <a:srgbClr val="404048"/>
              </a:solidFill>
              <a:latin typeface="Open Sans"/>
            </a:endParaRPr>
          </a:p>
          <a:p>
            <a:pPr algn="ctr"/>
            <a:r>
              <a:rPr lang="hi-IN" sz="4800" dirty="0" smtClean="0">
                <a:solidFill>
                  <a:srgbClr val="404048"/>
                </a:solidFill>
                <a:latin typeface="Open Sans"/>
              </a:rPr>
              <a:t>2018 </a:t>
            </a:r>
            <a:r>
              <a:rPr lang="hi-IN" sz="4800" dirty="0">
                <a:solidFill>
                  <a:srgbClr val="404048"/>
                </a:solidFill>
                <a:latin typeface="Open Sans"/>
              </a:rPr>
              <a:t>मे 15 साल की उम्र मे </a:t>
            </a:r>
          </a:p>
          <a:p>
            <a:pPr marL="0" indent="0" algn="ctr">
              <a:buNone/>
            </a:pPr>
            <a:r>
              <a:rPr lang="en-US" sz="6000" b="1" u="sng" dirty="0" smtClean="0">
                <a:solidFill>
                  <a:srgbClr val="404048"/>
                </a:solidFill>
                <a:latin typeface="Open Sans"/>
              </a:rPr>
              <a:t>Youth </a:t>
            </a:r>
            <a:r>
              <a:rPr lang="en-US" sz="6000" b="1" u="sng" dirty="0">
                <a:solidFill>
                  <a:srgbClr val="404048"/>
                </a:solidFill>
                <a:latin typeface="Open Sans"/>
              </a:rPr>
              <a:t>Strike for </a:t>
            </a:r>
            <a:r>
              <a:rPr lang="en-US" sz="6000" b="1" u="sng" dirty="0" err="1">
                <a:solidFill>
                  <a:srgbClr val="404048"/>
                </a:solidFill>
                <a:latin typeface="Open Sans"/>
              </a:rPr>
              <a:t>Climat</a:t>
            </a:r>
            <a:r>
              <a:rPr lang="hi-IN" sz="6000" b="1" u="sng" dirty="0">
                <a:solidFill>
                  <a:srgbClr val="404048"/>
                </a:solidFill>
                <a:latin typeface="Open Sans"/>
              </a:rPr>
              <a:t>e</a:t>
            </a:r>
            <a:r>
              <a:rPr lang="hi-IN" sz="6000" dirty="0">
                <a:solidFill>
                  <a:srgbClr val="404048"/>
                </a:solidFill>
                <a:latin typeface="Open Sans"/>
              </a:rPr>
              <a:t> </a:t>
            </a:r>
            <a:endParaRPr lang="hi-IN" sz="6000" dirty="0" smtClean="0">
              <a:solidFill>
                <a:srgbClr val="404048"/>
              </a:solidFill>
              <a:latin typeface="Open Sans"/>
            </a:endParaRPr>
          </a:p>
          <a:p>
            <a:pPr marL="0" indent="0" algn="ctr">
              <a:buNone/>
            </a:pPr>
            <a:r>
              <a:rPr lang="hi-IN" sz="6000" b="1" dirty="0" smtClean="0">
                <a:solidFill>
                  <a:srgbClr val="404048"/>
                </a:solidFill>
                <a:latin typeface="Open Sans"/>
              </a:rPr>
              <a:t>जलवायु के लिए युवक स्ट्राइक</a:t>
            </a:r>
            <a:endParaRPr lang="hi-IN" sz="6000" b="1" dirty="0">
              <a:solidFill>
                <a:srgbClr val="404048"/>
              </a:solidFill>
              <a:latin typeface="Open Sans"/>
            </a:endParaRPr>
          </a:p>
          <a:p>
            <a:pPr marL="0" indent="0" algn="ctr">
              <a:buNone/>
            </a:pPr>
            <a:r>
              <a:rPr lang="hi-IN" sz="4800" dirty="0" smtClean="0">
                <a:solidFill>
                  <a:srgbClr val="404048"/>
                </a:solidFill>
                <a:latin typeface="Open Sans"/>
              </a:rPr>
              <a:t>आंदोलन </a:t>
            </a:r>
            <a:r>
              <a:rPr lang="hi-IN" sz="4800" dirty="0">
                <a:solidFill>
                  <a:srgbClr val="404048"/>
                </a:solidFill>
                <a:latin typeface="Open Sans"/>
              </a:rPr>
              <a:t>की शुरुआत की </a:t>
            </a:r>
            <a:endParaRPr lang="en-US" sz="4800" dirty="0"/>
          </a:p>
          <a:p>
            <a:endParaRPr lang="en-US" dirty="0"/>
          </a:p>
        </p:txBody>
      </p:sp>
    </p:spTree>
    <p:extLst>
      <p:ext uri="{BB962C8B-B14F-4D97-AF65-F5344CB8AC3E}">
        <p14:creationId xmlns:p14="http://schemas.microsoft.com/office/powerpoint/2010/main" val="17135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686" y="5553855"/>
            <a:ext cx="11287594" cy="1176729"/>
          </a:xfrm>
        </p:spPr>
        <p:txBody>
          <a:bodyPr>
            <a:normAutofit fontScale="92500" lnSpcReduction="10000"/>
          </a:bodyPr>
          <a:lstStyle/>
          <a:p>
            <a:pPr marL="0" indent="0" algn="ctr">
              <a:buNone/>
            </a:pPr>
            <a:r>
              <a:rPr lang="hi-IN" sz="4200" dirty="0" smtClean="0"/>
              <a:t> स्ट्राइक का पहला दिन </a:t>
            </a:r>
            <a:r>
              <a:rPr lang="hi-IN" sz="4200" dirty="0"/>
              <a:t>: आज से एक साल </a:t>
            </a:r>
            <a:r>
              <a:rPr lang="hi-IN" sz="4200" dirty="0" smtClean="0"/>
              <a:t>पहले</a:t>
            </a:r>
            <a:r>
              <a:rPr lang="en-US" sz="4200" dirty="0" smtClean="0"/>
              <a:t>  </a:t>
            </a:r>
            <a:endParaRPr lang="hi-IN" sz="4200" dirty="0" smtClean="0"/>
          </a:p>
          <a:p>
            <a:pPr marL="0" indent="0" algn="ctr">
              <a:buNone/>
            </a:pPr>
            <a:r>
              <a:rPr lang="en-US" sz="4200" dirty="0" smtClean="0"/>
              <a:t>August </a:t>
            </a:r>
            <a:r>
              <a:rPr lang="en-US" sz="4200" dirty="0"/>
              <a:t>20, </a:t>
            </a:r>
            <a:r>
              <a:rPr lang="en-US" sz="4200" dirty="0" smtClean="0"/>
              <a:t>2018</a:t>
            </a:r>
            <a:r>
              <a:rPr lang="hi-IN" sz="4200" dirty="0" smtClean="0"/>
              <a:t> , स्टॉकहोम </a:t>
            </a:r>
            <a:r>
              <a:rPr lang="en-US" sz="4200" dirty="0" smtClean="0"/>
              <a:t>, </a:t>
            </a:r>
            <a:r>
              <a:rPr lang="hi-IN" sz="4200" dirty="0" smtClean="0"/>
              <a:t>स्वीडन </a:t>
            </a:r>
            <a:r>
              <a:rPr lang="en-US" sz="4200" dirty="0" smtClean="0"/>
              <a:t>  </a:t>
            </a:r>
          </a:p>
          <a:p>
            <a:pPr marL="0" indent="0">
              <a:buNone/>
            </a:pPr>
            <a:endParaRPr lang="en-US" sz="3600" dirty="0" smtClean="0"/>
          </a:p>
        </p:txBody>
      </p:sp>
      <p:pic>
        <p:nvPicPr>
          <p:cNvPr id="5" name="Picture 2" descr="Greta Thunberg leads a school strike and sits outside of the Swedish Parliament in an effort to force politicians to act on climate change on August 28, 2018 in Stockholm, Swe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15" y="104930"/>
            <a:ext cx="8574903" cy="514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7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191" y="359764"/>
            <a:ext cx="10515600" cy="6130976"/>
          </a:xfrm>
        </p:spPr>
        <p:txBody>
          <a:bodyPr>
            <a:normAutofit/>
          </a:bodyPr>
          <a:lstStyle/>
          <a:p>
            <a:r>
              <a:rPr lang="hi-IN" sz="4000" dirty="0" smtClean="0"/>
              <a:t>जो लोग मुझपर गुस्सा कर रहे हैं की मै </a:t>
            </a:r>
            <a:r>
              <a:rPr lang="hi-IN" sz="4000" dirty="0"/>
              <a:t>तो इन सब के लिए बहुत </a:t>
            </a:r>
            <a:r>
              <a:rPr lang="hi-IN" sz="4000" dirty="0" smtClean="0"/>
              <a:t>छोटी हूँ । मेरे जैसे बच्चों को इन बातों मे बिलकुल नहीं उलझना चाहिए ---------मै उनसे सहमत हूँ </a:t>
            </a:r>
          </a:p>
          <a:p>
            <a:pPr marL="0" indent="0">
              <a:buNone/>
            </a:pPr>
            <a:endParaRPr lang="hi-IN" sz="4000" dirty="0" smtClean="0"/>
          </a:p>
          <a:p>
            <a:r>
              <a:rPr lang="hi-IN" sz="4000" b="1" dirty="0" smtClean="0"/>
              <a:t>पर कोई भी कुछ नहीं कर रहा है । </a:t>
            </a:r>
          </a:p>
          <a:p>
            <a:pPr marL="0" indent="0">
              <a:buNone/>
            </a:pPr>
            <a:endParaRPr lang="hi-IN" sz="4000" b="1" dirty="0" smtClean="0"/>
          </a:p>
          <a:p>
            <a:r>
              <a:rPr lang="hi-IN" sz="4000" b="1" dirty="0" smtClean="0"/>
              <a:t>हमारा (युवा का)  ही तो भविष्यत खतरे मे है। इसलिए मुझे लगता है हमे ही ये काम करना पड़ेगा</a:t>
            </a:r>
            <a:endParaRPr lang="en-US" sz="4000" b="1" dirty="0"/>
          </a:p>
        </p:txBody>
      </p:sp>
    </p:spTree>
    <p:extLst>
      <p:ext uri="{BB962C8B-B14F-4D97-AF65-F5344CB8AC3E}">
        <p14:creationId xmlns:p14="http://schemas.microsoft.com/office/powerpoint/2010/main" val="14844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4774"/>
            <a:ext cx="10515600" cy="1199214"/>
          </a:xfrm>
        </p:spPr>
        <p:txBody>
          <a:bodyPr>
            <a:normAutofit fontScale="90000"/>
          </a:bodyPr>
          <a:lstStyle/>
          <a:p>
            <a:pPr algn="ctr"/>
            <a:r>
              <a:rPr lang="en-US" dirty="0" smtClean="0"/>
              <a:t/>
            </a:r>
            <a:br>
              <a:rPr lang="en-US" dirty="0" smtClean="0"/>
            </a:br>
            <a:r>
              <a:rPr lang="hi-IN" dirty="0" smtClean="0"/>
              <a:t>कुछ ही दिनों मे पब्लिक लैक्चर देने लगी</a:t>
            </a:r>
            <a:r>
              <a:rPr lang="en-US" dirty="0"/>
              <a:t/>
            </a:r>
            <a:br>
              <a:rPr lang="en-US" dirty="0"/>
            </a:br>
            <a:endParaRPr lang="en-US" dirty="0"/>
          </a:p>
        </p:txBody>
      </p:sp>
      <p:sp>
        <p:nvSpPr>
          <p:cNvPr id="3" name="Content Placeholder 2"/>
          <p:cNvSpPr>
            <a:spLocks noGrp="1"/>
          </p:cNvSpPr>
          <p:nvPr>
            <p:ph idx="1"/>
          </p:nvPr>
        </p:nvSpPr>
        <p:spPr>
          <a:xfrm>
            <a:off x="838200" y="1543988"/>
            <a:ext cx="10515600" cy="4856812"/>
          </a:xfrm>
        </p:spPr>
        <p:txBody>
          <a:bodyPr>
            <a:normAutofit/>
          </a:bodyPr>
          <a:lstStyle/>
          <a:p>
            <a:r>
              <a:rPr lang="en-US" sz="4000" dirty="0"/>
              <a:t>October 2018 </a:t>
            </a:r>
            <a:r>
              <a:rPr lang="en-US" sz="4000" dirty="0" smtClean="0"/>
              <a:t>:  </a:t>
            </a:r>
            <a:r>
              <a:rPr lang="hi-IN" sz="4000" dirty="0" smtClean="0"/>
              <a:t>यूरोपियन संसद </a:t>
            </a:r>
            <a:r>
              <a:rPr lang="en-US" sz="4000" dirty="0" smtClean="0"/>
              <a:t>  </a:t>
            </a:r>
          </a:p>
          <a:p>
            <a:r>
              <a:rPr lang="en-US" sz="4000" dirty="0"/>
              <a:t>December 2018 </a:t>
            </a:r>
            <a:r>
              <a:rPr lang="en-US" sz="4000" dirty="0" smtClean="0"/>
              <a:t>: </a:t>
            </a:r>
            <a:r>
              <a:rPr lang="hi-IN" sz="4000" dirty="0" smtClean="0"/>
              <a:t>संयुक्त राष्ट्र जलवायु परिवर्तन सम्मेलन (</a:t>
            </a:r>
            <a:r>
              <a:rPr lang="en-US" sz="4000" dirty="0" smtClean="0"/>
              <a:t>United </a:t>
            </a:r>
            <a:r>
              <a:rPr lang="en-US" sz="4000" dirty="0"/>
              <a:t>Nations Climate Change Conference </a:t>
            </a:r>
            <a:r>
              <a:rPr lang="hi-IN" sz="4000" dirty="0" smtClean="0"/>
              <a:t>) </a:t>
            </a:r>
            <a:endParaRPr lang="en-US" sz="4000" dirty="0" smtClean="0"/>
          </a:p>
          <a:p>
            <a:r>
              <a:rPr lang="en-US" sz="4000" dirty="0"/>
              <a:t>Jan 2019 : </a:t>
            </a:r>
            <a:r>
              <a:rPr lang="hi-IN" sz="4000" dirty="0" smtClean="0"/>
              <a:t>विश्व आर्थिक मंच </a:t>
            </a:r>
            <a:r>
              <a:rPr lang="en-US" sz="4000" dirty="0" smtClean="0"/>
              <a:t>World Economic Forum </a:t>
            </a:r>
            <a:r>
              <a:rPr lang="hi-IN" sz="4000" dirty="0" smtClean="0"/>
              <a:t>) दावोस , स्विट्ज़रलैंड </a:t>
            </a:r>
            <a:endParaRPr lang="en-US" sz="4000" dirty="0" smtClean="0"/>
          </a:p>
          <a:p>
            <a:r>
              <a:rPr lang="en-US" sz="4000" dirty="0" smtClean="0"/>
              <a:t>April 2019 : </a:t>
            </a:r>
            <a:r>
              <a:rPr lang="hi-IN" sz="4000" dirty="0"/>
              <a:t> </a:t>
            </a:r>
            <a:r>
              <a:rPr lang="hi-IN" sz="4000" dirty="0" smtClean="0"/>
              <a:t>इंग्लैंड के संसद </a:t>
            </a:r>
            <a:r>
              <a:rPr lang="en-US" sz="4000" dirty="0" smtClean="0"/>
              <a:t> </a:t>
            </a:r>
          </a:p>
          <a:p>
            <a:endParaRPr lang="en-US" dirty="0"/>
          </a:p>
        </p:txBody>
      </p:sp>
    </p:spTree>
    <p:extLst>
      <p:ext uri="{BB962C8B-B14F-4D97-AF65-F5344CB8AC3E}">
        <p14:creationId xmlns:p14="http://schemas.microsoft.com/office/powerpoint/2010/main" val="22582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1843" y="625710"/>
            <a:ext cx="10515600" cy="4891087"/>
          </a:xfrm>
        </p:spPr>
        <p:txBody>
          <a:bodyPr>
            <a:normAutofit/>
          </a:bodyPr>
          <a:lstStyle/>
          <a:p>
            <a:pPr marL="0" indent="0" algn="ctr">
              <a:buNone/>
            </a:pPr>
            <a:endParaRPr lang="hi-IN" sz="4400" b="1" dirty="0" smtClean="0"/>
          </a:p>
          <a:p>
            <a:pPr marL="0" indent="0" algn="ctr">
              <a:buNone/>
            </a:pPr>
            <a:r>
              <a:rPr lang="hi-IN" sz="4800" b="1" dirty="0" smtClean="0"/>
              <a:t>और आज से  दस ही दिनों मे वो  </a:t>
            </a:r>
            <a:r>
              <a:rPr lang="en-US" sz="4800" b="1" dirty="0" smtClean="0"/>
              <a:t> </a:t>
            </a:r>
            <a:endParaRPr lang="hi-IN" sz="4800" b="1" dirty="0" smtClean="0"/>
          </a:p>
          <a:p>
            <a:pPr marL="0" indent="0" algn="ctr">
              <a:buNone/>
            </a:pPr>
            <a:r>
              <a:rPr lang="en-US" sz="4800" b="1" dirty="0" smtClean="0"/>
              <a:t>Sep </a:t>
            </a:r>
            <a:r>
              <a:rPr lang="en-US" sz="4800" b="1" dirty="0"/>
              <a:t>21, 23 </a:t>
            </a:r>
            <a:r>
              <a:rPr lang="hi-IN" sz="4800" b="1" dirty="0" smtClean="0"/>
              <a:t>को  </a:t>
            </a:r>
          </a:p>
          <a:p>
            <a:pPr marL="0" indent="0" algn="ctr">
              <a:buNone/>
            </a:pPr>
            <a:r>
              <a:rPr lang="hi-IN" sz="4800" b="1" dirty="0" smtClean="0"/>
              <a:t>न्यू </a:t>
            </a:r>
            <a:r>
              <a:rPr lang="hi-IN" sz="4800" b="1" dirty="0"/>
              <a:t>यॉर्क मे </a:t>
            </a:r>
            <a:endParaRPr lang="hi-IN" sz="4800" b="1" dirty="0" smtClean="0"/>
          </a:p>
          <a:p>
            <a:pPr marL="0" indent="0" algn="ctr">
              <a:buNone/>
            </a:pPr>
            <a:r>
              <a:rPr lang="hi-IN" sz="4800" b="1" dirty="0" smtClean="0"/>
              <a:t>संयुक्त </a:t>
            </a:r>
            <a:r>
              <a:rPr lang="hi-IN" sz="4800" b="1" dirty="0"/>
              <a:t>राष्ट्र जलवायु शीर्षक सभा</a:t>
            </a:r>
            <a:r>
              <a:rPr lang="en-US" sz="4800" b="1" dirty="0"/>
              <a:t> </a:t>
            </a:r>
            <a:endParaRPr lang="hi-IN" sz="4800" b="1" dirty="0" smtClean="0"/>
          </a:p>
          <a:p>
            <a:pPr marL="0" indent="0" algn="ctr">
              <a:buNone/>
            </a:pPr>
            <a:r>
              <a:rPr lang="hi-IN" sz="4800" b="1" dirty="0" smtClean="0"/>
              <a:t>मे भाषण देगी </a:t>
            </a:r>
            <a:endParaRPr lang="en-US" sz="4800" b="1" dirty="0"/>
          </a:p>
          <a:p>
            <a:pPr algn="ctr"/>
            <a:endParaRPr lang="en-US" sz="4400" dirty="0"/>
          </a:p>
        </p:txBody>
      </p:sp>
    </p:spTree>
    <p:extLst>
      <p:ext uri="{BB962C8B-B14F-4D97-AF65-F5344CB8AC3E}">
        <p14:creationId xmlns:p14="http://schemas.microsoft.com/office/powerpoint/2010/main" val="1341383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9038"/>
          </a:xfrm>
        </p:spPr>
        <p:txBody>
          <a:bodyPr/>
          <a:lstStyle/>
          <a:p>
            <a:pPr algn="ctr"/>
            <a:r>
              <a:rPr lang="hi-IN" dirty="0" smtClean="0"/>
              <a:t>अब वो अकेली नहीं है </a:t>
            </a:r>
            <a:endParaRPr lang="en-US" dirty="0"/>
          </a:p>
        </p:txBody>
      </p:sp>
      <p:sp>
        <p:nvSpPr>
          <p:cNvPr id="3" name="Content Placeholder 2"/>
          <p:cNvSpPr>
            <a:spLocks noGrp="1"/>
          </p:cNvSpPr>
          <p:nvPr>
            <p:ph idx="1"/>
          </p:nvPr>
        </p:nvSpPr>
        <p:spPr>
          <a:xfrm>
            <a:off x="449705" y="1409075"/>
            <a:ext cx="11197652" cy="5246558"/>
          </a:xfrm>
        </p:spPr>
        <p:txBody>
          <a:bodyPr>
            <a:noAutofit/>
          </a:bodyPr>
          <a:lstStyle/>
          <a:p>
            <a:r>
              <a:rPr lang="hi-IN" sz="4000" dirty="0" smtClean="0"/>
              <a:t>उसका नारा (</a:t>
            </a:r>
            <a:r>
              <a:rPr lang="en-US" sz="4000" i="1" dirty="0" err="1" smtClean="0"/>
              <a:t>skolstrejk</a:t>
            </a:r>
            <a:r>
              <a:rPr lang="en-US" sz="4000" i="1" dirty="0" smtClean="0"/>
              <a:t> </a:t>
            </a:r>
            <a:r>
              <a:rPr lang="en-US" sz="4000" i="1" dirty="0" err="1"/>
              <a:t>för</a:t>
            </a:r>
            <a:r>
              <a:rPr lang="en-US" sz="4000" i="1" dirty="0"/>
              <a:t> </a:t>
            </a:r>
            <a:r>
              <a:rPr lang="en-US" sz="4000" i="1" dirty="0" err="1"/>
              <a:t>klimatet</a:t>
            </a:r>
            <a:r>
              <a:rPr lang="en-US" sz="4000" dirty="0"/>
              <a:t> </a:t>
            </a:r>
            <a:r>
              <a:rPr lang="hi-IN" sz="4000" dirty="0" smtClean="0"/>
              <a:t>) </a:t>
            </a:r>
            <a:r>
              <a:rPr lang="hi-IN" sz="4000" b="1" u="sng" dirty="0" smtClean="0"/>
              <a:t>“जलवायु के लिए स्कूलों का स्ट्राइक” </a:t>
            </a:r>
            <a:r>
              <a:rPr lang="hi-IN" sz="4000" dirty="0" smtClean="0"/>
              <a:t> </a:t>
            </a:r>
            <a:r>
              <a:rPr lang="en-US" sz="4000" dirty="0" smtClean="0"/>
              <a:t> </a:t>
            </a:r>
            <a:r>
              <a:rPr lang="hi-IN" sz="4000" dirty="0" smtClean="0"/>
              <a:t>बहुत सारे भाषाओं मे अनुवाद हो चुका है </a:t>
            </a:r>
            <a:r>
              <a:rPr lang="en-US" sz="4000" dirty="0" smtClean="0"/>
              <a:t>.</a:t>
            </a:r>
            <a:endParaRPr lang="en-US" sz="4000" dirty="0"/>
          </a:p>
          <a:p>
            <a:r>
              <a:rPr lang="hi-IN" sz="4000" dirty="0" smtClean="0"/>
              <a:t>उसके पुकार से  </a:t>
            </a:r>
            <a:r>
              <a:rPr lang="en-US" sz="4000" b="1" u="sng" dirty="0" smtClean="0"/>
              <a:t>15</a:t>
            </a:r>
            <a:r>
              <a:rPr lang="en-US" sz="4000" b="1" u="sng" baseline="30000" dirty="0" smtClean="0"/>
              <a:t>th</a:t>
            </a:r>
            <a:r>
              <a:rPr lang="en-US" sz="4000" b="1" u="sng" dirty="0" smtClean="0"/>
              <a:t> </a:t>
            </a:r>
            <a:r>
              <a:rPr lang="en-US" sz="4000" b="1" u="sng" dirty="0"/>
              <a:t>March , </a:t>
            </a:r>
            <a:r>
              <a:rPr lang="en-US" sz="4000" b="1" u="sng" dirty="0" smtClean="0"/>
              <a:t>2019 </a:t>
            </a:r>
            <a:r>
              <a:rPr lang="hi-IN" sz="4000" dirty="0" smtClean="0"/>
              <a:t>को 125 देशों के करीब 15 लाख स्कूल के स्टूडेंट्स ने स्कूल न जाकर जलवायु के लिए जलूस निकाला</a:t>
            </a:r>
            <a:endParaRPr lang="en-US" sz="4000" dirty="0"/>
          </a:p>
          <a:p>
            <a:r>
              <a:rPr lang="hi-IN" sz="4000" b="1" dirty="0" smtClean="0"/>
              <a:t>ये शायद दुनिया का आजतक सबसे बड़ा पर्यावरण प्रोटेस्ट रहा है </a:t>
            </a:r>
            <a:endParaRPr lang="en-US" sz="4000" b="1" dirty="0"/>
          </a:p>
          <a:p>
            <a:endParaRPr lang="en-US" sz="4000" dirty="0"/>
          </a:p>
        </p:txBody>
      </p:sp>
    </p:spTree>
    <p:extLst>
      <p:ext uri="{BB962C8B-B14F-4D97-AF65-F5344CB8AC3E}">
        <p14:creationId xmlns:p14="http://schemas.microsoft.com/office/powerpoint/2010/main" val="110341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may contain: 2 people, crowd, outdoor and tex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1695" y="1064302"/>
            <a:ext cx="10971062" cy="515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16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commondreams.org/sites/default/files/styles/cd_large/public/headlines/gettyimages-11307066832.jpg?itok=KV-Ok4r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9390" y="1333384"/>
            <a:ext cx="10050968" cy="5262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6219" y="334851"/>
            <a:ext cx="8282593" cy="707886"/>
          </a:xfrm>
          <a:prstGeom prst="rect">
            <a:avLst/>
          </a:prstGeom>
          <a:noFill/>
        </p:spPr>
        <p:txBody>
          <a:bodyPr wrap="square" rtlCol="0">
            <a:spAutoFit/>
          </a:bodyPr>
          <a:lstStyle/>
          <a:p>
            <a:pPr algn="ctr"/>
            <a:r>
              <a:rPr lang="en-US" sz="4000" dirty="0" smtClean="0"/>
              <a:t>The United Kingdom</a:t>
            </a:r>
            <a:endParaRPr lang="en-US" sz="4000" dirty="0"/>
          </a:p>
        </p:txBody>
      </p:sp>
    </p:spTree>
    <p:extLst>
      <p:ext uri="{BB962C8B-B14F-4D97-AF65-F5344CB8AC3E}">
        <p14:creationId xmlns:p14="http://schemas.microsoft.com/office/powerpoint/2010/main" val="4259947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489314"/>
          </a:xfrm>
        </p:spPr>
        <p:txBody>
          <a:bodyPr>
            <a:normAutofit fontScale="90000"/>
          </a:bodyPr>
          <a:lstStyle/>
          <a:p>
            <a:pPr algn="ctr"/>
            <a:r>
              <a:rPr lang="en-US" dirty="0" smtClean="0"/>
              <a:t>Italy </a:t>
            </a:r>
            <a:endParaRPr lang="en-US" dirty="0"/>
          </a:p>
        </p:txBody>
      </p:sp>
      <p:pic>
        <p:nvPicPr>
          <p:cNvPr id="2050" name="Picture 2" descr="Im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44184" y="1076462"/>
            <a:ext cx="9788577" cy="540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04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8996" y="1154425"/>
            <a:ext cx="9144000" cy="3611562"/>
          </a:xfrm>
        </p:spPr>
        <p:txBody>
          <a:bodyPr>
            <a:normAutofit fontScale="90000"/>
          </a:bodyPr>
          <a:lstStyle/>
          <a:p>
            <a:pPr algn="ctr"/>
            <a:r>
              <a:rPr lang="hi-IN" dirty="0" smtClean="0"/>
              <a:t/>
            </a:r>
            <a:br>
              <a:rPr lang="hi-IN" dirty="0" smtClean="0"/>
            </a:br>
            <a:r>
              <a:rPr lang="hi-IN" dirty="0"/>
              <a:t/>
            </a:r>
            <a:br>
              <a:rPr lang="hi-IN" dirty="0"/>
            </a:br>
            <a:r>
              <a:rPr lang="hi-IN" dirty="0" smtClean="0"/>
              <a:t/>
            </a:r>
            <a:br>
              <a:rPr lang="hi-IN" dirty="0" smtClean="0"/>
            </a:br>
            <a:r>
              <a:rPr lang="en-US" sz="6700" dirty="0" smtClean="0"/>
              <a:t>SEP 2019</a:t>
            </a:r>
            <a:r>
              <a:rPr lang="hi-IN" dirty="0" smtClean="0"/>
              <a:t/>
            </a:r>
            <a:br>
              <a:rPr lang="hi-IN" dirty="0" smtClean="0"/>
            </a:br>
            <a:r>
              <a:rPr lang="hi-IN" dirty="0" smtClean="0"/>
              <a:t/>
            </a:r>
            <a:br>
              <a:rPr lang="hi-IN" dirty="0" smtClean="0"/>
            </a:br>
            <a:r>
              <a:rPr lang="hi-IN" sz="8900" b="1" dirty="0" smtClean="0"/>
              <a:t>नई</a:t>
            </a:r>
            <a:r>
              <a:rPr lang="hi-IN" dirty="0" smtClean="0"/>
              <a:t> </a:t>
            </a:r>
            <a:r>
              <a:rPr lang="hi-IN" sz="8900" b="1" dirty="0" smtClean="0"/>
              <a:t>नई तालिम </a:t>
            </a:r>
            <a:r>
              <a:rPr lang="en-US" sz="8900" b="1" dirty="0" smtClean="0"/>
              <a:t> </a:t>
            </a:r>
            <a:r>
              <a:rPr lang="hi-IN" dirty="0" smtClean="0"/>
              <a:t/>
            </a:r>
            <a:br>
              <a:rPr lang="hi-IN" dirty="0" smtClean="0"/>
            </a:br>
            <a:r>
              <a:rPr lang="en-US" dirty="0" smtClean="0"/>
              <a:t/>
            </a:r>
            <a:br>
              <a:rPr lang="en-US" dirty="0" smtClean="0"/>
            </a:br>
            <a:endParaRPr lang="en-US" dirty="0"/>
          </a:p>
        </p:txBody>
      </p:sp>
    </p:spTree>
    <p:extLst>
      <p:ext uri="{BB962C8B-B14F-4D97-AF65-F5344CB8AC3E}">
        <p14:creationId xmlns:p14="http://schemas.microsoft.com/office/powerpoint/2010/main" val="2190665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35" y="2013748"/>
            <a:ext cx="2309734" cy="2093262"/>
          </a:xfrm>
        </p:spPr>
        <p:txBody>
          <a:bodyPr/>
          <a:lstStyle/>
          <a:p>
            <a:r>
              <a:rPr lang="en-US" dirty="0" smtClean="0"/>
              <a:t>Lisbon, Portugal</a:t>
            </a:r>
            <a:endParaRPr lang="en-US" dirty="0"/>
          </a:p>
        </p:txBody>
      </p:sp>
      <p:pic>
        <p:nvPicPr>
          <p:cNvPr id="6146" name="Picture 2" descr="Portuguese students chant and hoist placards in front of the Assembleia da Republica (Portuguese Parliament) during their demonstration to support actions for climate change on March 15, 2019 in Lisbon, Portugal. Thousands of Portuguese students from universities and schools across the country join the international âSchoolStrike4Climateâ global protest, skipping classes and marching in protest against climate change. (Photo by Horacio Villalobos#Corbis/Getty 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6423" y="194874"/>
            <a:ext cx="9500725" cy="631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93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94" y="2368446"/>
            <a:ext cx="1933731" cy="1255972"/>
          </a:xfrm>
        </p:spPr>
        <p:txBody>
          <a:bodyPr/>
          <a:lstStyle/>
          <a:p>
            <a:r>
              <a:rPr lang="en-US" dirty="0" smtClean="0"/>
              <a:t>London</a:t>
            </a:r>
            <a:endParaRPr lang="en-US" dirty="0"/>
          </a:p>
        </p:txBody>
      </p:sp>
      <p:pic>
        <p:nvPicPr>
          <p:cNvPr id="7170" name="Picture 2" descr="The scene on Westminster bridge as school children block traffic and march across the river on March 15, 2019 in London, England. Thousands of pupils from schools, colleges and universities across the UK will walk out today in the second major strike against climate change this year. Young people nationwide are calling on the Government to declare a climate emergency and take action. Similar strikes are taking place around the world today including in Japan and Australia, inspired by 16-year-old Greta Thunberg who criticised world leaders at a United Nations climate conference. (Photo by Guy Smallman/Getty 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3436" y="239843"/>
            <a:ext cx="9668188" cy="626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72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23" y="2852068"/>
            <a:ext cx="2474626" cy="1325563"/>
          </a:xfrm>
        </p:spPr>
        <p:txBody>
          <a:bodyPr/>
          <a:lstStyle/>
          <a:p>
            <a:r>
              <a:rPr lang="en-US" dirty="0" smtClean="0"/>
              <a:t>Barcelona</a:t>
            </a:r>
            <a:endParaRPr lang="en-US" dirty="0"/>
          </a:p>
        </p:txBody>
      </p:sp>
      <p:pic>
        <p:nvPicPr>
          <p:cNvPr id="8194" name="Picture 2" descr="Embedded vide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2984" y="171700"/>
            <a:ext cx="8724275" cy="625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275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72" y="2074004"/>
            <a:ext cx="2009931" cy="2318114"/>
          </a:xfrm>
        </p:spPr>
        <p:txBody>
          <a:bodyPr/>
          <a:lstStyle/>
          <a:p>
            <a:r>
              <a:rPr lang="en-US" dirty="0" err="1" smtClean="0"/>
              <a:t>HelsinkiFinland</a:t>
            </a:r>
            <a:endParaRPr lang="en-US" dirty="0"/>
          </a:p>
        </p:txBody>
      </p:sp>
      <p:pic>
        <p:nvPicPr>
          <p:cNvPr id="10242"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3377" y="157632"/>
            <a:ext cx="9413824" cy="661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01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05" y="2574404"/>
            <a:ext cx="2384685" cy="1325563"/>
          </a:xfrm>
        </p:spPr>
        <p:txBody>
          <a:bodyPr/>
          <a:lstStyle/>
          <a:p>
            <a:r>
              <a:rPr lang="en-US" dirty="0" smtClean="0"/>
              <a:t>Ukraine</a:t>
            </a:r>
            <a:endParaRPr lang="en-US" dirty="0"/>
          </a:p>
        </p:txBody>
      </p:sp>
      <p:pic>
        <p:nvPicPr>
          <p:cNvPr id="9218"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4946" y="329784"/>
            <a:ext cx="9145387" cy="607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5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9177"/>
          </a:xfrm>
        </p:spPr>
        <p:txBody>
          <a:bodyPr/>
          <a:lstStyle/>
          <a:p>
            <a:pPr algn="ctr"/>
            <a:r>
              <a:rPr lang="en-US" dirty="0" smtClean="0"/>
              <a:t>Prague, Czech Republic</a:t>
            </a:r>
            <a:endParaRPr lang="en-US" dirty="0"/>
          </a:p>
        </p:txBody>
      </p:sp>
      <p:pic>
        <p:nvPicPr>
          <p:cNvPr id="4098" name="Picture 2" descr="Image may contain: 1 person, crowd and outdo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331" y="1064302"/>
            <a:ext cx="9937895" cy="565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33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93" y="2556711"/>
            <a:ext cx="1979951" cy="1325563"/>
          </a:xfrm>
        </p:spPr>
        <p:txBody>
          <a:bodyPr/>
          <a:lstStyle/>
          <a:p>
            <a:r>
              <a:rPr lang="en-US" dirty="0" smtClean="0"/>
              <a:t>Sydney</a:t>
            </a:r>
            <a:endParaRPr lang="en-US" dirty="0"/>
          </a:p>
        </p:txBody>
      </p:sp>
      <p:pic>
        <p:nvPicPr>
          <p:cNvPr id="5122" name="Picture 2" descr="People hold up signs and vent their frustrations during a Climate Change Awareness rally at Sydney Town Hall on March 15, 2019 in Sydney, Australia. The protests are part of a global climate strike, urging politicians to take urgent action on climate change. (Photo by Don Arnold/Gett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289" y="265097"/>
            <a:ext cx="9297359" cy="619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01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1063"/>
            <a:ext cx="3044252" cy="1325563"/>
          </a:xfrm>
        </p:spPr>
        <p:txBody>
          <a:bodyPr/>
          <a:lstStyle/>
          <a:p>
            <a:r>
              <a:rPr lang="en-US" dirty="0" smtClean="0"/>
              <a:t>Montreal, Canada</a:t>
            </a:r>
            <a:endParaRPr lang="en-US" dirty="0"/>
          </a:p>
        </p:txBody>
      </p:sp>
      <p:pic>
        <p:nvPicPr>
          <p:cNvPr id="3074" name="Picture 2" descr="Image may contain: 1 person, crowd and outdo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223" y="569627"/>
            <a:ext cx="9401908" cy="565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346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48" y="2523708"/>
            <a:ext cx="1605197" cy="1325563"/>
          </a:xfrm>
        </p:spPr>
        <p:txBody>
          <a:bodyPr/>
          <a:lstStyle/>
          <a:p>
            <a:r>
              <a:rPr lang="en-US" dirty="0" smtClean="0"/>
              <a:t>USA </a:t>
            </a:r>
            <a:br>
              <a:rPr lang="en-US" dirty="0" smtClean="0"/>
            </a:br>
            <a:endParaRPr lang="en-US" dirty="0"/>
          </a:p>
        </p:txBody>
      </p:sp>
      <p:pic>
        <p:nvPicPr>
          <p:cNvPr id="5122" name="Picture 2" descr="youth-climate-strik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1" y="81610"/>
            <a:ext cx="6041036" cy="651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63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62" y="2658620"/>
            <a:ext cx="1470285" cy="1325563"/>
          </a:xfrm>
        </p:spPr>
        <p:txBody>
          <a:bodyPr/>
          <a:lstStyle/>
          <a:p>
            <a:r>
              <a:rPr lang="en-US" dirty="0" smtClean="0"/>
              <a:t>China</a:t>
            </a:r>
            <a:endParaRPr lang="en-US" dirty="0"/>
          </a:p>
        </p:txBody>
      </p:sp>
      <p:pic>
        <p:nvPicPr>
          <p:cNvPr id="2050" name="Picture 2" descr="Image may contain: 6 people, crowd and outdo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3790" y="419725"/>
            <a:ext cx="9836281" cy="624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56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बुनियादी या कक्षा 7 तक की नई तालिम </a:t>
            </a:r>
            <a:endParaRPr lang="en-US" dirty="0"/>
          </a:p>
        </p:txBody>
      </p:sp>
      <p:sp>
        <p:nvSpPr>
          <p:cNvPr id="3" name="Content Placeholder 2"/>
          <p:cNvSpPr>
            <a:spLocks noGrp="1"/>
          </p:cNvSpPr>
          <p:nvPr>
            <p:ph idx="1"/>
          </p:nvPr>
        </p:nvSpPr>
        <p:spPr/>
        <p:txBody>
          <a:bodyPr>
            <a:normAutofit/>
          </a:bodyPr>
          <a:lstStyle/>
          <a:p>
            <a:pPr algn="ctr"/>
            <a:r>
              <a:rPr lang="hi-IN" sz="4400" dirty="0" smtClean="0"/>
              <a:t>काम की शिक्षा ? हाथ का काम </a:t>
            </a:r>
            <a:r>
              <a:rPr lang="en-US" sz="4400" dirty="0" smtClean="0"/>
              <a:t>?</a:t>
            </a:r>
            <a:r>
              <a:rPr lang="hi-IN" sz="4400" dirty="0" smtClean="0"/>
              <a:t> </a:t>
            </a:r>
          </a:p>
          <a:p>
            <a:pPr marL="0" indent="0" algn="ctr">
              <a:buNone/>
            </a:pPr>
            <a:r>
              <a:rPr lang="en-US" sz="4400" dirty="0" smtClean="0"/>
              <a:t>XXXXX</a:t>
            </a:r>
          </a:p>
          <a:p>
            <a:pPr algn="ctr"/>
            <a:r>
              <a:rPr lang="hi-IN" sz="4800" b="1" u="sng" dirty="0" smtClean="0"/>
              <a:t>काम</a:t>
            </a:r>
            <a:r>
              <a:rPr lang="hi-IN" sz="4800" b="1" dirty="0" smtClean="0"/>
              <a:t> के जरिये </a:t>
            </a:r>
            <a:r>
              <a:rPr lang="hi-IN" sz="4800" b="1" u="sng" dirty="0" smtClean="0"/>
              <a:t>शिक्षा</a:t>
            </a:r>
            <a:r>
              <a:rPr lang="hi-IN" sz="4800" b="1" dirty="0" smtClean="0"/>
              <a:t> </a:t>
            </a:r>
          </a:p>
          <a:p>
            <a:pPr algn="ctr"/>
            <a:r>
              <a:rPr lang="hi-IN" sz="4400" dirty="0" smtClean="0"/>
              <a:t>शिक्षा का मतलब शरीर</a:t>
            </a:r>
            <a:r>
              <a:rPr lang="en-US" sz="4400" dirty="0" smtClean="0"/>
              <a:t>-</a:t>
            </a:r>
            <a:r>
              <a:rPr lang="hi-IN" sz="4400" dirty="0" smtClean="0"/>
              <a:t>दिमाक</a:t>
            </a:r>
            <a:r>
              <a:rPr lang="en-US" sz="4400" dirty="0" smtClean="0"/>
              <a:t>-</a:t>
            </a:r>
            <a:r>
              <a:rPr lang="hi-IN" sz="4400" dirty="0" smtClean="0"/>
              <a:t>हृदय का </a:t>
            </a:r>
            <a:r>
              <a:rPr lang="hi-IN" sz="4400" b="1" dirty="0" smtClean="0"/>
              <a:t>बैलेन्स्ड</a:t>
            </a:r>
            <a:r>
              <a:rPr lang="hi-IN" sz="4400" dirty="0" smtClean="0"/>
              <a:t> विकास</a:t>
            </a:r>
            <a:endParaRPr lang="en-US" sz="4400" dirty="0" smtClean="0"/>
          </a:p>
          <a:p>
            <a:pPr marL="0" indent="0" algn="ctr">
              <a:buNone/>
            </a:pPr>
            <a:r>
              <a:rPr lang="hi-IN" sz="4400" dirty="0" smtClean="0"/>
              <a:t>( </a:t>
            </a:r>
            <a:r>
              <a:rPr lang="en-US" sz="4400" dirty="0" smtClean="0"/>
              <a:t>3H :Hand  Head Heart  )</a:t>
            </a:r>
            <a:endParaRPr lang="en-US" sz="4400" dirty="0"/>
          </a:p>
        </p:txBody>
      </p:sp>
    </p:spTree>
    <p:extLst>
      <p:ext uri="{BB962C8B-B14F-4D97-AF65-F5344CB8AC3E}">
        <p14:creationId xmlns:p14="http://schemas.microsoft.com/office/powerpoint/2010/main" val="100484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868" y="410096"/>
            <a:ext cx="10515600" cy="639216"/>
          </a:xfrm>
        </p:spPr>
        <p:txBody>
          <a:bodyPr>
            <a:normAutofit fontScale="90000"/>
          </a:bodyPr>
          <a:lstStyle/>
          <a:p>
            <a:pPr algn="ctr"/>
            <a:r>
              <a:rPr lang="en-US" dirty="0" smtClean="0"/>
              <a:t>India </a:t>
            </a:r>
            <a:endParaRPr lang="en-US" dirty="0"/>
          </a:p>
        </p:txBody>
      </p:sp>
      <p:pic>
        <p:nvPicPr>
          <p:cNvPr id="4" name="Content Placeholder 3"/>
          <p:cNvPicPr>
            <a:picLocks noGrp="1" noChangeAspect="1"/>
          </p:cNvPicPr>
          <p:nvPr>
            <p:ph idx="1"/>
          </p:nvPr>
        </p:nvPicPr>
        <p:blipFill>
          <a:blip r:embed="rId2"/>
          <a:stretch>
            <a:fillRect/>
          </a:stretch>
        </p:blipFill>
        <p:spPr>
          <a:xfrm>
            <a:off x="1214203" y="1199213"/>
            <a:ext cx="9653666" cy="5494935"/>
          </a:xfrm>
          <a:prstGeom prst="rect">
            <a:avLst/>
          </a:prstGeom>
        </p:spPr>
      </p:pic>
    </p:spTree>
    <p:extLst>
      <p:ext uri="{BB962C8B-B14F-4D97-AF65-F5344CB8AC3E}">
        <p14:creationId xmlns:p14="http://schemas.microsoft.com/office/powerpoint/2010/main" val="863330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65" y="2704141"/>
            <a:ext cx="2039912" cy="1325563"/>
          </a:xfrm>
        </p:spPr>
        <p:txBody>
          <a:bodyPr/>
          <a:lstStyle/>
          <a:p>
            <a:r>
              <a:rPr lang="en-US" dirty="0" err="1" smtClean="0"/>
              <a:t>Jamui</a:t>
            </a:r>
            <a:r>
              <a:rPr lang="en-US" dirty="0" smtClean="0"/>
              <a:t> </a:t>
            </a:r>
            <a:br>
              <a:rPr lang="en-US" dirty="0" smtClean="0"/>
            </a:br>
            <a:r>
              <a:rPr lang="en-US" dirty="0" smtClean="0"/>
              <a:t>Bihar </a:t>
            </a:r>
            <a:endParaRPr lang="en-US" dirty="0"/>
          </a:p>
        </p:txBody>
      </p:sp>
      <p:pic>
        <p:nvPicPr>
          <p:cNvPr id="1026" name="Picture 2" descr="https://pbs.twimg.com/media/D1rl5g4WkAA0k3q.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2492" y="224852"/>
            <a:ext cx="5823917" cy="621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98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ew image on Twitte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34125" y="239894"/>
            <a:ext cx="9143999" cy="617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13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9118"/>
          </a:xfrm>
        </p:spPr>
        <p:txBody>
          <a:bodyPr>
            <a:normAutofit fontScale="90000"/>
          </a:bodyPr>
          <a:lstStyle/>
          <a:p>
            <a:pPr algn="ctr"/>
            <a:r>
              <a:rPr lang="en-US" dirty="0" smtClean="0"/>
              <a:t/>
            </a:r>
            <a:br>
              <a:rPr lang="en-US" dirty="0" smtClean="0"/>
            </a:br>
            <a:r>
              <a:rPr lang="hi-IN" dirty="0" smtClean="0"/>
              <a:t/>
            </a:r>
            <a:br>
              <a:rPr lang="hi-IN" dirty="0" smtClean="0"/>
            </a:br>
            <a:r>
              <a:rPr lang="en-US" dirty="0" smtClean="0"/>
              <a:t>Jan </a:t>
            </a:r>
            <a:r>
              <a:rPr lang="en-US" dirty="0"/>
              <a:t>2019 : </a:t>
            </a:r>
            <a:r>
              <a:rPr lang="hi-IN" dirty="0" smtClean="0"/>
              <a:t>ग्रेटा : विश्व </a:t>
            </a:r>
            <a:r>
              <a:rPr lang="hi-IN" dirty="0"/>
              <a:t>आर्थिक मंच </a:t>
            </a:r>
            <a:r>
              <a:rPr lang="hi-IN" dirty="0" smtClean="0"/>
              <a:t>दावोस </a:t>
            </a:r>
            <a:r>
              <a:rPr lang="hi-IN" dirty="0"/>
              <a:t>,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838200" y="1409074"/>
            <a:ext cx="10515600" cy="5156617"/>
          </a:xfrm>
        </p:spPr>
        <p:txBody>
          <a:bodyPr>
            <a:normAutofit/>
          </a:bodyPr>
          <a:lstStyle/>
          <a:p>
            <a:r>
              <a:rPr lang="hi-IN" sz="3600" dirty="0" smtClean="0"/>
              <a:t>मुझे आपकी आशाओ की बात नहीं सुननी। मै चाहती हूँ की आपलोगो को भयानक आतंक हो </a:t>
            </a:r>
          </a:p>
          <a:p>
            <a:r>
              <a:rPr lang="hi-IN" sz="3600" dirty="0" smtClean="0"/>
              <a:t>आप कहते हो की जीवन मे एकदम काला और सफ़ेद कुछ नहो होता । ये झूठ है । ये खतरनाक झूठ है। </a:t>
            </a:r>
            <a:r>
              <a:rPr lang="en-US" sz="3600" dirty="0" smtClean="0"/>
              <a:t> </a:t>
            </a:r>
          </a:p>
          <a:p>
            <a:r>
              <a:rPr lang="hi-IN" sz="3600" dirty="0" smtClean="0"/>
              <a:t>या तो हम दुनिया की औसत तापमात्रा को 1.5 डिग्री </a:t>
            </a:r>
            <a:r>
              <a:rPr lang="en-US" sz="3600" dirty="0" smtClean="0"/>
              <a:t> </a:t>
            </a:r>
            <a:r>
              <a:rPr lang="hi-IN" sz="3600" dirty="0" smtClean="0"/>
              <a:t>बढ्ने से बचाएं और नहीं तो होने दे </a:t>
            </a:r>
            <a:r>
              <a:rPr lang="hi-IN" sz="3600" dirty="0"/>
              <a:t>। </a:t>
            </a:r>
            <a:endParaRPr lang="hi-IN" sz="3600" dirty="0" smtClean="0"/>
          </a:p>
          <a:p>
            <a:r>
              <a:rPr lang="hi-IN" sz="3600" dirty="0" smtClean="0"/>
              <a:t>जहां विनाश </a:t>
            </a:r>
            <a:r>
              <a:rPr lang="hi-IN" sz="3600" dirty="0"/>
              <a:t>से बचने की बात </a:t>
            </a:r>
            <a:r>
              <a:rPr lang="hi-IN" sz="3600" dirty="0" smtClean="0"/>
              <a:t>हो रही है , इससे स्पष्ट सफ़ेद और काला क्या हो सकता है ? </a:t>
            </a:r>
            <a:endParaRPr lang="en-US" sz="3600" dirty="0"/>
          </a:p>
        </p:txBody>
      </p:sp>
    </p:spTree>
    <p:extLst>
      <p:ext uri="{BB962C8B-B14F-4D97-AF65-F5344CB8AC3E}">
        <p14:creationId xmlns:p14="http://schemas.microsoft.com/office/powerpoint/2010/main" val="424787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66931" y="911408"/>
            <a:ext cx="10515600" cy="4351337"/>
          </a:xfrm>
        </p:spPr>
        <p:txBody>
          <a:bodyPr>
            <a:normAutofit/>
          </a:bodyPr>
          <a:lstStyle/>
          <a:p>
            <a:r>
              <a:rPr lang="hi-IN" sz="4800" dirty="0" smtClean="0"/>
              <a:t>मै चाहती हूँ की जिस प्रकार मै रोज डरती हूँ , आपलोग भी उसी प्रकार डरो।</a:t>
            </a:r>
          </a:p>
          <a:p>
            <a:pPr marL="0" indent="0">
              <a:buNone/>
            </a:pPr>
            <a:r>
              <a:rPr lang="hi-IN" sz="4800" dirty="0" smtClean="0"/>
              <a:t> </a:t>
            </a:r>
          </a:p>
          <a:p>
            <a:r>
              <a:rPr lang="hi-IN" sz="4800" b="1" dirty="0" smtClean="0"/>
              <a:t>और तुरंत जलवायु परिवर्तन के बारे मे  ठोस कदम उठाना शुरू करो</a:t>
            </a:r>
            <a:endParaRPr lang="en-US" sz="4800" b="1" dirty="0"/>
          </a:p>
        </p:txBody>
      </p:sp>
    </p:spTree>
    <p:extLst>
      <p:ext uri="{BB962C8B-B14F-4D97-AF65-F5344CB8AC3E}">
        <p14:creationId xmlns:p14="http://schemas.microsoft.com/office/powerpoint/2010/main" val="317075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7876" y="43616"/>
            <a:ext cx="4776247" cy="6770767"/>
          </a:xfrm>
          <a:prstGeom prst="rect">
            <a:avLst/>
          </a:prstGeom>
        </p:spPr>
      </p:pic>
    </p:spTree>
    <p:extLst>
      <p:ext uri="{BB962C8B-B14F-4D97-AF65-F5344CB8AC3E}">
        <p14:creationId xmlns:p14="http://schemas.microsoft.com/office/powerpoint/2010/main" val="1193649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4294967295"/>
          </p:nvPr>
        </p:nvSpPr>
        <p:spPr>
          <a:xfrm>
            <a:off x="554636" y="1892508"/>
            <a:ext cx="3927475" cy="3811588"/>
          </a:xfrm>
        </p:spPr>
        <p:txBody>
          <a:bodyPr/>
          <a:lstStyle/>
          <a:p>
            <a:pPr marL="0" indent="0">
              <a:buNone/>
            </a:pPr>
            <a:r>
              <a:rPr lang="en-US" sz="3200" dirty="0">
                <a:hlinkClick r:id="rId2"/>
              </a:rPr>
              <a:t>https://</a:t>
            </a:r>
            <a:r>
              <a:rPr lang="en-US" sz="3200" dirty="0" smtClean="0">
                <a:hlinkClick r:id="rId2"/>
              </a:rPr>
              <a:t>rebellion.earth</a:t>
            </a:r>
            <a:endParaRPr lang="hi-IN" sz="3200" dirty="0" smtClean="0"/>
          </a:p>
          <a:p>
            <a:pPr marL="0" indent="0">
              <a:buNone/>
            </a:pPr>
            <a:endParaRPr lang="hi-IN" sz="3200" dirty="0"/>
          </a:p>
          <a:p>
            <a:pPr marL="0" indent="0">
              <a:buNone/>
            </a:pPr>
            <a:r>
              <a:rPr lang="hi-IN" sz="4800" dirty="0" smtClean="0"/>
              <a:t>विलुप्त विद्रोह</a:t>
            </a:r>
          </a:p>
          <a:p>
            <a:pPr marL="0" indent="0">
              <a:buNone/>
            </a:pPr>
            <a:r>
              <a:rPr lang="en-US" sz="4800" dirty="0" smtClean="0"/>
              <a:t>Oct 2018 </a:t>
            </a:r>
            <a:r>
              <a:rPr lang="hi-IN" sz="4800" dirty="0" smtClean="0"/>
              <a:t> </a:t>
            </a:r>
            <a:endParaRPr lang="en-US" sz="48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8" y="85672"/>
            <a:ext cx="5984484" cy="6677130"/>
          </a:xfrm>
          <a:prstGeom prst="rect">
            <a:avLst/>
          </a:prstGeom>
        </p:spPr>
      </p:pic>
    </p:spTree>
    <p:extLst>
      <p:ext uri="{BB962C8B-B14F-4D97-AF65-F5344CB8AC3E}">
        <p14:creationId xmlns:p14="http://schemas.microsoft.com/office/powerpoint/2010/main" val="3272793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limate protest in London on 17 November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067" y="530771"/>
            <a:ext cx="9509602" cy="53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82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xtinction rebellio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90525"/>
            <a:ext cx="9739313" cy="58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208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a/af/London_February_22_2019_%2830%29_Extinction_Rebellion_Tell_the_Truth_Protest_%2846455131464%29.jpg/220px-London_February_22_2019_%2830%29_Extinction_Rebellion_Tell_the_Truth_Protest_%2846455131464%29.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29193" y="404605"/>
            <a:ext cx="9251950" cy="618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53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dirty="0" smtClean="0"/>
              <a:t>काम ?? </a:t>
            </a:r>
            <a:endParaRPr lang="en-US" dirty="0"/>
          </a:p>
        </p:txBody>
      </p:sp>
      <p:sp>
        <p:nvSpPr>
          <p:cNvPr id="3" name="Content Placeholder 2"/>
          <p:cNvSpPr>
            <a:spLocks noGrp="1"/>
          </p:cNvSpPr>
          <p:nvPr>
            <p:ph idx="1"/>
          </p:nvPr>
        </p:nvSpPr>
        <p:spPr/>
        <p:txBody>
          <a:bodyPr>
            <a:normAutofit/>
          </a:bodyPr>
          <a:lstStyle/>
          <a:p>
            <a:r>
              <a:rPr lang="hi-IN" sz="4800" dirty="0" smtClean="0"/>
              <a:t>हस्तशिल्प  </a:t>
            </a:r>
            <a:r>
              <a:rPr lang="en-US" sz="4800" dirty="0" smtClean="0"/>
              <a:t>           </a:t>
            </a:r>
            <a:r>
              <a:rPr lang="hi-IN" sz="4800" dirty="0" smtClean="0"/>
              <a:t> </a:t>
            </a:r>
            <a:r>
              <a:rPr lang="en-US" sz="4800" dirty="0" smtClean="0"/>
              <a:t>Crafts </a:t>
            </a:r>
            <a:endParaRPr lang="hi-IN" sz="4800" dirty="0" smtClean="0"/>
          </a:p>
          <a:p>
            <a:r>
              <a:rPr lang="hi-IN" sz="4800" dirty="0" smtClean="0"/>
              <a:t>सामाजिक परिवेश </a:t>
            </a:r>
            <a:r>
              <a:rPr lang="en-US" sz="4800" dirty="0" smtClean="0"/>
              <a:t>  Social Environment </a:t>
            </a:r>
            <a:endParaRPr lang="hi-IN" sz="4800" dirty="0" smtClean="0"/>
          </a:p>
          <a:p>
            <a:r>
              <a:rPr lang="hi-IN" sz="4800" dirty="0" smtClean="0"/>
              <a:t>प्राकृतिक परिवेश </a:t>
            </a:r>
            <a:r>
              <a:rPr lang="en-US" sz="4800" dirty="0" smtClean="0"/>
              <a:t>    Natural Environment </a:t>
            </a:r>
            <a:endParaRPr lang="en-US" sz="4800" dirty="0"/>
          </a:p>
        </p:txBody>
      </p:sp>
    </p:spTree>
    <p:extLst>
      <p:ext uri="{BB962C8B-B14F-4D97-AF65-F5344CB8AC3E}">
        <p14:creationId xmlns:p14="http://schemas.microsoft.com/office/powerpoint/2010/main" val="332831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extinction rebell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Image result for extinction rebellion"/>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03548" y="267949"/>
            <a:ext cx="10853737" cy="633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265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lstStyle/>
          <a:p>
            <a:pPr algn="ctr"/>
            <a:r>
              <a:rPr lang="en-US" b="1" dirty="0" smtClean="0">
                <a:latin typeface="+mn-lt"/>
              </a:rPr>
              <a:t>XR</a:t>
            </a:r>
            <a:r>
              <a:rPr lang="hi-IN" dirty="0" smtClean="0"/>
              <a:t>  विलुप्त विद्रोह </a:t>
            </a:r>
            <a:endParaRPr lang="en-US" dirty="0"/>
          </a:p>
        </p:txBody>
      </p:sp>
      <p:sp>
        <p:nvSpPr>
          <p:cNvPr id="3" name="Content Placeholder 2"/>
          <p:cNvSpPr>
            <a:spLocks noGrp="1"/>
          </p:cNvSpPr>
          <p:nvPr>
            <p:ph idx="1"/>
          </p:nvPr>
        </p:nvSpPr>
        <p:spPr>
          <a:xfrm>
            <a:off x="838200" y="1514007"/>
            <a:ext cx="10515600" cy="4976734"/>
          </a:xfrm>
        </p:spPr>
        <p:txBody>
          <a:bodyPr>
            <a:normAutofit fontScale="92500" lnSpcReduction="10000"/>
          </a:bodyPr>
          <a:lstStyle/>
          <a:p>
            <a:r>
              <a:rPr lang="hi-IN" sz="4800" b="1" dirty="0"/>
              <a:t>ये बिलकुल स्पष्ट </a:t>
            </a:r>
            <a:r>
              <a:rPr lang="hi-IN" sz="4800" b="1" dirty="0" smtClean="0"/>
              <a:t>है</a:t>
            </a:r>
            <a:r>
              <a:rPr lang="en-US" sz="4800" b="1" dirty="0" smtClean="0"/>
              <a:t> </a:t>
            </a:r>
            <a:r>
              <a:rPr lang="hi-IN" sz="4800" b="1" dirty="0"/>
              <a:t> </a:t>
            </a:r>
            <a:r>
              <a:rPr lang="hi-IN" sz="4800" b="1" dirty="0" smtClean="0"/>
              <a:t>कि भविष्य कम उपभोग और कम सुविधाओं का होगा</a:t>
            </a:r>
          </a:p>
          <a:p>
            <a:pPr marL="0" indent="0">
              <a:buNone/>
            </a:pPr>
            <a:r>
              <a:rPr lang="hi-IN" sz="4800" b="1" dirty="0" smtClean="0"/>
              <a:t> </a:t>
            </a:r>
          </a:p>
          <a:p>
            <a:r>
              <a:rPr lang="hi-IN" sz="4800" b="1" dirty="0" smtClean="0"/>
              <a:t> </a:t>
            </a:r>
            <a:r>
              <a:rPr lang="hi-IN" sz="4800" dirty="0" smtClean="0"/>
              <a:t>इस सत्य का हम कब और कैसे मुक़ाबला करेंगे – ये हम अभी भी थोड़ा सा तो चुन सकते हैं। </a:t>
            </a:r>
          </a:p>
          <a:p>
            <a:pPr marL="0" indent="0">
              <a:buNone/>
            </a:pPr>
            <a:endParaRPr lang="hi-IN" sz="4800" dirty="0" smtClean="0"/>
          </a:p>
          <a:p>
            <a:r>
              <a:rPr lang="hi-IN" sz="4800" b="1" dirty="0" smtClean="0"/>
              <a:t>पर हमारे पास ज्यादा वक्त नहीं है</a:t>
            </a:r>
            <a:r>
              <a:rPr lang="en-US" sz="4800" b="1" dirty="0" smtClean="0"/>
              <a:t>.</a:t>
            </a:r>
          </a:p>
        </p:txBody>
      </p:sp>
    </p:spTree>
    <p:extLst>
      <p:ext uri="{BB962C8B-B14F-4D97-AF65-F5344CB8AC3E}">
        <p14:creationId xmlns:p14="http://schemas.microsoft.com/office/powerpoint/2010/main" val="137532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00063" y="269875"/>
            <a:ext cx="11691937" cy="6100763"/>
          </a:xfrm>
        </p:spPr>
        <p:txBody>
          <a:bodyPr>
            <a:normAutofit fontScale="85000" lnSpcReduction="20000"/>
          </a:bodyPr>
          <a:lstStyle/>
          <a:p>
            <a:r>
              <a:rPr lang="hi-IN" sz="5400" dirty="0"/>
              <a:t>जलवायु संकट के बारे मे हमारी सक्रियता का कारण तो यही है के हम एक से बढ़कर एक भयानक दुर्घटनाओ के बीच केवल कुछ तत्काल उपाय निकालते  न रह जाएँ। और लाचार होकर </a:t>
            </a:r>
            <a:r>
              <a:rPr lang="hi-IN" sz="5400" dirty="0" smtClean="0"/>
              <a:t> </a:t>
            </a:r>
            <a:r>
              <a:rPr lang="hi-IN" sz="5400" dirty="0"/>
              <a:t>दुर्घटनाए झेलते </a:t>
            </a:r>
            <a:r>
              <a:rPr lang="hi-IN" sz="5400" dirty="0" smtClean="0"/>
              <a:t>हुए ध्वंश हो जाए </a:t>
            </a:r>
            <a:endParaRPr lang="en-US" sz="5400" dirty="0" smtClean="0"/>
          </a:p>
          <a:p>
            <a:pPr marL="0" indent="0">
              <a:buNone/>
            </a:pPr>
            <a:endParaRPr lang="en-US" sz="5400" dirty="0"/>
          </a:p>
          <a:p>
            <a:r>
              <a:rPr lang="hi-IN" sz="5400" dirty="0" smtClean="0"/>
              <a:t>हमारी </a:t>
            </a:r>
            <a:r>
              <a:rPr lang="hi-IN" sz="5400" dirty="0"/>
              <a:t>सक्रियता का कारण तो यही है </a:t>
            </a:r>
            <a:r>
              <a:rPr lang="hi-IN" sz="5400" dirty="0" smtClean="0"/>
              <a:t>कि</a:t>
            </a:r>
          </a:p>
          <a:p>
            <a:pPr lvl="1"/>
            <a:r>
              <a:rPr lang="hi-IN" sz="5400" dirty="0" smtClean="0"/>
              <a:t>हम पहले से ही </a:t>
            </a:r>
          </a:p>
          <a:p>
            <a:pPr lvl="1"/>
            <a:r>
              <a:rPr lang="hi-IN" sz="5400" dirty="0" smtClean="0"/>
              <a:t>सोच समझ कर  </a:t>
            </a:r>
          </a:p>
          <a:p>
            <a:pPr lvl="1"/>
            <a:r>
              <a:rPr lang="hi-IN" sz="5400" dirty="0" smtClean="0"/>
              <a:t>परिकल्पित रूप से </a:t>
            </a:r>
          </a:p>
          <a:p>
            <a:pPr lvl="1"/>
            <a:r>
              <a:rPr lang="hi-IN" sz="5400" dirty="0" smtClean="0"/>
              <a:t>वैकल्पिक व्यवस्थाएँ ले सके</a:t>
            </a:r>
            <a:endParaRPr lang="en-US" sz="5400" dirty="0"/>
          </a:p>
        </p:txBody>
      </p:sp>
    </p:spTree>
    <p:extLst>
      <p:ext uri="{BB962C8B-B14F-4D97-AF65-F5344CB8AC3E}">
        <p14:creationId xmlns:p14="http://schemas.microsoft.com/office/powerpoint/2010/main" val="16429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89105" y="329133"/>
            <a:ext cx="10763250" cy="6281737"/>
          </a:xfrm>
        </p:spPr>
        <p:txBody>
          <a:bodyPr>
            <a:normAutofit lnSpcReduction="10000"/>
          </a:bodyPr>
          <a:lstStyle/>
          <a:p>
            <a:endParaRPr lang="hi-IN" sz="4800" b="1" dirty="0" smtClean="0"/>
          </a:p>
          <a:p>
            <a:r>
              <a:rPr lang="hi-IN" sz="4800" b="1" dirty="0"/>
              <a:t>भविष्य कम उपभोग और कम सुविधाओं का होगा --- ये बिलकुल स्पष्ट है</a:t>
            </a:r>
          </a:p>
          <a:p>
            <a:endParaRPr lang="en-US" sz="4800" b="1" dirty="0" smtClean="0"/>
          </a:p>
          <a:p>
            <a:r>
              <a:rPr lang="hi-IN" sz="4800" b="1" dirty="0" smtClean="0"/>
              <a:t>जरूरतों के लिए धरती है काफी , पर लोभ के लिए नहीं </a:t>
            </a:r>
          </a:p>
          <a:p>
            <a:endParaRPr lang="hi-IN" sz="4800" b="1" dirty="0"/>
          </a:p>
          <a:p>
            <a:r>
              <a:rPr lang="en-US" sz="4800" b="1" dirty="0"/>
              <a:t>The World has enough for Man’s NEEDS but not for Man’s </a:t>
            </a:r>
            <a:r>
              <a:rPr lang="en-US" sz="4800" b="1" dirty="0" smtClean="0"/>
              <a:t>GREEDS </a:t>
            </a:r>
            <a:endParaRPr lang="hi-IN" sz="4800" b="1" dirty="0"/>
          </a:p>
          <a:p>
            <a:endParaRPr lang="en-US" sz="4800" b="1" dirty="0" smtClean="0"/>
          </a:p>
          <a:p>
            <a:endParaRPr lang="en-US" sz="4800" dirty="0"/>
          </a:p>
          <a:p>
            <a:endParaRPr lang="en-US" dirty="0"/>
          </a:p>
        </p:txBody>
      </p:sp>
    </p:spTree>
    <p:extLst>
      <p:ext uri="{BB962C8B-B14F-4D97-AF65-F5344CB8AC3E}">
        <p14:creationId xmlns:p14="http://schemas.microsoft.com/office/powerpoint/2010/main" val="336360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8963" y="360363"/>
            <a:ext cx="11603037" cy="6219825"/>
          </a:xfrm>
        </p:spPr>
        <p:txBody>
          <a:bodyPr>
            <a:noAutofit/>
          </a:bodyPr>
          <a:lstStyle/>
          <a:p>
            <a:r>
              <a:rPr lang="en-US" sz="4000" dirty="0"/>
              <a:t>Young India , 7 Oct 1926 : </a:t>
            </a:r>
            <a:r>
              <a:rPr lang="hi-IN" sz="4000" dirty="0" smtClean="0"/>
              <a:t>अगर हम भारतवर्ष को इंग्लैंड या अम्रीका कि तरह बनाना चाहते हैं तो हमे , दुनिया के कुछ और जगह और  जातियाँ ढूंड्नी होगी, जिसको कि हम </a:t>
            </a:r>
            <a:r>
              <a:rPr lang="hi-IN" sz="4800" b="1" dirty="0" smtClean="0"/>
              <a:t>शोषण</a:t>
            </a:r>
            <a:r>
              <a:rPr lang="hi-IN" sz="4000" dirty="0" smtClean="0"/>
              <a:t> कर सके </a:t>
            </a:r>
          </a:p>
          <a:p>
            <a:pPr marL="0" indent="0">
              <a:buNone/>
            </a:pPr>
            <a:endParaRPr lang="hi-IN" sz="4000" dirty="0" smtClean="0"/>
          </a:p>
          <a:p>
            <a:r>
              <a:rPr lang="en-US" sz="4000" dirty="0" err="1" smtClean="0"/>
              <a:t>Harijan</a:t>
            </a:r>
            <a:r>
              <a:rPr lang="en-US" sz="4000" dirty="0"/>
              <a:t>, 29 August 1936 : </a:t>
            </a:r>
            <a:r>
              <a:rPr lang="hi-IN" sz="4000" dirty="0" smtClean="0"/>
              <a:t>अगर हम ( पश्चिम कि तरह ) औद्योगिक देश बनेंगे तो हमे इंग्लैंड , जापान, अम्रीका, रुस , इटली आदि देशो के मिलिटरी शक्ति से जूझना होगा । इस तरह के </a:t>
            </a:r>
            <a:r>
              <a:rPr lang="hi-IN" sz="4800" b="1" dirty="0" smtClean="0"/>
              <a:t>हिंसात्मक विरोध </a:t>
            </a:r>
            <a:r>
              <a:rPr lang="hi-IN" sz="4000" dirty="0" smtClean="0"/>
              <a:t>को सोचते ही मेरा सर चकराने लगता है</a:t>
            </a:r>
            <a:endParaRPr lang="en-US" sz="4000" dirty="0"/>
          </a:p>
        </p:txBody>
      </p:sp>
    </p:spTree>
    <p:extLst>
      <p:ext uri="{BB962C8B-B14F-4D97-AF65-F5344CB8AC3E}">
        <p14:creationId xmlns:p14="http://schemas.microsoft.com/office/powerpoint/2010/main" val="284261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34322" y="671902"/>
            <a:ext cx="10515600" cy="5354638"/>
          </a:xfrm>
        </p:spPr>
        <p:txBody>
          <a:bodyPr>
            <a:normAutofit fontScale="92500" lnSpcReduction="10000"/>
          </a:bodyPr>
          <a:lstStyle/>
          <a:p>
            <a:endParaRPr lang="en-US" dirty="0" smtClean="0"/>
          </a:p>
          <a:p>
            <a:pPr marL="0" indent="0" algn="ctr">
              <a:buNone/>
            </a:pPr>
            <a:r>
              <a:rPr lang="hi-IN" sz="6000" dirty="0" smtClean="0"/>
              <a:t>ग्रेटा </a:t>
            </a:r>
            <a:r>
              <a:rPr lang="en-US" sz="6000" dirty="0" smtClean="0"/>
              <a:t> : </a:t>
            </a:r>
            <a:r>
              <a:rPr lang="hi-IN" sz="6000" dirty="0" smtClean="0"/>
              <a:t>डावोस </a:t>
            </a:r>
            <a:r>
              <a:rPr lang="en-US" sz="6000" dirty="0" smtClean="0"/>
              <a:t> : Jan 2019 </a:t>
            </a:r>
            <a:endParaRPr lang="en-US" sz="6000" dirty="0"/>
          </a:p>
          <a:p>
            <a:pPr marL="0" indent="0" algn="ctr">
              <a:buNone/>
            </a:pPr>
            <a:endParaRPr lang="en-US" sz="6000" dirty="0" smtClean="0"/>
          </a:p>
          <a:p>
            <a:pPr marL="0" indent="0" algn="ctr">
              <a:buNone/>
            </a:pPr>
            <a:r>
              <a:rPr lang="hi-IN" sz="6000" dirty="0" smtClean="0"/>
              <a:t>मै चाहती हूँ कि आपलोग ऐसा दौड़ो</a:t>
            </a:r>
            <a:endParaRPr lang="en-US" sz="6000" dirty="0" smtClean="0"/>
          </a:p>
          <a:p>
            <a:pPr marL="0" indent="0" algn="ctr">
              <a:buNone/>
            </a:pPr>
            <a:r>
              <a:rPr lang="hi-IN" sz="6000" b="1" dirty="0" smtClean="0"/>
              <a:t>कि जैसे घर मे आग लगी हो</a:t>
            </a:r>
            <a:endParaRPr lang="en-US" sz="6000" b="1" dirty="0" smtClean="0"/>
          </a:p>
          <a:p>
            <a:pPr marL="0" indent="0" algn="ctr">
              <a:buNone/>
            </a:pPr>
            <a:r>
              <a:rPr lang="hi-IN" sz="6000" b="1" dirty="0" smtClean="0"/>
              <a:t> क्योकीं</a:t>
            </a:r>
          </a:p>
          <a:p>
            <a:pPr marL="0" indent="0" algn="ctr">
              <a:buNone/>
            </a:pPr>
            <a:r>
              <a:rPr lang="hi-IN" sz="6000" b="1" dirty="0" smtClean="0"/>
              <a:t>आग तो सचमुच लगी है </a:t>
            </a:r>
            <a:r>
              <a:rPr lang="en-US" sz="6000" b="1" dirty="0" smtClean="0"/>
              <a:t> </a:t>
            </a:r>
            <a:endParaRPr lang="en-US" sz="6000" b="1" dirty="0"/>
          </a:p>
        </p:txBody>
      </p:sp>
    </p:spTree>
    <p:extLst>
      <p:ext uri="{BB962C8B-B14F-4D97-AF65-F5344CB8AC3E}">
        <p14:creationId xmlns:p14="http://schemas.microsoft.com/office/powerpoint/2010/main" val="241802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4735" y="284527"/>
            <a:ext cx="11325225" cy="6191250"/>
          </a:xfrm>
        </p:spPr>
        <p:txBody>
          <a:bodyPr>
            <a:noAutofit/>
          </a:bodyPr>
          <a:lstStyle/>
          <a:p>
            <a:pPr marL="0" indent="0" algn="ctr">
              <a:buNone/>
            </a:pPr>
            <a:r>
              <a:rPr lang="en-US" sz="4400" dirty="0" smtClean="0"/>
              <a:t>Gandhi : Oct 1921 </a:t>
            </a:r>
          </a:p>
          <a:p>
            <a:r>
              <a:rPr lang="hi-IN" sz="4400" dirty="0" smtClean="0"/>
              <a:t>जब </a:t>
            </a:r>
            <a:r>
              <a:rPr lang="hi-IN" sz="6000" b="1" dirty="0" smtClean="0"/>
              <a:t>युद्ध</a:t>
            </a:r>
            <a:r>
              <a:rPr lang="hi-IN" sz="4400" dirty="0" smtClean="0"/>
              <a:t> लगे तब कवि को अपनी कविता, वकील को अपनी वकालती दस्तावेज़ , </a:t>
            </a:r>
            <a:r>
              <a:rPr lang="hi-IN" sz="4800" b="1" dirty="0" smtClean="0"/>
              <a:t>और छात्र को अपनी किताबे</a:t>
            </a:r>
            <a:r>
              <a:rPr lang="hi-IN" sz="4400" dirty="0" smtClean="0"/>
              <a:t> छोडनी पड़ती है। </a:t>
            </a:r>
          </a:p>
          <a:p>
            <a:pPr marL="0" indent="0">
              <a:buNone/>
            </a:pPr>
            <a:endParaRPr lang="hi-IN" sz="4400" dirty="0" smtClean="0"/>
          </a:p>
          <a:p>
            <a:r>
              <a:rPr lang="hi-IN" sz="4400" dirty="0" smtClean="0"/>
              <a:t>जब </a:t>
            </a:r>
            <a:r>
              <a:rPr lang="hi-IN" sz="5400" b="1" dirty="0" smtClean="0"/>
              <a:t>घर मे आग लगी हो </a:t>
            </a:r>
            <a:r>
              <a:rPr lang="hi-IN" sz="4400" b="1" dirty="0" smtClean="0"/>
              <a:t>, </a:t>
            </a:r>
            <a:r>
              <a:rPr lang="hi-IN" sz="4400" dirty="0" smtClean="0"/>
              <a:t>तब सब को बाहर जाना पड़ता है , और हर कोई बाल्टी लेकर  आग बुझाने मे लग जाता है </a:t>
            </a:r>
          </a:p>
          <a:p>
            <a:pPr marL="0" indent="0">
              <a:buNone/>
            </a:pPr>
            <a:r>
              <a:rPr lang="hi-IN" sz="4400" dirty="0" smtClean="0"/>
              <a:t> </a:t>
            </a:r>
            <a:endParaRPr lang="en-US" sz="4400" dirty="0"/>
          </a:p>
        </p:txBody>
      </p:sp>
    </p:spTree>
    <p:extLst>
      <p:ext uri="{BB962C8B-B14F-4D97-AF65-F5344CB8AC3E}">
        <p14:creationId xmlns:p14="http://schemas.microsoft.com/office/powerpoint/2010/main" val="320412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XR</a:t>
            </a:r>
            <a:r>
              <a:rPr lang="hi-IN" dirty="0" smtClean="0"/>
              <a:t> विलुप्त विद्रोह </a:t>
            </a:r>
            <a:endParaRPr lang="en-US" dirty="0"/>
          </a:p>
        </p:txBody>
      </p:sp>
      <p:sp>
        <p:nvSpPr>
          <p:cNvPr id="3" name="Content Placeholder 2"/>
          <p:cNvSpPr>
            <a:spLocks noGrp="1"/>
          </p:cNvSpPr>
          <p:nvPr>
            <p:ph idx="1"/>
          </p:nvPr>
        </p:nvSpPr>
        <p:spPr>
          <a:xfrm>
            <a:off x="838200" y="1379095"/>
            <a:ext cx="10515600" cy="4797868"/>
          </a:xfrm>
        </p:spPr>
        <p:txBody>
          <a:bodyPr>
            <a:normAutofit lnSpcReduction="10000"/>
          </a:bodyPr>
          <a:lstStyle/>
          <a:p>
            <a:endParaRPr lang="hi-IN" sz="4000" dirty="0" smtClean="0"/>
          </a:p>
          <a:p>
            <a:r>
              <a:rPr lang="hi-IN" sz="4000" dirty="0" smtClean="0"/>
              <a:t>इनके कार्यकर्ता और साथी बातों बातों मे </a:t>
            </a:r>
            <a:r>
              <a:rPr lang="hi-IN" sz="4800" b="1" dirty="0" smtClean="0"/>
              <a:t>युद्ध</a:t>
            </a:r>
            <a:r>
              <a:rPr lang="hi-IN" sz="4000" dirty="0" smtClean="0"/>
              <a:t> कि उपमा लाते हैं ( गांधीजी भी)</a:t>
            </a:r>
          </a:p>
          <a:p>
            <a:pPr marL="0" indent="0">
              <a:buNone/>
            </a:pPr>
            <a:r>
              <a:rPr lang="hi-IN" sz="4000" dirty="0" smtClean="0"/>
              <a:t> </a:t>
            </a:r>
          </a:p>
          <a:p>
            <a:r>
              <a:rPr lang="hi-IN" sz="4000" dirty="0" smtClean="0"/>
              <a:t>क्योंकि इस जलवायु संकट और विनाश से मनुष्य को बचाने के लिए जिस प्रकार के सामाजिक और राजनैतिक उत्थान की जरूरत है , वो केवल </a:t>
            </a:r>
            <a:r>
              <a:rPr lang="hi-IN" sz="4800" b="1" dirty="0" smtClean="0"/>
              <a:t>युद्ध</a:t>
            </a:r>
            <a:r>
              <a:rPr lang="hi-IN" sz="4000" dirty="0" smtClean="0"/>
              <a:t> के समय मे ही दिखाई देती है।</a:t>
            </a:r>
            <a:endParaRPr lang="en-US" sz="4000" dirty="0"/>
          </a:p>
        </p:txBody>
      </p:sp>
    </p:spTree>
    <p:extLst>
      <p:ext uri="{BB962C8B-B14F-4D97-AF65-F5344CB8AC3E}">
        <p14:creationId xmlns:p14="http://schemas.microsoft.com/office/powerpoint/2010/main" val="9437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304144" y="779827"/>
            <a:ext cx="9510713" cy="5337175"/>
          </a:xfrm>
        </p:spPr>
        <p:txBody>
          <a:bodyPr>
            <a:noAutofit/>
          </a:bodyPr>
          <a:lstStyle/>
          <a:p>
            <a:pPr marL="0" indent="0" algn="ctr">
              <a:buNone/>
            </a:pPr>
            <a:r>
              <a:rPr lang="hi-IN" sz="6000" dirty="0"/>
              <a:t>मनुष्य जीवित रहने के लिए</a:t>
            </a:r>
            <a:endParaRPr lang="en-US" sz="6000" dirty="0"/>
          </a:p>
          <a:p>
            <a:pPr marL="0" indent="0" algn="ctr">
              <a:buNone/>
            </a:pPr>
            <a:endParaRPr lang="hi-IN" sz="6000" dirty="0"/>
          </a:p>
          <a:p>
            <a:pPr marL="0" indent="0" algn="ctr">
              <a:buNone/>
            </a:pPr>
            <a:r>
              <a:rPr lang="hi-IN" sz="6000" dirty="0" smtClean="0"/>
              <a:t>पृथ्वी </a:t>
            </a:r>
            <a:r>
              <a:rPr lang="hi-IN" sz="6000" dirty="0"/>
              <a:t>की सीमाए </a:t>
            </a:r>
            <a:endParaRPr lang="en-US" sz="6000" dirty="0" smtClean="0"/>
          </a:p>
          <a:p>
            <a:pPr marL="0" indent="0" algn="ctr">
              <a:buNone/>
            </a:pPr>
            <a:r>
              <a:rPr lang="en-US" sz="6000" dirty="0" smtClean="0"/>
              <a:t>(</a:t>
            </a:r>
            <a:r>
              <a:rPr lang="en-US" sz="6000" b="1" dirty="0"/>
              <a:t>Planetary Boundaries</a:t>
            </a:r>
            <a:r>
              <a:rPr lang="en-US" sz="6000" dirty="0" smtClean="0"/>
              <a:t>)</a:t>
            </a:r>
          </a:p>
          <a:p>
            <a:pPr marL="0" indent="0" algn="ctr">
              <a:buNone/>
            </a:pPr>
            <a:r>
              <a:rPr lang="hi-IN" sz="6000" dirty="0" smtClean="0"/>
              <a:t> </a:t>
            </a:r>
            <a:r>
              <a:rPr lang="en-US" sz="6000" dirty="0"/>
              <a:t/>
            </a:r>
            <a:br>
              <a:rPr lang="en-US" sz="6000" dirty="0"/>
            </a:br>
            <a:endParaRPr lang="en-US" sz="6000" dirty="0"/>
          </a:p>
        </p:txBody>
      </p:sp>
    </p:spTree>
    <p:extLst>
      <p:ext uri="{BB962C8B-B14F-4D97-AF65-F5344CB8AC3E}">
        <p14:creationId xmlns:p14="http://schemas.microsoft.com/office/powerpoint/2010/main" val="3116687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365125"/>
            <a:ext cx="10515600" cy="1325563"/>
          </a:xfrm>
        </p:spPr>
        <p:txBody>
          <a:bodyPr>
            <a:normAutofit fontScale="90000"/>
          </a:bodyPr>
          <a:lstStyle/>
          <a:p>
            <a:pPr algn="ctr"/>
            <a:r>
              <a:rPr lang="en-US" dirty="0" smtClean="0"/>
              <a:t/>
            </a:r>
            <a:br>
              <a:rPr lang="en-US" dirty="0" smtClean="0"/>
            </a:br>
            <a:r>
              <a:rPr lang="en-US" dirty="0"/>
              <a:t/>
            </a:r>
            <a:br>
              <a:rPr lang="en-US" dirty="0"/>
            </a:br>
            <a:endParaRPr lang="en-US" dirty="0"/>
          </a:p>
        </p:txBody>
      </p:sp>
      <p:sp>
        <p:nvSpPr>
          <p:cNvPr id="6" name="Content Placeholder 5"/>
          <p:cNvSpPr>
            <a:spLocks noGrp="1"/>
          </p:cNvSpPr>
          <p:nvPr>
            <p:ph idx="4294967295"/>
          </p:nvPr>
        </p:nvSpPr>
        <p:spPr>
          <a:xfrm>
            <a:off x="1091784" y="365125"/>
            <a:ext cx="10515600" cy="6200775"/>
          </a:xfrm>
        </p:spPr>
        <p:txBody>
          <a:bodyPr>
            <a:normAutofit lnSpcReduction="10000"/>
          </a:bodyPr>
          <a:lstStyle/>
          <a:p>
            <a:pPr marL="742950" lvl="0" indent="-742950">
              <a:buFont typeface="+mj-lt"/>
              <a:buAutoNum type="arabicPeriod"/>
            </a:pPr>
            <a:r>
              <a:rPr lang="hi-IN" sz="4400" dirty="0"/>
              <a:t>जलवायु परिवर्तन : </a:t>
            </a:r>
            <a:r>
              <a:rPr lang="en-US" sz="4400" dirty="0"/>
              <a:t>CO2 , N2O, CH4</a:t>
            </a:r>
          </a:p>
          <a:p>
            <a:pPr marL="742950" lvl="0" indent="-742950">
              <a:buFont typeface="+mj-lt"/>
              <a:buAutoNum type="arabicPeriod"/>
            </a:pPr>
            <a:r>
              <a:rPr lang="hi-IN" sz="4400" dirty="0"/>
              <a:t>नाइट्रोजन</a:t>
            </a:r>
            <a:r>
              <a:rPr lang="en-US" sz="4400" dirty="0"/>
              <a:t> (N)</a:t>
            </a:r>
            <a:r>
              <a:rPr lang="hi-IN" sz="4400" dirty="0"/>
              <a:t> और फॉस्फेट</a:t>
            </a:r>
            <a:r>
              <a:rPr lang="en-US" sz="4400" dirty="0"/>
              <a:t> (P)</a:t>
            </a:r>
            <a:r>
              <a:rPr lang="hi-IN" sz="4400" dirty="0"/>
              <a:t> का व्यवहार </a:t>
            </a:r>
            <a:endParaRPr lang="en-US" sz="4400" dirty="0"/>
          </a:p>
          <a:p>
            <a:pPr marL="742950" lvl="0" indent="-742950">
              <a:buFont typeface="+mj-lt"/>
              <a:buAutoNum type="arabicPeriod"/>
            </a:pPr>
            <a:r>
              <a:rPr lang="hi-IN" sz="4400" dirty="0"/>
              <a:t>जैव विविधता घटने की रफ्तार </a:t>
            </a:r>
            <a:endParaRPr lang="en-US" sz="4400" dirty="0"/>
          </a:p>
          <a:p>
            <a:pPr marL="742950" lvl="0" indent="-742950">
              <a:buFont typeface="+mj-lt"/>
              <a:buAutoNum type="arabicPeriod"/>
            </a:pPr>
            <a:r>
              <a:rPr lang="hi-IN" sz="4400" dirty="0"/>
              <a:t>मीठे पानी का व्यवहार </a:t>
            </a:r>
            <a:endParaRPr lang="en-US" sz="4400" dirty="0"/>
          </a:p>
          <a:p>
            <a:pPr marL="742950" lvl="0" indent="-742950">
              <a:buFont typeface="+mj-lt"/>
              <a:buAutoNum type="arabicPeriod"/>
            </a:pPr>
            <a:r>
              <a:rPr lang="hi-IN" sz="4000" dirty="0" smtClean="0"/>
              <a:t>समुंदर </a:t>
            </a:r>
            <a:r>
              <a:rPr lang="hi-IN" sz="4000" dirty="0"/>
              <a:t>की एसिडिटि </a:t>
            </a:r>
            <a:r>
              <a:rPr lang="hi-IN" sz="4000" dirty="0" smtClean="0"/>
              <a:t>(अम्लता) </a:t>
            </a:r>
            <a:endParaRPr lang="en-US" sz="4000" dirty="0" smtClean="0"/>
          </a:p>
          <a:p>
            <a:pPr marL="742950" indent="-742950">
              <a:buFont typeface="+mj-lt"/>
              <a:buAutoNum type="arabicPeriod"/>
            </a:pPr>
            <a:r>
              <a:rPr lang="en-US" sz="4000" dirty="0" smtClean="0"/>
              <a:t> </a:t>
            </a:r>
            <a:r>
              <a:rPr lang="hi-IN" sz="4000" dirty="0" smtClean="0"/>
              <a:t>भूमि </a:t>
            </a:r>
            <a:r>
              <a:rPr lang="hi-IN" sz="4000" dirty="0"/>
              <a:t>व्यवहार मे परिवर्तन </a:t>
            </a:r>
            <a:endParaRPr lang="en-US" sz="4000" dirty="0" smtClean="0"/>
          </a:p>
          <a:p>
            <a:pPr marL="742950" lvl="0" indent="-742950">
              <a:buFont typeface="+mj-lt"/>
              <a:buAutoNum type="arabicPeriod"/>
            </a:pPr>
            <a:r>
              <a:rPr lang="hi-IN" sz="4000" dirty="0" smtClean="0"/>
              <a:t>रासायनिक </a:t>
            </a:r>
            <a:r>
              <a:rPr lang="hi-IN" sz="4000" dirty="0"/>
              <a:t>दूषण </a:t>
            </a:r>
            <a:endParaRPr lang="en-US" sz="4000" dirty="0"/>
          </a:p>
          <a:p>
            <a:pPr marL="742950" lvl="0" indent="-742950">
              <a:buFont typeface="+mj-lt"/>
              <a:buAutoNum type="arabicPeriod"/>
            </a:pPr>
            <a:r>
              <a:rPr lang="hi-IN" sz="4000" dirty="0" smtClean="0"/>
              <a:t>वायुमंडल </a:t>
            </a:r>
            <a:r>
              <a:rPr lang="hi-IN" sz="4000" dirty="0"/>
              <a:t>मे ऐरोसोल </a:t>
            </a:r>
            <a:endParaRPr lang="en-US" sz="4000" dirty="0"/>
          </a:p>
          <a:p>
            <a:pPr marL="742950" lvl="0" indent="-742950">
              <a:buFont typeface="+mj-lt"/>
              <a:buAutoNum type="arabicPeriod"/>
            </a:pPr>
            <a:r>
              <a:rPr lang="hi-IN" sz="4000" dirty="0" smtClean="0"/>
              <a:t>ओज़ोन </a:t>
            </a:r>
            <a:r>
              <a:rPr lang="hi-IN" sz="4000" dirty="0"/>
              <a:t>का घट जाना </a:t>
            </a:r>
            <a:endParaRPr lang="en-US" sz="4000" dirty="0"/>
          </a:p>
          <a:p>
            <a:pPr marL="514350" indent="-514350">
              <a:buFont typeface="+mj-lt"/>
              <a:buAutoNum type="arabicPeriod"/>
            </a:pPr>
            <a:endParaRPr lang="en-US" sz="4000" dirty="0"/>
          </a:p>
          <a:p>
            <a:pPr marL="514350" lvl="0" indent="-514350">
              <a:buFont typeface="+mj-lt"/>
              <a:buAutoNum type="arabicPeriod"/>
            </a:pPr>
            <a:endParaRPr lang="en-US" sz="4000" dirty="0"/>
          </a:p>
          <a:p>
            <a:endParaRPr lang="en-US" dirty="0"/>
          </a:p>
        </p:txBody>
      </p:sp>
    </p:spTree>
    <p:extLst>
      <p:ext uri="{BB962C8B-B14F-4D97-AF65-F5344CB8AC3E}">
        <p14:creationId xmlns:p14="http://schemas.microsoft.com/office/powerpoint/2010/main" val="210756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535267" y="389744"/>
            <a:ext cx="6473822" cy="6217501"/>
          </a:xfrm>
          <a:prstGeom prst="rect">
            <a:avLst/>
          </a:prstGeom>
        </p:spPr>
      </p:pic>
    </p:spTree>
    <p:extLst>
      <p:ext uri="{BB962C8B-B14F-4D97-AF65-F5344CB8AC3E}">
        <p14:creationId xmlns:p14="http://schemas.microsoft.com/office/powerpoint/2010/main" val="2259757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Young India 20 Dec 1928 </a:t>
            </a:r>
            <a:endParaRPr lang="en-US" dirty="0"/>
          </a:p>
        </p:txBody>
      </p:sp>
      <p:sp>
        <p:nvSpPr>
          <p:cNvPr id="3" name="Content Placeholder 2"/>
          <p:cNvSpPr>
            <a:spLocks noGrp="1"/>
          </p:cNvSpPr>
          <p:nvPr>
            <p:ph idx="1"/>
          </p:nvPr>
        </p:nvSpPr>
        <p:spPr/>
        <p:txBody>
          <a:bodyPr>
            <a:normAutofit/>
          </a:bodyPr>
          <a:lstStyle/>
          <a:p>
            <a:pPr marL="0" indent="0">
              <a:buNone/>
            </a:pPr>
            <a:endParaRPr lang="hi-IN" dirty="0"/>
          </a:p>
          <a:p>
            <a:pPr marL="0" indent="0">
              <a:buNone/>
            </a:pPr>
            <a:r>
              <a:rPr lang="hi-IN" sz="4400" dirty="0" smtClean="0"/>
              <a:t>भगवान न करे कि भारतवर्ष पश्चिम के उद्योगवाद को नकल कर पाए। अगर 30 करोड़ भारतवासी इस प्रकार का आर्थिक शोषण करने लगे , तो पतंगो कि तरह पूरी पृथ्वी को हम खा जाएंगे    </a:t>
            </a:r>
            <a:endParaRPr lang="en-US" sz="4400" dirty="0"/>
          </a:p>
        </p:txBody>
      </p:sp>
    </p:spTree>
    <p:extLst>
      <p:ext uri="{BB962C8B-B14F-4D97-AF65-F5344CB8AC3E}">
        <p14:creationId xmlns:p14="http://schemas.microsoft.com/office/powerpoint/2010/main" val="3848882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i-IN" sz="6000" dirty="0" smtClean="0">
                <a:latin typeface="+mn-lt"/>
              </a:rPr>
              <a:t>सोचिए  </a:t>
            </a:r>
            <a:r>
              <a:rPr lang="en-US" sz="6000" dirty="0" smtClean="0">
                <a:latin typeface="+mn-lt"/>
              </a:rPr>
              <a:t> </a:t>
            </a:r>
            <a:endParaRPr lang="en-US" sz="6000" dirty="0">
              <a:latin typeface="+mn-lt"/>
            </a:endParaRPr>
          </a:p>
        </p:txBody>
      </p:sp>
      <p:sp>
        <p:nvSpPr>
          <p:cNvPr id="3" name="Content Placeholder 2"/>
          <p:cNvSpPr>
            <a:spLocks noGrp="1"/>
          </p:cNvSpPr>
          <p:nvPr>
            <p:ph idx="1"/>
          </p:nvPr>
        </p:nvSpPr>
        <p:spPr/>
        <p:txBody>
          <a:bodyPr>
            <a:normAutofit/>
          </a:bodyPr>
          <a:lstStyle/>
          <a:p>
            <a:pPr marL="0" indent="0" algn="ctr">
              <a:buNone/>
            </a:pPr>
            <a:r>
              <a:rPr lang="hi-IN" sz="5400" dirty="0" smtClean="0"/>
              <a:t>अगर दुनिया न रही , तो स्कूल और कॉलेज का मतलब ? </a:t>
            </a:r>
            <a:endParaRPr lang="en-US" sz="5400" dirty="0" smtClean="0"/>
          </a:p>
          <a:p>
            <a:pPr marL="0" indent="0" algn="ctr">
              <a:buNone/>
            </a:pPr>
            <a:endParaRPr lang="en-US" sz="5400" dirty="0" smtClean="0"/>
          </a:p>
          <a:p>
            <a:pPr marL="0" indent="0" algn="ctr">
              <a:buNone/>
            </a:pPr>
            <a:r>
              <a:rPr lang="hi-IN" sz="5400" dirty="0" smtClean="0"/>
              <a:t>मृत पृथ्वी मे अच्छी नौकरिया ? </a:t>
            </a:r>
            <a:endParaRPr lang="en-US" sz="5400" dirty="0"/>
          </a:p>
        </p:txBody>
      </p:sp>
    </p:spTree>
    <p:extLst>
      <p:ext uri="{BB962C8B-B14F-4D97-AF65-F5344CB8AC3E}">
        <p14:creationId xmlns:p14="http://schemas.microsoft.com/office/powerpoint/2010/main" val="34521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079" y="417825"/>
            <a:ext cx="9144000" cy="1276063"/>
          </a:xfrm>
        </p:spPr>
        <p:txBody>
          <a:bodyPr>
            <a:normAutofit/>
          </a:bodyPr>
          <a:lstStyle/>
          <a:p>
            <a:r>
              <a:rPr lang="hi-IN" dirty="0" smtClean="0"/>
              <a:t>दूसरी दुनिया संभव है</a:t>
            </a:r>
            <a:endParaRPr lang="en-US" dirty="0"/>
          </a:p>
        </p:txBody>
      </p:sp>
      <p:sp>
        <p:nvSpPr>
          <p:cNvPr id="3" name="Subtitle 2"/>
          <p:cNvSpPr>
            <a:spLocks noGrp="1"/>
          </p:cNvSpPr>
          <p:nvPr>
            <p:ph type="subTitle" idx="1"/>
          </p:nvPr>
        </p:nvSpPr>
        <p:spPr>
          <a:xfrm>
            <a:off x="964367" y="1948721"/>
            <a:ext cx="10263266" cy="3987384"/>
          </a:xfrm>
        </p:spPr>
        <p:txBody>
          <a:bodyPr>
            <a:normAutofit lnSpcReduction="10000"/>
          </a:bodyPr>
          <a:lstStyle/>
          <a:p>
            <a:r>
              <a:rPr lang="en-US" dirty="0" smtClean="0"/>
              <a:t>“</a:t>
            </a:r>
            <a:r>
              <a:rPr lang="hi-IN" sz="4000" i="1" dirty="0" smtClean="0"/>
              <a:t>केवल संभव ही नहीं, वो आ रही है</a:t>
            </a:r>
            <a:r>
              <a:rPr lang="en-US" sz="4000" i="1" dirty="0" smtClean="0"/>
              <a:t>. </a:t>
            </a:r>
            <a:endParaRPr lang="hi-IN" sz="4000" i="1" dirty="0" smtClean="0"/>
          </a:p>
          <a:p>
            <a:r>
              <a:rPr lang="hi-IN" sz="4000" i="1" dirty="0" smtClean="0"/>
              <a:t>ध्यान से सुनिए तो उसकी सासों कि आवाज़ सुनाई देगी : अरुन्धुती रॉय </a:t>
            </a:r>
          </a:p>
          <a:p>
            <a:endParaRPr lang="hi-IN" sz="4000" i="1" dirty="0"/>
          </a:p>
          <a:p>
            <a:r>
              <a:rPr lang="hi-IN" sz="4400" dirty="0" smtClean="0"/>
              <a:t>पर उसके लिए चाहिए </a:t>
            </a:r>
          </a:p>
          <a:p>
            <a:r>
              <a:rPr lang="hi-IN" sz="6000" b="1" dirty="0" smtClean="0"/>
              <a:t>आजकी नई तालिम </a:t>
            </a:r>
            <a:endParaRPr lang="en-US" sz="6000" b="1" dirty="0"/>
          </a:p>
        </p:txBody>
      </p:sp>
    </p:spTree>
    <p:extLst>
      <p:ext uri="{BB962C8B-B14F-4D97-AF65-F5344CB8AC3E}">
        <p14:creationId xmlns:p14="http://schemas.microsoft.com/office/powerpoint/2010/main" val="275428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76400" y="523875"/>
            <a:ext cx="10515600" cy="5816600"/>
          </a:xfrm>
        </p:spPr>
        <p:txBody>
          <a:bodyPr>
            <a:normAutofit lnSpcReduction="10000"/>
          </a:bodyPr>
          <a:lstStyle/>
          <a:p>
            <a:pPr algn="ctr"/>
            <a:r>
              <a:rPr lang="hi-IN" sz="5400" dirty="0" smtClean="0"/>
              <a:t>किस लिए नई तालिम ? </a:t>
            </a:r>
          </a:p>
          <a:p>
            <a:pPr algn="ctr"/>
            <a:r>
              <a:rPr lang="hi-IN" sz="5400" dirty="0" smtClean="0"/>
              <a:t>गांधीजी के सपनों का स्वराज के लिए </a:t>
            </a:r>
          </a:p>
          <a:p>
            <a:pPr marL="0" indent="0" algn="ctr">
              <a:buNone/>
            </a:pPr>
            <a:endParaRPr lang="hi-IN" sz="5400" dirty="0" smtClean="0"/>
          </a:p>
          <a:p>
            <a:pPr marL="0" indent="0" algn="ctr">
              <a:buNone/>
            </a:pPr>
            <a:r>
              <a:rPr lang="hi-IN" sz="5400" dirty="0" smtClean="0"/>
              <a:t>इसका मतलब ? </a:t>
            </a:r>
          </a:p>
          <a:p>
            <a:r>
              <a:rPr lang="hi-IN" sz="5400" dirty="0" smtClean="0"/>
              <a:t>उद्योगवाद के विरुद्ध </a:t>
            </a:r>
            <a:r>
              <a:rPr lang="hi-IN" sz="5400" b="1" dirty="0" smtClean="0"/>
              <a:t>संघर्ष </a:t>
            </a:r>
          </a:p>
          <a:p>
            <a:r>
              <a:rPr lang="hi-IN" sz="5400" dirty="0" smtClean="0"/>
              <a:t>विकल्प व्यवस्थाओं के लिए </a:t>
            </a:r>
            <a:r>
              <a:rPr lang="hi-IN" sz="5400" b="1" dirty="0" smtClean="0"/>
              <a:t>निर्माण</a:t>
            </a:r>
            <a:r>
              <a:rPr lang="hi-IN" sz="5400" dirty="0" smtClean="0"/>
              <a:t> </a:t>
            </a:r>
            <a:endParaRPr lang="en-US" sz="5400" dirty="0"/>
          </a:p>
        </p:txBody>
      </p:sp>
    </p:spTree>
    <p:extLst>
      <p:ext uri="{BB962C8B-B14F-4D97-AF65-F5344CB8AC3E}">
        <p14:creationId xmlns:p14="http://schemas.microsoft.com/office/powerpoint/2010/main" val="18653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059"/>
          </a:xfrm>
        </p:spPr>
        <p:txBody>
          <a:bodyPr/>
          <a:lstStyle/>
          <a:p>
            <a:pPr algn="ctr"/>
            <a:r>
              <a:rPr lang="hi-IN" dirty="0" smtClean="0"/>
              <a:t>कैसे विकल्प ? </a:t>
            </a:r>
            <a:endParaRPr lang="en-US" dirty="0"/>
          </a:p>
        </p:txBody>
      </p:sp>
      <p:sp>
        <p:nvSpPr>
          <p:cNvPr id="3" name="Content Placeholder 2"/>
          <p:cNvSpPr>
            <a:spLocks noGrp="1"/>
          </p:cNvSpPr>
          <p:nvPr>
            <p:ph idx="1"/>
          </p:nvPr>
        </p:nvSpPr>
        <p:spPr>
          <a:xfrm>
            <a:off x="838200" y="1499016"/>
            <a:ext cx="10515600" cy="4976735"/>
          </a:xfrm>
        </p:spPr>
        <p:txBody>
          <a:bodyPr>
            <a:noAutofit/>
          </a:bodyPr>
          <a:lstStyle/>
          <a:p>
            <a:r>
              <a:rPr lang="hi-IN" sz="4000" dirty="0" smtClean="0"/>
              <a:t>पृथ्वी कि सीमाओ को मानकर और ये मानकर कि </a:t>
            </a:r>
            <a:r>
              <a:rPr lang="hi-IN" sz="4000" b="1" dirty="0"/>
              <a:t>जरूरतों के लिए धरती है काफी , पर लोभ के लिए नहीं </a:t>
            </a:r>
          </a:p>
          <a:p>
            <a:r>
              <a:rPr lang="hi-IN" sz="4000" dirty="0" smtClean="0"/>
              <a:t>विकल्प अर्थनीति ( यथेष्ठ कि धारणा ; स्थानीय स्वयंसंपूर्णता , सब काम के लिए समान आदर) </a:t>
            </a:r>
          </a:p>
          <a:p>
            <a:r>
              <a:rPr lang="hi-IN" sz="4000" dirty="0" smtClean="0"/>
              <a:t>विकल्प राजनीति ( सत्ता का विकेंद्रियकरण) </a:t>
            </a:r>
          </a:p>
          <a:p>
            <a:r>
              <a:rPr lang="hi-IN" sz="4000" dirty="0" smtClean="0"/>
              <a:t>विकल्प तकनीकी ( छोटा ही सुंदर ) </a:t>
            </a:r>
          </a:p>
          <a:p>
            <a:r>
              <a:rPr lang="hi-IN" sz="4000" dirty="0" smtClean="0"/>
              <a:t>विकल्प सामाजिक व्यवस्थएँ</a:t>
            </a:r>
            <a:endParaRPr lang="en-US" sz="4000" dirty="0"/>
          </a:p>
        </p:txBody>
      </p:sp>
    </p:spTree>
    <p:extLst>
      <p:ext uri="{BB962C8B-B14F-4D97-AF65-F5344CB8AC3E}">
        <p14:creationId xmlns:p14="http://schemas.microsoft.com/office/powerpoint/2010/main" val="133031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9843" y="1166058"/>
            <a:ext cx="10515600" cy="4351338"/>
          </a:xfrm>
        </p:spPr>
        <p:txBody>
          <a:bodyPr/>
          <a:lstStyle/>
          <a:p>
            <a:pPr marL="0" indent="0" algn="ctr">
              <a:buNone/>
            </a:pPr>
            <a:endParaRPr lang="en-US" sz="6000" b="1" u="sng" dirty="0" smtClean="0"/>
          </a:p>
          <a:p>
            <a:pPr marL="0" indent="0" algn="ctr">
              <a:buNone/>
            </a:pPr>
            <a:r>
              <a:rPr lang="hi-IN" sz="6000" b="1" u="sng" dirty="0" smtClean="0"/>
              <a:t>काम</a:t>
            </a:r>
            <a:r>
              <a:rPr lang="hi-IN" sz="6000" b="1" dirty="0" smtClean="0"/>
              <a:t> </a:t>
            </a:r>
            <a:r>
              <a:rPr lang="hi-IN" sz="6000" b="1" dirty="0"/>
              <a:t>के जरिये </a:t>
            </a:r>
            <a:r>
              <a:rPr lang="hi-IN" sz="6000" b="1" u="sng" dirty="0"/>
              <a:t>शिक्षा</a:t>
            </a:r>
            <a:r>
              <a:rPr lang="hi-IN" sz="6000" b="1" dirty="0"/>
              <a:t> </a:t>
            </a:r>
          </a:p>
          <a:p>
            <a:endParaRPr lang="en-US" dirty="0"/>
          </a:p>
        </p:txBody>
      </p:sp>
    </p:spTree>
    <p:extLst>
      <p:ext uri="{BB962C8B-B14F-4D97-AF65-F5344CB8AC3E}">
        <p14:creationId xmlns:p14="http://schemas.microsoft.com/office/powerpoint/2010/main" val="1304151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7" y="228600"/>
            <a:ext cx="91836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4262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186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6"/>
          <p:cNvPicPr>
            <a:picLocks noChangeAspect="1" noChangeArrowheads="1"/>
          </p:cNvPicPr>
          <p:nvPr/>
        </p:nvPicPr>
        <p:blipFill rotWithShape="1">
          <a:blip r:embed="rId2">
            <a:extLst>
              <a:ext uri="{28A0092B-C50C-407E-A947-70E740481C1C}">
                <a14:useLocalDpi xmlns:a14="http://schemas.microsoft.com/office/drawing/2010/main" val="0"/>
              </a:ext>
            </a:extLst>
          </a:blip>
          <a:srcRect l="3438" t="1499" r="7907" b="15766"/>
          <a:stretch/>
        </p:blipFill>
        <p:spPr bwMode="auto">
          <a:xfrm>
            <a:off x="573207" y="0"/>
            <a:ext cx="10376848" cy="653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3100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            बेर </a:t>
            </a:r>
            <a:r>
              <a:rPr lang="en-US" dirty="0" smtClean="0"/>
              <a:t>(</a:t>
            </a:r>
            <a:r>
              <a:rPr lang="hi-IN" dirty="0" smtClean="0"/>
              <a:t>कूल</a:t>
            </a:r>
            <a:r>
              <a:rPr lang="en-US" dirty="0" smtClean="0"/>
              <a:t>)</a:t>
            </a:r>
            <a:endParaRPr lang="en-US" dirty="0"/>
          </a:p>
        </p:txBody>
      </p:sp>
      <p:pic>
        <p:nvPicPr>
          <p:cNvPr id="1032" name="Picture 8" descr="Image result for indian jujube pictur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838200" y="2284889"/>
            <a:ext cx="5181600" cy="3432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indian jujube pictu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200" y="2432553"/>
            <a:ext cx="5181600" cy="313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888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4853" y="69480"/>
            <a:ext cx="9144000" cy="2683239"/>
          </a:xfrm>
        </p:spPr>
        <p:txBody>
          <a:bodyPr>
            <a:normAutofit fontScale="90000"/>
          </a:bodyPr>
          <a:lstStyle/>
          <a:p>
            <a:r>
              <a:rPr lang="hi-IN" dirty="0" smtClean="0"/>
              <a:t/>
            </a:r>
            <a:br>
              <a:rPr lang="hi-IN" dirty="0" smtClean="0"/>
            </a:br>
            <a:r>
              <a:rPr lang="hi-IN" dirty="0"/>
              <a:t/>
            </a:r>
            <a:br>
              <a:rPr lang="hi-IN" dirty="0"/>
            </a:br>
            <a:r>
              <a:rPr lang="hi-IN" sz="6700" dirty="0" smtClean="0"/>
              <a:t>नई तालिम </a:t>
            </a:r>
            <a:r>
              <a:rPr lang="en-US" sz="6700" dirty="0" smtClean="0"/>
              <a:t> </a:t>
            </a:r>
            <a:r>
              <a:rPr lang="hi-IN" dirty="0" smtClean="0"/>
              <a:t/>
            </a:r>
            <a:br>
              <a:rPr lang="hi-IN" dirty="0" smtClean="0"/>
            </a:br>
            <a:r>
              <a:rPr lang="hi-IN" dirty="0" smtClean="0"/>
              <a:t>पर क्यों ?</a:t>
            </a:r>
            <a:endParaRPr lang="en-US" dirty="0"/>
          </a:p>
        </p:txBody>
      </p:sp>
      <p:sp>
        <p:nvSpPr>
          <p:cNvPr id="3" name="Subtitle 2"/>
          <p:cNvSpPr>
            <a:spLocks noGrp="1"/>
          </p:cNvSpPr>
          <p:nvPr>
            <p:ph type="subTitle" idx="1"/>
          </p:nvPr>
        </p:nvSpPr>
        <p:spPr>
          <a:xfrm>
            <a:off x="1524000" y="3342808"/>
            <a:ext cx="9144000" cy="3102962"/>
          </a:xfrm>
        </p:spPr>
        <p:txBody>
          <a:bodyPr>
            <a:noAutofit/>
          </a:bodyPr>
          <a:lstStyle/>
          <a:p>
            <a:endParaRPr lang="hi-IN" sz="5400" dirty="0" smtClean="0"/>
          </a:p>
          <a:p>
            <a:r>
              <a:rPr lang="hi-IN" sz="5400" dirty="0" smtClean="0"/>
              <a:t>गांधीजी के सपनों का </a:t>
            </a:r>
          </a:p>
          <a:p>
            <a:r>
              <a:rPr lang="hi-IN" sz="6000" b="1" dirty="0" smtClean="0"/>
              <a:t>स्वराज</a:t>
            </a:r>
          </a:p>
        </p:txBody>
      </p:sp>
      <p:sp>
        <p:nvSpPr>
          <p:cNvPr id="5" name="Down Arrow 4"/>
          <p:cNvSpPr/>
          <p:nvPr/>
        </p:nvSpPr>
        <p:spPr>
          <a:xfrm>
            <a:off x="5611368" y="29680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7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hi-IN" dirty="0" smtClean="0"/>
              <a:t>आज के लिए नई तालिम के कुछ विषय  </a:t>
            </a:r>
            <a:endParaRPr lang="en-US" dirty="0"/>
          </a:p>
        </p:txBody>
      </p:sp>
      <p:sp>
        <p:nvSpPr>
          <p:cNvPr id="6" name="Content Placeholder 5"/>
          <p:cNvSpPr>
            <a:spLocks noGrp="1"/>
          </p:cNvSpPr>
          <p:nvPr>
            <p:ph sz="half" idx="1"/>
          </p:nvPr>
        </p:nvSpPr>
        <p:spPr/>
        <p:txBody>
          <a:bodyPr>
            <a:normAutofit/>
          </a:bodyPr>
          <a:lstStyle/>
          <a:p>
            <a:r>
              <a:rPr lang="hi-IN" sz="4000" dirty="0" smtClean="0"/>
              <a:t>खेती,पशुपालन,पेड़, जंगल </a:t>
            </a:r>
          </a:p>
          <a:p>
            <a:r>
              <a:rPr lang="hi-IN" sz="4000" dirty="0" smtClean="0"/>
              <a:t>प्राकृतिक वस्तुओं से हस्तशिल्प </a:t>
            </a:r>
          </a:p>
          <a:p>
            <a:r>
              <a:rPr lang="hi-IN" sz="4000" dirty="0" smtClean="0"/>
              <a:t>ऊर्जा </a:t>
            </a:r>
          </a:p>
          <a:p>
            <a:r>
              <a:rPr lang="hi-IN" sz="4000" dirty="0" smtClean="0"/>
              <a:t>पानी और सानिटेशन</a:t>
            </a:r>
          </a:p>
        </p:txBody>
      </p:sp>
      <p:sp>
        <p:nvSpPr>
          <p:cNvPr id="7" name="Content Placeholder 6"/>
          <p:cNvSpPr>
            <a:spLocks noGrp="1"/>
          </p:cNvSpPr>
          <p:nvPr>
            <p:ph sz="half" idx="2"/>
          </p:nvPr>
        </p:nvSpPr>
        <p:spPr/>
        <p:txBody>
          <a:bodyPr>
            <a:normAutofit/>
          </a:bodyPr>
          <a:lstStyle/>
          <a:p>
            <a:r>
              <a:rPr lang="hi-IN" sz="4000" dirty="0"/>
              <a:t>कचरा </a:t>
            </a:r>
          </a:p>
          <a:p>
            <a:r>
              <a:rPr lang="hi-IN" sz="4000" dirty="0"/>
              <a:t>स्वास्थ्य और पुष्टि </a:t>
            </a:r>
          </a:p>
          <a:p>
            <a:r>
              <a:rPr lang="hi-IN" sz="4000" dirty="0"/>
              <a:t>मकान </a:t>
            </a:r>
          </a:p>
          <a:p>
            <a:r>
              <a:rPr lang="hi-IN" sz="4000" dirty="0"/>
              <a:t>पाओं चालित यंत्र</a:t>
            </a:r>
            <a:r>
              <a:rPr lang="hi-IN" dirty="0"/>
              <a:t> </a:t>
            </a:r>
            <a:endParaRPr lang="en-US" dirty="0"/>
          </a:p>
          <a:p>
            <a:endParaRPr lang="en-US" dirty="0"/>
          </a:p>
        </p:txBody>
      </p:sp>
    </p:spTree>
    <p:extLst>
      <p:ext uri="{BB962C8B-B14F-4D97-AF65-F5344CB8AC3E}">
        <p14:creationId xmlns:p14="http://schemas.microsoft.com/office/powerpoint/2010/main" val="378830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eta sailing to ame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301" y="278547"/>
            <a:ext cx="9977419" cy="629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0549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Greta pictures in new y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237" y="251427"/>
            <a:ext cx="8560041" cy="60744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49902" y="809652"/>
            <a:ext cx="2894013" cy="4078287"/>
          </a:xfrm>
        </p:spPr>
        <p:txBody>
          <a:bodyPr>
            <a:normAutofit fontScale="90000"/>
          </a:bodyPr>
          <a:lstStyle/>
          <a:p>
            <a:r>
              <a:rPr lang="hi-IN" dirty="0" smtClean="0"/>
              <a:t>आज से 15 दिन पहले </a:t>
            </a:r>
            <a:r>
              <a:rPr lang="en-US" dirty="0" smtClean="0"/>
              <a:t>Aug 28 </a:t>
            </a:r>
            <a:r>
              <a:rPr lang="hi-IN" dirty="0" smtClean="0"/>
              <a:t>बुधवार को ग्रेटा न्यू यौर्क पहुंची है</a:t>
            </a:r>
            <a:endParaRPr lang="en-US" dirty="0"/>
          </a:p>
        </p:txBody>
      </p:sp>
    </p:spTree>
    <p:extLst>
      <p:ext uri="{BB962C8B-B14F-4D97-AF65-F5344CB8AC3E}">
        <p14:creationId xmlns:p14="http://schemas.microsoft.com/office/powerpoint/2010/main" val="29108013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53223"/>
          </a:xfrm>
        </p:spPr>
        <p:txBody>
          <a:bodyPr/>
          <a:lstStyle/>
          <a:p>
            <a:pPr algn="ctr"/>
            <a:r>
              <a:rPr lang="en-US" b="1" dirty="0" smtClean="0">
                <a:latin typeface="+mn-lt"/>
              </a:rPr>
              <a:t>SEP 20 </a:t>
            </a:r>
            <a:r>
              <a:rPr lang="hi-IN" b="1" dirty="0" smtClean="0"/>
              <a:t>शुक्रवार ( आज से आठ दिन) </a:t>
            </a:r>
            <a:br>
              <a:rPr lang="hi-IN" b="1" dirty="0" smtClean="0"/>
            </a:br>
            <a:r>
              <a:rPr lang="hi-IN" b="1" dirty="0" smtClean="0"/>
              <a:t>दुनियाभर मे जलवायु स्ट्राइक होने वाली है </a:t>
            </a:r>
            <a:endParaRPr lang="en-US" b="1" dirty="0"/>
          </a:p>
        </p:txBody>
      </p:sp>
      <p:sp>
        <p:nvSpPr>
          <p:cNvPr id="3" name="Content Placeholder 2"/>
          <p:cNvSpPr>
            <a:spLocks noGrp="1"/>
          </p:cNvSpPr>
          <p:nvPr>
            <p:ph idx="1"/>
          </p:nvPr>
        </p:nvSpPr>
        <p:spPr>
          <a:xfrm>
            <a:off x="838200" y="2758189"/>
            <a:ext cx="10515600" cy="3418773"/>
          </a:xfrm>
        </p:spPr>
        <p:txBody>
          <a:bodyPr>
            <a:normAutofit/>
          </a:bodyPr>
          <a:lstStyle/>
          <a:p>
            <a:pPr algn="ctr"/>
            <a:r>
              <a:rPr lang="en-US" sz="4800" dirty="0" smtClean="0"/>
              <a:t>March 15 </a:t>
            </a:r>
            <a:r>
              <a:rPr lang="hi-IN" sz="4800" dirty="0" smtClean="0"/>
              <a:t>को आप क्या कर रहे थे </a:t>
            </a:r>
            <a:r>
              <a:rPr lang="en-US" sz="4800" dirty="0" smtClean="0"/>
              <a:t>?</a:t>
            </a:r>
            <a:endParaRPr lang="hi-IN" sz="4800" dirty="0" smtClean="0"/>
          </a:p>
          <a:p>
            <a:pPr marL="0" indent="0" algn="ctr">
              <a:buNone/>
            </a:pPr>
            <a:r>
              <a:rPr lang="en-US" sz="4800" dirty="0" smtClean="0"/>
              <a:t> </a:t>
            </a:r>
          </a:p>
          <a:p>
            <a:pPr algn="ctr"/>
            <a:r>
              <a:rPr lang="en-US" sz="4800" b="1" dirty="0" smtClean="0"/>
              <a:t>Sep 20 </a:t>
            </a:r>
            <a:r>
              <a:rPr lang="hi-IN" sz="4800" b="1" dirty="0" smtClean="0"/>
              <a:t>शुक्रवार को आप क्या करोगे </a:t>
            </a:r>
            <a:r>
              <a:rPr lang="en-US" sz="4800" b="1" dirty="0" smtClean="0"/>
              <a:t>? </a:t>
            </a:r>
            <a:endParaRPr lang="en-US" sz="4800" b="1" dirty="0"/>
          </a:p>
        </p:txBody>
      </p:sp>
    </p:spTree>
    <p:extLst>
      <p:ext uri="{BB962C8B-B14F-4D97-AF65-F5344CB8AC3E}">
        <p14:creationId xmlns:p14="http://schemas.microsoft.com/office/powerpoint/2010/main" val="420677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57069" y="986749"/>
            <a:ext cx="10515600" cy="4351338"/>
          </a:xfrm>
        </p:spPr>
        <p:txBody>
          <a:bodyPr>
            <a:normAutofit/>
          </a:bodyPr>
          <a:lstStyle/>
          <a:p>
            <a:pPr marL="0" indent="0" algn="ctr">
              <a:buNone/>
            </a:pPr>
            <a:r>
              <a:rPr lang="hi-IN" sz="6000" dirty="0" smtClean="0"/>
              <a:t>फैज </a:t>
            </a:r>
            <a:endParaRPr lang="en-US" sz="6000" dirty="0" smtClean="0"/>
          </a:p>
          <a:p>
            <a:pPr marL="0" indent="0" algn="ctr">
              <a:buNone/>
            </a:pPr>
            <a:r>
              <a:rPr lang="hi-IN" sz="6000" dirty="0" smtClean="0"/>
              <a:t>अब तुम ही कहो क्या करना है  अब कैसे पार उतरना है </a:t>
            </a:r>
            <a:endParaRPr lang="en-US" sz="6000" dirty="0" smtClean="0"/>
          </a:p>
          <a:p>
            <a:pPr marL="0" indent="0" algn="ctr">
              <a:buNone/>
            </a:pPr>
            <a:r>
              <a:rPr lang="hi-IN" sz="6000" dirty="0" smtClean="0"/>
              <a:t>ये घावो कैसे भरना है</a:t>
            </a:r>
            <a:endParaRPr lang="en-US" sz="6000" dirty="0"/>
          </a:p>
        </p:txBody>
      </p:sp>
    </p:spTree>
    <p:extLst>
      <p:ext uri="{BB962C8B-B14F-4D97-AF65-F5344CB8AC3E}">
        <p14:creationId xmlns:p14="http://schemas.microsoft.com/office/powerpoint/2010/main" val="25814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dirty="0" smtClean="0"/>
              <a:t>एला बेन </a:t>
            </a:r>
            <a:endParaRPr lang="en-US" dirty="0"/>
          </a:p>
        </p:txBody>
      </p:sp>
      <p:sp>
        <p:nvSpPr>
          <p:cNvPr id="3" name="Content Placeholder 2"/>
          <p:cNvSpPr>
            <a:spLocks noGrp="1"/>
          </p:cNvSpPr>
          <p:nvPr>
            <p:ph idx="1"/>
          </p:nvPr>
        </p:nvSpPr>
        <p:spPr/>
        <p:txBody>
          <a:bodyPr>
            <a:normAutofit/>
          </a:bodyPr>
          <a:lstStyle/>
          <a:p>
            <a:pPr marL="0" indent="0" algn="ctr">
              <a:buNone/>
            </a:pPr>
            <a:r>
              <a:rPr lang="hi-IN" sz="6000" dirty="0" smtClean="0"/>
              <a:t>गांधीजी तो हमारे साथ हैं  </a:t>
            </a:r>
          </a:p>
          <a:p>
            <a:pPr marL="0" indent="0" algn="ctr">
              <a:buNone/>
            </a:pPr>
            <a:endParaRPr lang="hi-IN" sz="6000" dirty="0" smtClean="0"/>
          </a:p>
          <a:p>
            <a:pPr marL="0" indent="0" algn="ctr">
              <a:buNone/>
            </a:pPr>
            <a:r>
              <a:rPr lang="hi-IN" sz="6000" dirty="0" smtClean="0"/>
              <a:t>पर हम उनके साथ हैं क्या ? </a:t>
            </a:r>
            <a:endParaRPr lang="en-US" sz="6000" dirty="0"/>
          </a:p>
        </p:txBody>
      </p:sp>
    </p:spTree>
    <p:extLst>
      <p:ext uri="{BB962C8B-B14F-4D97-AF65-F5344CB8AC3E}">
        <p14:creationId xmlns:p14="http://schemas.microsoft.com/office/powerpoint/2010/main" val="368814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884420" y="509431"/>
            <a:ext cx="10074275" cy="5802312"/>
          </a:xfrm>
          <a:prstGeom prst="rect">
            <a:avLst/>
          </a:prstGeom>
        </p:spPr>
      </p:pic>
    </p:spTree>
    <p:extLst>
      <p:ext uri="{BB962C8B-B14F-4D97-AF65-F5344CB8AC3E}">
        <p14:creationId xmlns:p14="http://schemas.microsoft.com/office/powerpoint/2010/main" val="3163801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6911" y="374650"/>
            <a:ext cx="10515600" cy="5921375"/>
          </a:xfrm>
        </p:spPr>
        <p:txBody>
          <a:bodyPr>
            <a:noAutofit/>
          </a:bodyPr>
          <a:lstStyle/>
          <a:p>
            <a:pPr marL="0" indent="0" algn="ctr">
              <a:buNone/>
            </a:pPr>
            <a:endParaRPr lang="en-US" sz="6000" dirty="0" smtClean="0"/>
          </a:p>
          <a:p>
            <a:pPr marL="0" indent="0" algn="ctr">
              <a:buNone/>
            </a:pPr>
            <a:r>
              <a:rPr lang="hi-IN" sz="6000" dirty="0" smtClean="0"/>
              <a:t>आज का </a:t>
            </a:r>
          </a:p>
          <a:p>
            <a:pPr marL="0" indent="0" algn="ctr">
              <a:buNone/>
            </a:pPr>
            <a:r>
              <a:rPr lang="hi-IN" sz="8000" dirty="0" smtClean="0"/>
              <a:t>गांधी </a:t>
            </a:r>
            <a:r>
              <a:rPr lang="en-US" sz="6000" dirty="0" smtClean="0"/>
              <a:t> </a:t>
            </a:r>
          </a:p>
          <a:p>
            <a:pPr marL="0" indent="0" algn="ctr">
              <a:buNone/>
            </a:pPr>
            <a:r>
              <a:rPr lang="hi-IN" sz="6000" dirty="0" smtClean="0"/>
              <a:t>कौन है ?</a:t>
            </a:r>
          </a:p>
          <a:p>
            <a:pPr marL="0" indent="0" algn="ctr">
              <a:buNone/>
            </a:pPr>
            <a:r>
              <a:rPr lang="hi-IN" sz="6000" dirty="0" smtClean="0"/>
              <a:t>कहाँ है ?</a:t>
            </a:r>
            <a:r>
              <a:rPr lang="en-US" sz="6000" dirty="0" smtClean="0"/>
              <a:t> </a:t>
            </a:r>
          </a:p>
        </p:txBody>
      </p:sp>
    </p:spTree>
    <p:extLst>
      <p:ext uri="{BB962C8B-B14F-4D97-AF65-F5344CB8AC3E}">
        <p14:creationId xmlns:p14="http://schemas.microsoft.com/office/powerpoint/2010/main" val="3059165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5171" y="958242"/>
            <a:ext cx="5741658" cy="4941516"/>
          </a:xfrm>
          <a:prstGeom prst="rect">
            <a:avLst/>
          </a:prstGeom>
        </p:spPr>
      </p:pic>
      <p:sp>
        <p:nvSpPr>
          <p:cNvPr id="3" name="Rectangle 2"/>
          <p:cNvSpPr/>
          <p:nvPr/>
        </p:nvSpPr>
        <p:spPr>
          <a:xfrm>
            <a:off x="9373849" y="1720840"/>
            <a:ext cx="2468380" cy="3970318"/>
          </a:xfrm>
          <a:prstGeom prst="rect">
            <a:avLst/>
          </a:prstGeom>
        </p:spPr>
        <p:txBody>
          <a:bodyPr wrap="square">
            <a:spAutoFit/>
          </a:bodyPr>
          <a:lstStyle/>
          <a:p>
            <a:r>
              <a:rPr lang="hi-IN" sz="3600" dirty="0" smtClean="0">
                <a:solidFill>
                  <a:srgbClr val="1E421D"/>
                </a:solidFill>
                <a:latin typeface="TrashHand"/>
              </a:rPr>
              <a:t>सत्य</a:t>
            </a:r>
          </a:p>
          <a:p>
            <a:r>
              <a:rPr lang="hi-IN" sz="3600" dirty="0" smtClean="0">
                <a:solidFill>
                  <a:srgbClr val="1E421D"/>
                </a:solidFill>
                <a:latin typeface="TrashHand"/>
              </a:rPr>
              <a:t>अहिंसा </a:t>
            </a:r>
          </a:p>
          <a:p>
            <a:r>
              <a:rPr lang="hi-IN" sz="3600" dirty="0" smtClean="0">
                <a:solidFill>
                  <a:srgbClr val="1E421D"/>
                </a:solidFill>
                <a:latin typeface="TrashHand"/>
              </a:rPr>
              <a:t>सत्याग्रह</a:t>
            </a:r>
          </a:p>
          <a:p>
            <a:r>
              <a:rPr lang="hi-IN" sz="3600" dirty="0" smtClean="0">
                <a:solidFill>
                  <a:srgbClr val="1E421D"/>
                </a:solidFill>
                <a:latin typeface="TrashHand"/>
              </a:rPr>
              <a:t>सर्वोदया </a:t>
            </a:r>
          </a:p>
          <a:p>
            <a:r>
              <a:rPr lang="hi-IN" sz="3600" dirty="0" smtClean="0">
                <a:solidFill>
                  <a:srgbClr val="1E421D"/>
                </a:solidFill>
                <a:latin typeface="TrashHand"/>
              </a:rPr>
              <a:t>स्वराज </a:t>
            </a:r>
          </a:p>
          <a:p>
            <a:r>
              <a:rPr lang="hi-IN" sz="3600" dirty="0" smtClean="0">
                <a:solidFill>
                  <a:srgbClr val="1E421D"/>
                </a:solidFill>
                <a:latin typeface="TrashHand"/>
              </a:rPr>
              <a:t>स्वदेशी </a:t>
            </a:r>
            <a:endParaRPr lang="en-US" sz="3600" dirty="0">
              <a:solidFill>
                <a:srgbClr val="1E421D"/>
              </a:solidFill>
              <a:latin typeface="TrashHand"/>
            </a:endParaRPr>
          </a:p>
          <a:p>
            <a:r>
              <a:rPr lang="hi-IN" sz="3600" dirty="0" smtClean="0">
                <a:solidFill>
                  <a:srgbClr val="1E421D"/>
                </a:solidFill>
                <a:latin typeface="TrashHand"/>
              </a:rPr>
              <a:t>तृस्तीशिप</a:t>
            </a:r>
            <a:endParaRPr lang="en-US" sz="3600" dirty="0">
              <a:solidFill>
                <a:srgbClr val="1E421D"/>
              </a:solidFill>
              <a:latin typeface="TrashHand"/>
            </a:endParaRPr>
          </a:p>
        </p:txBody>
      </p:sp>
      <p:sp>
        <p:nvSpPr>
          <p:cNvPr id="4" name="Rectangle 3"/>
          <p:cNvSpPr/>
          <p:nvPr/>
        </p:nvSpPr>
        <p:spPr>
          <a:xfrm>
            <a:off x="769495" y="821445"/>
            <a:ext cx="2153587" cy="5078313"/>
          </a:xfrm>
          <a:prstGeom prst="rect">
            <a:avLst/>
          </a:prstGeom>
        </p:spPr>
        <p:txBody>
          <a:bodyPr wrap="square">
            <a:spAutoFit/>
          </a:bodyPr>
          <a:lstStyle/>
          <a:p>
            <a:r>
              <a:rPr lang="hi-IN" sz="3600" dirty="0" smtClean="0">
                <a:solidFill>
                  <a:srgbClr val="1E421D"/>
                </a:solidFill>
                <a:latin typeface="BadlyDrawnGaramond"/>
              </a:rPr>
              <a:t>टोल्स्टोय</a:t>
            </a:r>
            <a:endParaRPr lang="en-US" sz="3600" dirty="0">
              <a:solidFill>
                <a:srgbClr val="1E421D"/>
              </a:solidFill>
              <a:latin typeface="BadlyDrawnGaramond"/>
            </a:endParaRPr>
          </a:p>
          <a:p>
            <a:r>
              <a:rPr lang="hi-IN" sz="3600" dirty="0" smtClean="0">
                <a:solidFill>
                  <a:srgbClr val="1E421D"/>
                </a:solidFill>
                <a:latin typeface="BadlyDrawnGaramond"/>
              </a:rPr>
              <a:t>रस्किन </a:t>
            </a:r>
          </a:p>
          <a:p>
            <a:r>
              <a:rPr lang="hi-IN" sz="3600" dirty="0" smtClean="0">
                <a:solidFill>
                  <a:srgbClr val="1E421D"/>
                </a:solidFill>
                <a:latin typeface="BadlyDrawnGaramond"/>
              </a:rPr>
              <a:t>थुरों</a:t>
            </a:r>
          </a:p>
          <a:p>
            <a:r>
              <a:rPr lang="hi-IN" sz="3600" dirty="0" smtClean="0">
                <a:solidFill>
                  <a:srgbClr val="1E421D"/>
                </a:solidFill>
                <a:latin typeface="BadlyDrawnGaramond"/>
              </a:rPr>
              <a:t>बाइबल </a:t>
            </a:r>
            <a:endParaRPr lang="en-US" sz="3600" dirty="0">
              <a:solidFill>
                <a:srgbClr val="1E421D"/>
              </a:solidFill>
              <a:latin typeface="BadlyDrawnGaramond"/>
            </a:endParaRPr>
          </a:p>
          <a:p>
            <a:r>
              <a:rPr lang="hi-IN" sz="3600" dirty="0" smtClean="0">
                <a:solidFill>
                  <a:srgbClr val="1E421D"/>
                </a:solidFill>
                <a:latin typeface="BadlyDrawnGaramond"/>
              </a:rPr>
              <a:t>जैन </a:t>
            </a:r>
          </a:p>
          <a:p>
            <a:r>
              <a:rPr lang="hi-IN" sz="3600" dirty="0" smtClean="0">
                <a:solidFill>
                  <a:srgbClr val="1E421D"/>
                </a:solidFill>
                <a:latin typeface="BadlyDrawnGaramond"/>
              </a:rPr>
              <a:t>वैष्णव </a:t>
            </a:r>
          </a:p>
          <a:p>
            <a:r>
              <a:rPr lang="hi-IN" sz="3600" dirty="0" smtClean="0">
                <a:solidFill>
                  <a:srgbClr val="1E421D"/>
                </a:solidFill>
                <a:latin typeface="BadlyDrawnGaramond"/>
              </a:rPr>
              <a:t>इस्लाम </a:t>
            </a:r>
          </a:p>
          <a:p>
            <a:r>
              <a:rPr lang="hi-IN" sz="3600" dirty="0" smtClean="0">
                <a:solidFill>
                  <a:srgbClr val="1E421D"/>
                </a:solidFill>
                <a:latin typeface="BadlyDrawnGaramond"/>
              </a:rPr>
              <a:t>गीता उपनिषद</a:t>
            </a:r>
            <a:endParaRPr lang="en-US" sz="3600" dirty="0">
              <a:solidFill>
                <a:srgbClr val="1E421D"/>
              </a:solidFill>
              <a:latin typeface="BadlyDrawnGaramond"/>
            </a:endParaRPr>
          </a:p>
        </p:txBody>
      </p:sp>
    </p:spTree>
    <p:extLst>
      <p:ext uri="{BB962C8B-B14F-4D97-AF65-F5344CB8AC3E}">
        <p14:creationId xmlns:p14="http://schemas.microsoft.com/office/powerpoint/2010/main" val="1032092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amightygirl.com/wp/wp-content/uploads/2019/03/greta-thunberg-climate-march-blog-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39" y="239843"/>
            <a:ext cx="11238149" cy="628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96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11571</TotalTime>
  <Words>1176</Words>
  <Application>Microsoft Office PowerPoint</Application>
  <PresentationFormat>Widescreen</PresentationFormat>
  <Paragraphs>207</Paragraphs>
  <Slides>66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BadlyDrawnGaramond</vt:lpstr>
      <vt:lpstr>Calibri</vt:lpstr>
      <vt:lpstr>Calibri Light</vt:lpstr>
      <vt:lpstr>Mangal</vt:lpstr>
      <vt:lpstr>Open Sans</vt:lpstr>
      <vt:lpstr>TrashHand</vt:lpstr>
      <vt:lpstr>Office Theme</vt:lpstr>
      <vt:lpstr>PowerPoint Presentation</vt:lpstr>
      <vt:lpstr>   SEP 2019  नई नई तालिम    </vt:lpstr>
      <vt:lpstr>बुनियादी या कक्षा 7 तक की नई तालिम </vt:lpstr>
      <vt:lpstr>काम ?? </vt:lpstr>
      <vt:lpstr>PowerPoint Presentation</vt:lpstr>
      <vt:lpstr>  नई तालिम   पर क्यों ?</vt:lpstr>
      <vt:lpstr>PowerPoint Presentation</vt:lpstr>
      <vt:lpstr>PowerPoint Presentation</vt:lpstr>
      <vt:lpstr>PowerPoint Presentation</vt:lpstr>
      <vt:lpstr>  </vt:lpstr>
      <vt:lpstr>PowerPoint Presentation</vt:lpstr>
      <vt:lpstr>PowerPoint Presentation</vt:lpstr>
      <vt:lpstr>PowerPoint Presentation</vt:lpstr>
      <vt:lpstr> कुछ ही दिनों मे पब्लिक लैक्चर देने लगी </vt:lpstr>
      <vt:lpstr>PowerPoint Presentation</vt:lpstr>
      <vt:lpstr>अब वो अकेली नहीं है </vt:lpstr>
      <vt:lpstr>PowerPoint Presentation</vt:lpstr>
      <vt:lpstr>PowerPoint Presentation</vt:lpstr>
      <vt:lpstr>Italy </vt:lpstr>
      <vt:lpstr>Lisbon, Portugal</vt:lpstr>
      <vt:lpstr>London</vt:lpstr>
      <vt:lpstr>Barcelona</vt:lpstr>
      <vt:lpstr>HelsinkiFinland</vt:lpstr>
      <vt:lpstr>Ukraine</vt:lpstr>
      <vt:lpstr>Prague, Czech Republic</vt:lpstr>
      <vt:lpstr>Sydney</vt:lpstr>
      <vt:lpstr>Montreal, Canada</vt:lpstr>
      <vt:lpstr>USA  </vt:lpstr>
      <vt:lpstr>China</vt:lpstr>
      <vt:lpstr>India </vt:lpstr>
      <vt:lpstr>Jamui  Bihar </vt:lpstr>
      <vt:lpstr>PowerPoint Presentation</vt:lpstr>
      <vt:lpstr>  Jan 2019 : ग्रेटा : विश्व आर्थिक मंच दावोस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XR  विलुप्त विद्रोह </vt:lpstr>
      <vt:lpstr>PowerPoint Presentation</vt:lpstr>
      <vt:lpstr>PowerPoint Presentation</vt:lpstr>
      <vt:lpstr>PowerPoint Presentation</vt:lpstr>
      <vt:lpstr>PowerPoint Presentation</vt:lpstr>
      <vt:lpstr>PowerPoint Presentation</vt:lpstr>
      <vt:lpstr>XR विलुप्त विद्रोह </vt:lpstr>
      <vt:lpstr>PowerPoint Presentation</vt:lpstr>
      <vt:lpstr>  </vt:lpstr>
      <vt:lpstr>Young India 20 Dec 1928 </vt:lpstr>
      <vt:lpstr>सोचिए   </vt:lpstr>
      <vt:lpstr>दूसरी दुनिया संभव है</vt:lpstr>
      <vt:lpstr>PowerPoint Presentation</vt:lpstr>
      <vt:lpstr>कैसे विकल्प ? </vt:lpstr>
      <vt:lpstr>PowerPoint Presentation</vt:lpstr>
      <vt:lpstr>PowerPoint Presentation</vt:lpstr>
      <vt:lpstr>PowerPoint Presentation</vt:lpstr>
      <vt:lpstr>PowerPoint Presentation</vt:lpstr>
      <vt:lpstr>            बेर (कूल)</vt:lpstr>
      <vt:lpstr>आज के लिए नई तालिम के कुछ विषय  </vt:lpstr>
      <vt:lpstr>PowerPoint Presentation</vt:lpstr>
      <vt:lpstr>आज से 15 दिन पहले Aug 28 बुधवार को ग्रेटा न्यू यौर्क पहुंची है</vt:lpstr>
      <vt:lpstr>SEP 20 शुक्रवार ( आज से आठ दिन)  दुनियाभर मे जलवायु स्ट्राइक होने वाली है </vt:lpstr>
      <vt:lpstr>PowerPoint Presentation</vt:lpstr>
      <vt:lpstr>एला बेन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APUACER</cp:lastModifiedBy>
  <cp:revision>123</cp:revision>
  <dcterms:created xsi:type="dcterms:W3CDTF">2019-03-18T13:53:28Z</dcterms:created>
  <dcterms:modified xsi:type="dcterms:W3CDTF">2019-09-12T00:05:24Z</dcterms:modified>
</cp:coreProperties>
</file>